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85" r:id="rId6"/>
    <p:sldId id="286" r:id="rId7"/>
    <p:sldId id="276" r:id="rId8"/>
    <p:sldId id="277" r:id="rId9"/>
    <p:sldId id="278" r:id="rId10"/>
    <p:sldId id="283" r:id="rId11"/>
    <p:sldId id="284" r:id="rId12"/>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6" userDrawn="1">
          <p15:clr>
            <a:srgbClr val="A4A3A4"/>
          </p15:clr>
        </p15:guide>
        <p15:guide id="2" pos="96" userDrawn="1">
          <p15:clr>
            <a:srgbClr val="A4A3A4"/>
          </p15:clr>
        </p15:guide>
        <p15:guide id="3" pos="3974" userDrawn="1">
          <p15:clr>
            <a:srgbClr val="A4A3A4"/>
          </p15:clr>
        </p15:guide>
        <p15:guide id="4" pos="2160" userDrawn="1">
          <p15:clr>
            <a:srgbClr val="A4A3A4"/>
          </p15:clr>
        </p15:guide>
        <p15:guide id="5" pos="2999" userDrawn="1">
          <p15:clr>
            <a:srgbClr val="A4A3A4"/>
          </p15:clr>
        </p15:guide>
        <p15:guide id="6" pos="154" userDrawn="1">
          <p15:clr>
            <a:srgbClr val="A4A3A4"/>
          </p15:clr>
        </p15:guide>
        <p15:guide id="7" pos="4224" userDrawn="1">
          <p15:clr>
            <a:srgbClr val="A4A3A4"/>
          </p15:clr>
        </p15:guide>
        <p15:guide id="8" pos="2228" userDrawn="1">
          <p15:clr>
            <a:srgbClr val="A4A3A4"/>
          </p15:clr>
        </p15:guide>
        <p15:guide id="9" orient="horz" pos="2980" userDrawn="1">
          <p15:clr>
            <a:srgbClr val="A4A3A4"/>
          </p15:clr>
        </p15:guide>
        <p15:guide id="10" pos="3113" userDrawn="1">
          <p15:clr>
            <a:srgbClr val="A4A3A4"/>
          </p15:clr>
        </p15:guide>
        <p15:guide id="11" pos="209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21A9"/>
    <a:srgbClr val="0A1774"/>
    <a:srgbClr val="329EE3"/>
    <a:srgbClr val="F1F0F0"/>
    <a:srgbClr val="0A1074"/>
    <a:srgbClr val="161776"/>
    <a:srgbClr val="D7D7D7"/>
    <a:srgbClr val="E6E6E6"/>
    <a:srgbClr val="0F21A6"/>
    <a:srgbClr val="0821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329" autoAdjust="0"/>
    <p:restoredTop sz="96645" autoAdjust="0"/>
  </p:normalViewPr>
  <p:slideViewPr>
    <p:cSldViewPr snapToGrid="0">
      <p:cViewPr varScale="1">
        <p:scale>
          <a:sx n="90" d="100"/>
          <a:sy n="90" d="100"/>
        </p:scale>
        <p:origin x="3450" y="108"/>
      </p:cViewPr>
      <p:guideLst>
        <p:guide orient="horz" pos="46"/>
        <p:guide pos="96"/>
        <p:guide pos="3974"/>
        <p:guide pos="2160"/>
        <p:guide pos="2999"/>
        <p:guide pos="154"/>
        <p:guide pos="4224"/>
        <p:guide pos="2228"/>
        <p:guide orient="horz" pos="2980"/>
        <p:guide pos="3113"/>
        <p:guide pos="209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a Izzo" userId="b25620e634527944" providerId="LiveId" clId="{630A6B12-2F9B-4A77-B80B-CCD268759C9D}"/>
    <pc:docChg chg="custSel modSld">
      <pc:chgData name="Luca Izzo" userId="b25620e634527944" providerId="LiveId" clId="{630A6B12-2F9B-4A77-B80B-CCD268759C9D}" dt="2026-08-04T23:20:25.432" v="0" actId="478"/>
      <pc:docMkLst>
        <pc:docMk/>
      </pc:docMkLst>
      <pc:sldChg chg="delSp mod">
        <pc:chgData name="Luca Izzo" userId="b25620e634527944" providerId="LiveId" clId="{630A6B12-2F9B-4A77-B80B-CCD268759C9D}" dt="2026-08-04T23:20:25.432" v="0" actId="478"/>
        <pc:sldMkLst>
          <pc:docMk/>
          <pc:sldMk cId="0" sldId="286"/>
        </pc:sldMkLst>
        <pc:spChg chg="del">
          <ac:chgData name="Luca Izzo" userId="b25620e634527944" providerId="LiveId" clId="{630A6B12-2F9B-4A77-B80B-CCD268759C9D}" dt="2026-08-04T23:20:25.432" v="0" actId="478"/>
          <ac:spMkLst>
            <pc:docMk/>
            <pc:sldMk cId="0" sldId="286"/>
            <ac:spMk id="28"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008473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64604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345679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8E477B-E6D4-435F-9DE2-011A1699FAF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337574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A8E477B-E6D4-435F-9DE2-011A1699FAF4}"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8476451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A8E477B-E6D4-435F-9DE2-011A1699FAF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290532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A8E477B-E6D4-435F-9DE2-011A1699FAF4}"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488062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A8E477B-E6D4-435F-9DE2-011A1699FAF4}"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1512547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8E477B-E6D4-435F-9DE2-011A1699FAF4}"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179619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9864877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AA8E477B-E6D4-435F-9DE2-011A1699FAF4}" type="datetimeFigureOut">
              <a:rPr lang="en-US" smtClean="0"/>
              <a:t>8/4/2026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EB860C-C488-4227-A898-C0FD716B36A9}" type="slidenum">
              <a:rPr lang="en-US" smtClean="0"/>
              <a:t>‹#›</a:t>
            </a:fld>
            <a:endParaRPr lang="en-US"/>
          </a:p>
        </p:txBody>
      </p:sp>
    </p:spTree>
    <p:extLst>
      <p:ext uri="{BB962C8B-B14F-4D97-AF65-F5344CB8AC3E}">
        <p14:creationId xmlns:p14="http://schemas.microsoft.com/office/powerpoint/2010/main" val="26913711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AA8E477B-E6D4-435F-9DE2-011A1699FAF4}" type="datetimeFigureOut">
              <a:rPr lang="en-US" smtClean="0"/>
              <a:t>8/4/2026</a:t>
            </a:fld>
            <a:endParaRPr lang="en-US"/>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F3EB860C-C488-4227-A898-C0FD716B36A9}" type="slidenum">
              <a:rPr lang="en-US" smtClean="0"/>
              <a:t>‹#›</a:t>
            </a:fld>
            <a:endParaRPr lang="en-US"/>
          </a:p>
        </p:txBody>
      </p:sp>
    </p:spTree>
    <p:extLst>
      <p:ext uri="{BB962C8B-B14F-4D97-AF65-F5344CB8AC3E}">
        <p14:creationId xmlns:p14="http://schemas.microsoft.com/office/powerpoint/2010/main" val="21907364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47CDB28-0B95-4E20-FDF9-347280ACAF7C}"/>
              </a:ext>
            </a:extLst>
          </p:cNvPr>
          <p:cNvSpPr/>
          <p:nvPr/>
        </p:nvSpPr>
        <p:spPr>
          <a:xfrm>
            <a:off x="0" y="534526"/>
            <a:ext cx="5328919" cy="1181100"/>
          </a:xfrm>
          <a:prstGeom prst="rect">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5" name="Rectangle: Rounded Corners 4">
            <a:extLst>
              <a:ext uri="{FF2B5EF4-FFF2-40B4-BE49-F238E27FC236}">
                <a16:creationId xmlns:a16="http://schemas.microsoft.com/office/drawing/2014/main" id="{A896D0DA-17CA-FCF6-3157-FAC0EA7D2F83}"/>
              </a:ext>
            </a:extLst>
          </p:cNvPr>
          <p:cNvSpPr/>
          <p:nvPr/>
        </p:nvSpPr>
        <p:spPr>
          <a:xfrm>
            <a:off x="4175442" y="534526"/>
            <a:ext cx="2682558" cy="1181100"/>
          </a:xfrm>
          <a:prstGeom prst="roundRect">
            <a:avLst>
              <a:gd name="adj" fmla="val 0"/>
            </a:avLst>
          </a:prstGeom>
          <a:solidFill>
            <a:srgbClr val="0A17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Montserrat Medium" pitchFamily="2" charset="0"/>
            </a:endParaRPr>
          </a:p>
        </p:txBody>
      </p:sp>
      <p:sp>
        <p:nvSpPr>
          <p:cNvPr id="6" name="TextBox 5">
            <a:extLst>
              <a:ext uri="{FF2B5EF4-FFF2-40B4-BE49-F238E27FC236}">
                <a16:creationId xmlns:a16="http://schemas.microsoft.com/office/drawing/2014/main" id="{57E8F4AF-D5E9-2C1A-F90F-700386D52614}"/>
              </a:ext>
            </a:extLst>
          </p:cNvPr>
          <p:cNvSpPr txBox="1"/>
          <p:nvPr/>
        </p:nvSpPr>
        <p:spPr>
          <a:xfrm>
            <a:off x="152400" y="618067"/>
            <a:ext cx="1279517" cy="292388"/>
          </a:xfrm>
          <a:prstGeom prst="rect">
            <a:avLst/>
          </a:prstGeom>
          <a:noFill/>
        </p:spPr>
        <p:txBody>
          <a:bodyPr wrap="none" rtlCol="0">
            <a:spAutoFit/>
          </a:bodyPr>
          <a:lstStyle/>
          <a:p>
            <a:r>
              <a:rPr lang="pt-BR" sz="1300" b="1" dirty="0">
                <a:solidFill>
                  <a:schemeClr val="bg1"/>
                </a:solidFill>
                <a:latin typeface="Montserrat Medium" pitchFamily="2" charset="0"/>
                <a:cs typeface="Arial" panose="020B0604020202020204" pitchFamily="34" charset="0"/>
              </a:rPr>
              <a:t>Metals &amp; Mining</a:t>
            </a:r>
            <a:endParaRPr lang="en-US" sz="1300" b="1" dirty="0">
              <a:solidFill>
                <a:schemeClr val="bg1"/>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0E01F140-3FCE-1463-A81B-6696EF9DA503}"/>
              </a:ext>
            </a:extLst>
          </p:cNvPr>
          <p:cNvSpPr txBox="1"/>
          <p:nvPr/>
        </p:nvSpPr>
        <p:spPr>
          <a:xfrm>
            <a:off x="152400" y="860200"/>
            <a:ext cx="5769935" cy="292388"/>
          </a:xfrm>
          <a:prstGeom prst="rect">
            <a:avLst/>
          </a:prstGeom>
          <a:noFill/>
        </p:spPr>
        <p:txBody>
          <a:bodyPr wrap="square" rtlCol="0">
            <a:spAutoFit/>
          </a:bodyPr>
          <a:lstStyle/>
          <a:p>
            <a:r>
              <a:rPr lang="en-US" sz="1300" dirty="0">
                <a:solidFill>
                  <a:schemeClr val="bg1"/>
                </a:solidFill>
                <a:latin typeface="Montserrat Medium" pitchFamily="2" charset="0"/>
                <a:cs typeface="Arial" panose="020B0604020202020204" pitchFamily="34" charset="0"/>
              </a:rPr>
              <a:t>2Q26 Results: The inflection came early — so did the price</a:t>
            </a:r>
          </a:p>
        </p:txBody>
      </p:sp>
      <p:sp>
        <p:nvSpPr>
          <p:cNvPr id="9" name="TextBox 8">
            <a:extLst>
              <a:ext uri="{FF2B5EF4-FFF2-40B4-BE49-F238E27FC236}">
                <a16:creationId xmlns:a16="http://schemas.microsoft.com/office/drawing/2014/main" id="{90F04314-B4A2-A029-3904-731FC41E09B8}"/>
              </a:ext>
            </a:extLst>
          </p:cNvPr>
          <p:cNvSpPr txBox="1"/>
          <p:nvPr/>
        </p:nvSpPr>
        <p:spPr>
          <a:xfrm>
            <a:off x="4938832" y="1896497"/>
            <a:ext cx="1763709" cy="12311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ANALYSTS</a:t>
            </a:r>
            <a:endParaRPr lang="en-US" sz="800" dirty="0">
              <a:latin typeface="Montserrat Medium" pitchFamily="2" charset="0"/>
              <a:cs typeface="Arial" panose="020B0604020202020204" pitchFamily="34" charset="0"/>
            </a:endParaRPr>
          </a:p>
        </p:txBody>
      </p:sp>
      <p:grpSp>
        <p:nvGrpSpPr>
          <p:cNvPr id="16" name="Group 15">
            <a:extLst>
              <a:ext uri="{FF2B5EF4-FFF2-40B4-BE49-F238E27FC236}">
                <a16:creationId xmlns:a16="http://schemas.microsoft.com/office/drawing/2014/main" id="{F930319D-308C-FBFB-2FF9-1025F0505868}"/>
              </a:ext>
            </a:extLst>
          </p:cNvPr>
          <p:cNvGrpSpPr/>
          <p:nvPr/>
        </p:nvGrpSpPr>
        <p:grpSpPr>
          <a:xfrm>
            <a:off x="6285788" y="136414"/>
            <a:ext cx="519199" cy="276291"/>
            <a:chOff x="6089650" y="113737"/>
            <a:chExt cx="519199" cy="276291"/>
          </a:xfrm>
        </p:grpSpPr>
        <p:cxnSp>
          <p:nvCxnSpPr>
            <p:cNvPr id="14" name="Straight Connector 13">
              <a:extLst>
                <a:ext uri="{FF2B5EF4-FFF2-40B4-BE49-F238E27FC236}">
                  <a16:creationId xmlns:a16="http://schemas.microsoft.com/office/drawing/2014/main" id="{0DEF4829-BCA7-8F6A-2ECB-9BEB27AF553F}"/>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CE3800C-4EF1-5FD1-66D7-376208E966AA}"/>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7" name="Picture 16">
            <a:extLst>
              <a:ext uri="{FF2B5EF4-FFF2-40B4-BE49-F238E27FC236}">
                <a16:creationId xmlns:a16="http://schemas.microsoft.com/office/drawing/2014/main" id="{9181F31A-1205-A154-E182-5030CF355904}"/>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19" name="Straight Connector 18">
            <a:extLst>
              <a:ext uri="{FF2B5EF4-FFF2-40B4-BE49-F238E27FC236}">
                <a16:creationId xmlns:a16="http://schemas.microsoft.com/office/drawing/2014/main" id="{AFDC8448-E90C-79F3-A5BA-ADF2A07EB4F0}"/>
              </a:ext>
            </a:extLst>
          </p:cNvPr>
          <p:cNvCxnSpPr>
            <a:cxnSpLocks/>
          </p:cNvCxnSpPr>
          <p:nvPr/>
        </p:nvCxnSpPr>
        <p:spPr>
          <a:xfrm>
            <a:off x="4940300" y="185361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11F27CE6-CF9A-FC4C-3B4F-B66BFC78B043}"/>
              </a:ext>
            </a:extLst>
          </p:cNvPr>
          <p:cNvCxnSpPr>
            <a:cxnSpLocks/>
          </p:cNvCxnSpPr>
          <p:nvPr/>
        </p:nvCxnSpPr>
        <p:spPr>
          <a:xfrm>
            <a:off x="4940300"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A9B1AFEF-0D44-C778-3E5E-8A670D510E4B}"/>
              </a:ext>
            </a:extLst>
          </p:cNvPr>
          <p:cNvCxnSpPr>
            <a:cxnSpLocks/>
          </p:cNvCxnSpPr>
          <p:nvPr/>
        </p:nvCxnSpPr>
        <p:spPr>
          <a:xfrm>
            <a:off x="4938709" y="2036179"/>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06142A79-581C-8B5B-3C1F-73D5FEA28F55}"/>
              </a:ext>
            </a:extLst>
          </p:cNvPr>
          <p:cNvSpPr txBox="1"/>
          <p:nvPr/>
        </p:nvSpPr>
        <p:spPr>
          <a:xfrm>
            <a:off x="5571611" y="1532680"/>
            <a:ext cx="1049967" cy="123111"/>
          </a:xfrm>
          <a:prstGeom prst="rect">
            <a:avLst/>
          </a:prstGeom>
          <a:noFill/>
        </p:spPr>
        <p:txBody>
          <a:bodyPr wrap="none" lIns="0" tIns="0" rIns="0" bIns="0" rtlCol="0">
            <a:spAutoFit/>
          </a:bodyPr>
          <a:lstStyle/>
          <a:p>
            <a:pPr algn="r"/>
            <a:r>
              <a:rPr lang="en-US" sz="800" b="1" dirty="0">
                <a:solidFill>
                  <a:schemeClr val="bg1"/>
                </a:solidFill>
                <a:latin typeface="Montserrat Medium" pitchFamily="2" charset="0"/>
                <a:cs typeface="Arial" panose="020B0604020202020204" pitchFamily="34" charset="0"/>
              </a:rPr>
              <a:t>Metals &amp; Mining</a:t>
            </a:r>
          </a:p>
        </p:txBody>
      </p:sp>
      <p:cxnSp>
        <p:nvCxnSpPr>
          <p:cNvPr id="71" name="Straight Connector 70">
            <a:extLst>
              <a:ext uri="{FF2B5EF4-FFF2-40B4-BE49-F238E27FC236}">
                <a16:creationId xmlns:a16="http://schemas.microsoft.com/office/drawing/2014/main" id="{54633684-E91C-9CE3-6C55-89E570E0D152}"/>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499CFC6B-0370-747F-BE98-5720DC9F8E6B}"/>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3" name="TextBox 72">
            <a:extLst>
              <a:ext uri="{FF2B5EF4-FFF2-40B4-BE49-F238E27FC236}">
                <a16:creationId xmlns:a16="http://schemas.microsoft.com/office/drawing/2014/main" id="{418D7A02-5037-3AEC-F1DE-7A3B11056D0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cxnSp>
        <p:nvCxnSpPr>
          <p:cNvPr id="12" name="Straight Connector 11">
            <a:extLst>
              <a:ext uri="{FF2B5EF4-FFF2-40B4-BE49-F238E27FC236}">
                <a16:creationId xmlns:a16="http://schemas.microsoft.com/office/drawing/2014/main" id="{011F4A23-121E-19BC-12C6-98E87DD76A3B}"/>
              </a:ext>
            </a:extLst>
          </p:cNvPr>
          <p:cNvCxnSpPr>
            <a:cxnSpLocks/>
          </p:cNvCxnSpPr>
          <p:nvPr/>
        </p:nvCxnSpPr>
        <p:spPr>
          <a:xfrm>
            <a:off x="4938709" y="2466170"/>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67D84E79-A660-D022-2C68-C141C5A65BF1}"/>
              </a:ext>
            </a:extLst>
          </p:cNvPr>
          <p:cNvSpPr txBox="1"/>
          <p:nvPr/>
        </p:nvSpPr>
        <p:spPr>
          <a:xfrm>
            <a:off x="4941891" y="2520020"/>
            <a:ext cx="1763709" cy="123111"/>
          </a:xfrm>
          <a:prstGeom prst="rect">
            <a:avLst/>
          </a:prstGeom>
          <a:noFill/>
        </p:spPr>
        <p:txBody>
          <a:bodyPr wrap="square" lIns="0" tIns="0" rIns="0" bIns="0" rtlCol="0">
            <a:spAutoFit/>
          </a:bodyPr>
          <a:lstStyle/>
          <a:p>
            <a:r>
              <a:rPr lang="pt-BR" sz="800" b="1" dirty="0">
                <a:latin typeface="Montserrat Medium" pitchFamily="2" charset="0"/>
                <a:cs typeface="Arial" panose="020B0604020202020204" pitchFamily="34" charset="0"/>
              </a:rPr>
              <a:t>COMPANY</a:t>
            </a:r>
            <a:endParaRPr lang="en-US" sz="800" dirty="0">
              <a:latin typeface="Montserrat Medium" pitchFamily="2" charset="0"/>
              <a:cs typeface="Arial" panose="020B0604020202020204" pitchFamily="34" charset="0"/>
            </a:endParaRPr>
          </a:p>
        </p:txBody>
      </p:sp>
      <p:cxnSp>
        <p:nvCxnSpPr>
          <p:cNvPr id="20" name="Straight Connector 19">
            <a:extLst>
              <a:ext uri="{FF2B5EF4-FFF2-40B4-BE49-F238E27FC236}">
                <a16:creationId xmlns:a16="http://schemas.microsoft.com/office/drawing/2014/main" id="{07CB01BD-21F3-6B81-BFEA-4CDAFEF5E48D}"/>
              </a:ext>
            </a:extLst>
          </p:cNvPr>
          <p:cNvCxnSpPr>
            <a:cxnSpLocks/>
          </p:cNvCxnSpPr>
          <p:nvPr/>
        </p:nvCxnSpPr>
        <p:spPr>
          <a:xfrm>
            <a:off x="4940300" y="2486818"/>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3D088498-ECB6-E633-FF33-4F1E5A5AEABD}"/>
              </a:ext>
            </a:extLst>
          </p:cNvPr>
          <p:cNvCxnSpPr>
            <a:cxnSpLocks/>
          </p:cNvCxnSpPr>
          <p:nvPr/>
        </p:nvCxnSpPr>
        <p:spPr>
          <a:xfrm>
            <a:off x="4938709" y="2694546"/>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29CDFB62-59DA-A755-4C13-7FE67B1EDAC7}"/>
              </a:ext>
            </a:extLst>
          </p:cNvPr>
          <p:cNvCxnSpPr>
            <a:cxnSpLocks/>
          </p:cNvCxnSpPr>
          <p:nvPr/>
        </p:nvCxnSpPr>
        <p:spPr>
          <a:xfrm>
            <a:off x="4938709" y="2672475"/>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16B38EE8-F3FD-851C-3E15-3033F39EE9C4}"/>
              </a:ext>
            </a:extLst>
          </p:cNvPr>
          <p:cNvSpPr txBox="1"/>
          <p:nvPr/>
        </p:nvSpPr>
        <p:spPr>
          <a:xfrm>
            <a:off x="4938708" y="2773536"/>
            <a:ext cx="1763709" cy="584775"/>
          </a:xfrm>
          <a:prstGeom prst="rect">
            <a:avLst/>
          </a:prstGeom>
          <a:noFill/>
        </p:spPr>
        <p:txBody>
          <a:bodyPr wrap="square" lIns="0" tIns="0" rIns="0" bIns="0" rtlCol="0">
            <a:spAutoFit/>
          </a:bodyPr>
          <a:lstStyle/>
          <a:p>
            <a:r>
              <a:rPr sz="800" b="1">
                <a:solidFill>
                  <a:srgbClr val="2121A9"/>
                </a:solidFill>
                <a:latin typeface="Montserrat Medium"/>
              </a:rPr>
              <a:t>GGBR4 BZ Equity</a:t>
            </a:r>
          </a:p>
          <a:p>
            <a:r>
              <a:rPr sz="800" b="1">
                <a:solidFill>
                  <a:srgbClr val="000000"/>
                </a:solidFill>
                <a:latin typeface="Montserrat Medium"/>
              </a:rPr>
              <a:t>BUY</a:t>
            </a:r>
          </a:p>
          <a:p>
            <a:r>
              <a:rPr sz="800" b="0">
                <a:solidFill>
                  <a:srgbClr val="000000"/>
                </a:solidFill>
                <a:latin typeface="Montserrat Medium"/>
              </a:rPr>
              <a:t>Price: R$25.87 (04-Aug-2026)</a:t>
            </a:r>
          </a:p>
          <a:p>
            <a:r>
              <a:rPr sz="800" b="0">
                <a:solidFill>
                  <a:srgbClr val="000000"/>
                </a:solidFill>
                <a:latin typeface="Montserrat Medium"/>
              </a:rPr>
              <a:t>Target Price 12M: R$28.00 (vs. R$27.00)</a:t>
            </a:r>
          </a:p>
        </p:txBody>
      </p:sp>
      <p:cxnSp>
        <p:nvCxnSpPr>
          <p:cNvPr id="29" name="Straight Connector 28">
            <a:extLst>
              <a:ext uri="{FF2B5EF4-FFF2-40B4-BE49-F238E27FC236}">
                <a16:creationId xmlns:a16="http://schemas.microsoft.com/office/drawing/2014/main" id="{90519E78-65EC-134B-DADE-8932B34528D5}"/>
              </a:ext>
            </a:extLst>
          </p:cNvPr>
          <p:cNvCxnSpPr>
            <a:cxnSpLocks/>
          </p:cNvCxnSpPr>
          <p:nvPr/>
        </p:nvCxnSpPr>
        <p:spPr>
          <a:xfrm>
            <a:off x="4964645" y="3444044"/>
            <a:ext cx="17653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5">
            <a:extLst>
              <a:ext uri="{FF2B5EF4-FFF2-40B4-BE49-F238E27FC236}">
                <a16:creationId xmlns:a16="http://schemas.microsoft.com/office/drawing/2014/main" id="{75084483-B59F-C7D6-36CB-7B0B74270491}"/>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August 4, 2026</a:t>
            </a:r>
          </a:p>
          <a:p>
            <a:r>
              <a:rPr lang="pt-BR" sz="800" dirty="0">
                <a:latin typeface="Montserrat Medium" pitchFamily="2" charset="0"/>
                <a:cs typeface="Arial" panose="020B0604020202020204" pitchFamily="34" charset="0"/>
              </a:rPr>
              <a:t>Genial Institucional S.A. CCTVM</a:t>
            </a:r>
          </a:p>
        </p:txBody>
      </p:sp>
      <p:sp>
        <p:nvSpPr>
          <p:cNvPr id="27" name="TextBox 24">
            <a:extLst>
              <a:ext uri="{FF2B5EF4-FFF2-40B4-BE49-F238E27FC236}">
                <a16:creationId xmlns:a16="http://schemas.microsoft.com/office/drawing/2014/main" id="{564E8301-F133-1EB0-75B6-A67044B34AA6}"/>
              </a:ext>
            </a:extLst>
          </p:cNvPr>
          <p:cNvSpPr txBox="1"/>
          <p:nvPr/>
        </p:nvSpPr>
        <p:spPr>
          <a:xfrm>
            <a:off x="4941532" y="2117331"/>
            <a:ext cx="1366837" cy="292388"/>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Luca Vello</a:t>
            </a:r>
          </a:p>
          <a:p>
            <a:r>
              <a:rPr lang="pt-BR" sz="550" dirty="0">
                <a:solidFill>
                  <a:schemeClr val="tx1">
                    <a:lumMod val="65000"/>
                    <a:lumOff val="35000"/>
                  </a:schemeClr>
                </a:solidFill>
                <a:latin typeface="Montserrat Medium" pitchFamily="2" charset="0"/>
                <a:cs typeface="Arial" panose="020B0604020202020204" pitchFamily="34" charset="0"/>
              </a:rPr>
              <a:t>+55 (11) 3206-1457</a:t>
            </a:r>
          </a:p>
          <a:p>
            <a:r>
              <a:rPr lang="pt-BR" sz="550" dirty="0">
                <a:solidFill>
                  <a:schemeClr val="tx1">
                    <a:lumMod val="65000"/>
                    <a:lumOff val="35000"/>
                  </a:schemeClr>
                </a:solidFill>
                <a:latin typeface="Montserrat Medium" pitchFamily="2" charset="0"/>
                <a:cs typeface="Arial" panose="020B0604020202020204" pitchFamily="34" charset="0"/>
              </a:rPr>
              <a:t>luca.vello@genial.com.vc</a:t>
            </a:r>
            <a:endParaRPr lang="en-US" sz="550" dirty="0">
              <a:solidFill>
                <a:schemeClr val="tx1">
                  <a:lumMod val="65000"/>
                  <a:lumOff val="35000"/>
                </a:schemeClr>
              </a:solidFill>
              <a:latin typeface="Montserrat Medium" pitchFamily="2" charset="0"/>
              <a:cs typeface="Arial" panose="020B0604020202020204" pitchFamily="34" charset="0"/>
            </a:endParaRPr>
          </a:p>
        </p:txBody>
      </p:sp>
      <p:sp>
        <p:nvSpPr>
          <p:cNvPr id="3" name="TextBox 2">
            <a:extLst>
              <a:ext uri="{FF2B5EF4-FFF2-40B4-BE49-F238E27FC236}">
                <a16:creationId xmlns:a16="http://schemas.microsoft.com/office/drawing/2014/main" id="{EBA68141-9E09-9BF6-00BC-4CE3B87F444C}"/>
              </a:ext>
            </a:extLst>
          </p:cNvPr>
          <p:cNvSpPr txBox="1"/>
          <p:nvPr/>
        </p:nvSpPr>
        <p:spPr>
          <a:xfrm>
            <a:off x="149891" y="1877390"/>
            <a:ext cx="4608513" cy="6868675"/>
          </a:xfrm>
          <a:prstGeom prst="rect">
            <a:avLst/>
          </a:prstGeom>
          <a:noFill/>
        </p:spPr>
        <p:txBody>
          <a:bodyPr wrap="square">
            <a:noAutofit/>
          </a:bodyPr>
          <a:lstStyle/>
          <a:p>
            <a:pPr algn="just">
              <a:spcBef>
                <a:spcPts val="0"/>
              </a:spcBef>
              <a:spcAft>
                <a:spcPts val="100"/>
              </a:spcAft>
            </a:pPr>
            <a:r>
              <a:rPr sz="700" b="1">
                <a:solidFill>
                  <a:srgbClr val="2121A9"/>
                </a:solidFill>
                <a:latin typeface="Montserrat Medium"/>
              </a:rPr>
              <a:t>Q: How did the results compare vs. expectations?</a:t>
            </a:r>
          </a:p>
          <a:p>
            <a:pPr algn="just">
              <a:spcAft>
                <a:spcPts val="100"/>
              </a:spcAft>
            </a:pPr>
            <a:r>
              <a:rPr sz="700" b="0">
                <a:solidFill>
                  <a:srgbClr val="000000"/>
                </a:solidFill>
                <a:latin typeface="Montserrat Medium"/>
              </a:rPr>
              <a:t>A: A beat, and a clean one. Adjusted EBITDA of R$3,430m came in +4% vs. our estimate and +5% vs. consensus, with no non-recurring item propping it up — pure accounting EBITDA, before the CVM 156/22 adjustments, rose more than the Adjusted figure, so the beat does not derive from the metric chosen. Margin reached 19.2%, the highest since 2Q25. Two readings of different magnitude deserve separating: the operating one, already described, and the cash one, which reaches R$0.6b — of which less than a quarter comes from EBITDA. As for the reaction, the result should be distinguished from the starting point: the shares advanced +24% since early July and closed today at a 52-week high, on volume 40% above the three-month average in the very session of the release. We expect a positive reaction, albeit contained, and do not rule out that it proves nil or mildly adverse — the operating leg has already been bought.</a:t>
            </a:r>
          </a:p>
          <a:p>
            <a:pPr algn="just">
              <a:spcAft>
                <a:spcPts val="100"/>
              </a:spcAft>
              <a:defRPr sz="500"/>
            </a:pPr>
            <a:endParaRPr sz="700" b="0">
              <a:solidFill>
                <a:srgbClr val="000000"/>
              </a:solidFill>
              <a:latin typeface="Montserrat Medium"/>
            </a:endParaRPr>
          </a:p>
          <a:p>
            <a:pPr algn="just">
              <a:spcAft>
                <a:spcPts val="100"/>
              </a:spcAft>
            </a:pPr>
            <a:r>
              <a:rPr sz="700" b="1">
                <a:solidFill>
                  <a:srgbClr val="2121A9"/>
                </a:solidFill>
                <a:latin typeface="Montserrat Medium"/>
              </a:rPr>
              <a:t>Q: What were the most noteworthy areas in the results?</a:t>
            </a:r>
          </a:p>
          <a:p>
            <a:pPr algn="just">
              <a:spcAft>
                <a:spcPts val="100"/>
              </a:spcAft>
            </a:pPr>
            <a:r>
              <a:rPr sz="700" b="0">
                <a:solidFill>
                  <a:srgbClr val="000000"/>
                </a:solidFill>
                <a:latin typeface="Montserrat Medium"/>
              </a:rPr>
              <a:t>A: The highlights were: </a:t>
            </a:r>
            <a:r>
              <a:rPr sz="700" b="1">
                <a:solidFill>
                  <a:srgbClr val="000000"/>
                </a:solidFill>
                <a:latin typeface="Montserrat Medium"/>
              </a:rPr>
              <a:t>(+)</a:t>
            </a:r>
            <a:r>
              <a:rPr sz="700" b="0">
                <a:solidFill>
                  <a:srgbClr val="000000"/>
                </a:solidFill>
                <a:latin typeface="Montserrat Medium"/>
              </a:rPr>
              <a:t> the preview's central call was confirmed — we argued the three regions would widen margin in the same quarter, an unusual occurrence in the sector, and so it went, with Brazil at 10.5%, North America at 25.7% and South America at 16.0%. </a:t>
            </a:r>
            <a:r>
              <a:rPr sz="700" b="1">
                <a:solidFill>
                  <a:srgbClr val="000000"/>
                </a:solidFill>
                <a:latin typeface="Montserrat Medium"/>
              </a:rPr>
              <a:t>(+)</a:t>
            </a:r>
            <a:r>
              <a:rPr sz="700" b="0">
                <a:solidFill>
                  <a:srgbClr val="000000"/>
                </a:solidFill>
                <a:latin typeface="Montserrat Medium"/>
              </a:rPr>
              <a:t> North America landed exactly on our number, the same 25.7% we projected, with an order backlog above 100 days and the largest quarterly shipment of common long steel under the current structure, accounting for three quarters of consolidated EBITDA. </a:t>
            </a:r>
            <a:r>
              <a:rPr sz="700" b="1">
                <a:solidFill>
                  <a:srgbClr val="000000"/>
                </a:solidFill>
                <a:latin typeface="Montserrat Medium"/>
              </a:rPr>
              <a:t>(=)</a:t>
            </a:r>
            <a:r>
              <a:rPr sz="700" b="0">
                <a:solidFill>
                  <a:srgbClr val="000000"/>
                </a:solidFill>
                <a:latin typeface="Montserrat Medium"/>
              </a:rPr>
              <a:t> Brazil got the destination right and swapped the leg: domestic volume advanced +8% q/q, surpassing what we underwrote, while exports fell −17% and drove total volume to −2% vs. our estimate, with price and cost per tonne spot on — the deviation is mix, not unit economics. </a:t>
            </a:r>
            <a:r>
              <a:rPr sz="700" b="1">
                <a:solidFill>
                  <a:srgbClr val="000000"/>
                </a:solidFill>
                <a:latin typeface="Montserrat Medium"/>
              </a:rPr>
              <a:t>(−)</a:t>
            </a:r>
            <a:r>
              <a:rPr sz="700" b="0">
                <a:solidFill>
                  <a:srgbClr val="000000"/>
                </a:solidFill>
                <a:latin typeface="Montserrat Medium"/>
              </a:rPr>
              <a:t> The Brazilian recovery is sequential, not annual: although margin progressed, the region's EBITDA remains −20% y/y, and the cycle floor the preview took as reached has yet to translate into a recovery in level.</a:t>
            </a:r>
          </a:p>
          <a:p>
            <a:pPr algn="just">
              <a:spcAft>
                <a:spcPts val="100"/>
              </a:spcAft>
              <a:defRPr sz="500"/>
            </a:pPr>
            <a:endParaRPr sz="700" b="0">
              <a:solidFill>
                <a:srgbClr val="000000"/>
              </a:solidFill>
              <a:latin typeface="Montserrat Medium"/>
            </a:endParaRPr>
          </a:p>
          <a:p>
            <a:pPr algn="just">
              <a:spcAft>
                <a:spcPts val="100"/>
              </a:spcAft>
            </a:pPr>
            <a:r>
              <a:rPr sz="700" b="1">
                <a:solidFill>
                  <a:srgbClr val="2121A9"/>
                </a:solidFill>
                <a:latin typeface="Montserrat Medium"/>
              </a:rPr>
              <a:t>Q: Has the outlook ahead changed?</a:t>
            </a:r>
          </a:p>
          <a:p>
            <a:pPr algn="just">
              <a:spcAft>
                <a:spcPts val="100"/>
              </a:spcAft>
            </a:pPr>
            <a:r>
              <a:rPr sz="700" b="0">
                <a:solidFill>
                  <a:srgbClr val="000000"/>
                </a:solidFill>
                <a:latin typeface="Montserrat Medium"/>
              </a:rPr>
              <a:t>A: It improved, and cash is worth more than the standalone figure suggests. Free cash flow came in positive at R$237m having absorbed, within that same figure, the billet inventory build that precedes the Midlothian shutdown: nearly R$1.0b in inventories, an outlay that belongs to the second half. Generating cash while pre-funding a future event is a higher-quality outcome than the figure alone denotes. The bridge spells out the rest: of the R$557m swing, R$261m came from dividends from affiliates — a concentrated distribution that does not repeat — and R$198m from capex below our model, timing rather than saving, with the half at 45% of the reiterated guidance. Ahead, three favourable vectors: interest paid was concentrated in this quarter; the inventory now built will be consumed in the very shutdown that motivated it; and operations gain two plants, Miguel Burnier and Pindamonhangaba, both starting up in 3Q26. Add the renewal of the quota system, with a 30% cut in NCMs covering a third of Brazilian volume.</a:t>
            </a:r>
          </a:p>
          <a:p>
            <a:pPr algn="just">
              <a:spcAft>
                <a:spcPts val="100"/>
              </a:spcAft>
              <a:defRPr sz="500"/>
            </a:pPr>
            <a:endParaRPr sz="700" b="0">
              <a:solidFill>
                <a:srgbClr val="000000"/>
              </a:solidFill>
              <a:latin typeface="Montserrat Medium"/>
            </a:endParaRPr>
          </a:p>
          <a:p>
            <a:pPr algn="just">
              <a:spcAft>
                <a:spcPts val="100"/>
              </a:spcAft>
            </a:pPr>
            <a:r>
              <a:rPr sz="700" b="1">
                <a:solidFill>
                  <a:srgbClr val="2121A9"/>
                </a:solidFill>
                <a:latin typeface="Montserrat Medium"/>
              </a:rPr>
              <a:t>Q: Valuation and recommendation</a:t>
            </a:r>
          </a:p>
          <a:p>
            <a:pPr algn="just">
              <a:spcAft>
                <a:spcPts val="100"/>
              </a:spcAft>
            </a:pPr>
            <a:r>
              <a:rPr sz="700" b="0">
                <a:solidFill>
                  <a:srgbClr val="000000"/>
                </a:solidFill>
                <a:latin typeface="Montserrat Medium"/>
              </a:rPr>
              <a:t>A: We raise our 12M Target Price to R$28.00 and reiterate BUY. The revision does not stem from the quarter's cash — most of the flow surprise is affiliate distributions and investment timing, which do not feed perpetual value — but from the third quarter, whose assumption the release itself invalidated: a North American backlog above 100 days and two plants coming on stream do not sit with the deceleration we carried. With that quarter reset to a level still conservative vs. consensus, full-year EBITDA settles near R$12.7b, and the same 5.0x the target always embedded delivers the new price. The thesis remains one of valuation: the company draws three quarters of EBITDA from North American operations and does not trade like the peers there. Add the cash return: R$556m allocated to shareholders in the quarter, with the buyback at 31% of the programme and the shares acquired already cancelled by the Board — which makes the reduction in the share base irreversible, unlike a buyback confined to treasury. Dividend and buyback amount to 5.2% of market cap. At today's R$25.87, total return approaches 12%, although the target barely exceeds the market average: our differentiation no longer resides in it, but in the conversion of earnings into cash.</a:t>
            </a:r>
          </a:p>
          <a:p>
            <a:pPr algn="just">
              <a:spcAft>
                <a:spcPts val="100"/>
              </a:spcAft>
              <a:defRPr sz="500"/>
            </a:pPr>
            <a:endParaRPr sz="700" b="0">
              <a:solidFill>
                <a:srgbClr val="000000"/>
              </a:solidFill>
              <a:latin typeface="Montserrat Medium"/>
            </a:endParaRPr>
          </a:p>
          <a:p>
            <a:pPr algn="just">
              <a:spcAft>
                <a:spcPts val="0"/>
              </a:spcAft>
            </a:pPr>
            <a:r>
              <a:rPr sz="700" b="0">
                <a:solidFill>
                  <a:srgbClr val="2121A9"/>
                </a:solidFill>
                <a:latin typeface="Montserrat Medium"/>
              </a:rPr>
              <a:t>In sum, the thesis was confirmed and the cash inflection arrived half a year early: BUY, 12M Target Price of R$28.00, with the return of billet inventory to cash in 2H26 — where we project less than the market — as the test that decides the thesis.</a:t>
            </a:r>
          </a:p>
        </p:txBody>
      </p:sp>
      <p:graphicFrame>
        <p:nvGraphicFramePr>
          <p:cNvPr id="74" name="Table 73"/>
          <p:cNvGraphicFramePr>
            <a:graphicFrameLocks noGrp="1"/>
          </p:cNvGraphicFramePr>
          <p:nvPr>
            <p:extLst>
              <p:ext uri="{D42A27DB-BD31-4B8C-83A1-F6EECF244321}">
                <p14:modId xmlns:p14="http://schemas.microsoft.com/office/powerpoint/2010/main" val="4138090017"/>
              </p:ext>
            </p:extLst>
          </p:nvPr>
        </p:nvGraphicFramePr>
        <p:xfrm>
          <a:off x="4946611" y="3524080"/>
          <a:ext cx="1783334" cy="3519464"/>
        </p:xfrm>
        <a:graphic>
          <a:graphicData uri="http://schemas.openxmlformats.org/drawingml/2006/table">
            <a:tbl>
              <a:tblPr>
                <a:tableStyleId>{2D5ABB26-0587-4C30-8999-92F81FD0307C}</a:tableStyleId>
              </a:tblPr>
              <a:tblGrid>
                <a:gridCol w="1086295">
                  <a:extLst>
                    <a:ext uri="{9D8B030D-6E8A-4147-A177-3AD203B41FA5}">
                      <a16:colId xmlns:a16="http://schemas.microsoft.com/office/drawing/2014/main" val="20000"/>
                    </a:ext>
                  </a:extLst>
                </a:gridCol>
                <a:gridCol w="697039">
                  <a:extLst>
                    <a:ext uri="{9D8B030D-6E8A-4147-A177-3AD203B41FA5}">
                      <a16:colId xmlns:a16="http://schemas.microsoft.com/office/drawing/2014/main" val="20001"/>
                    </a:ext>
                  </a:extLst>
                </a:gridCol>
              </a:tblGrid>
              <a:tr h="196230">
                <a:tc gridSpan="2">
                  <a:txBody>
                    <a:bodyPr/>
                    <a:lstStyle/>
                    <a:p>
                      <a:pPr algn="l">
                        <a:spcBef>
                          <a:spcPts val="0"/>
                        </a:spcBef>
                        <a:spcAft>
                          <a:spcPts val="0"/>
                        </a:spcAft>
                      </a:pPr>
                      <a:r>
                        <a:rPr sz="800" b="1">
                          <a:solidFill>
                            <a:srgbClr val="FFFFFF"/>
                          </a:solidFill>
                          <a:latin typeface="Montserrat Medium"/>
                        </a:rPr>
                        <a:t>MARKET DATA</a:t>
                      </a:r>
                    </a:p>
                  </a:txBody>
                  <a:tcPr marL="38100" marR="38100" marT="6350" marB="6350" anchor="ctr">
                    <a:solidFill>
                      <a:srgbClr val="0A1774"/>
                    </a:solidFill>
                  </a:tcPr>
                </a:tc>
                <a:tc hMerge="1">
                  <a:txBody>
                    <a:bodyPr/>
                    <a:lstStyle/>
                    <a:p>
                      <a:pPr algn="l">
                        <a:spcBef>
                          <a:spcPts val="0"/>
                        </a:spcBef>
                        <a:spcAft>
                          <a:spcPts val="0"/>
                        </a:spcAft>
                      </a:pPr>
                      <a:endParaRPr/>
                    </a:p>
                  </a:txBody>
                  <a:tcPr marL="38100" marR="38100" marT="6350" marB="6350">
                    <a:solidFill>
                      <a:srgbClr val="0A1774"/>
                    </a:solidFill>
                  </a:tcPr>
                </a:tc>
                <a:extLst>
                  <a:ext uri="{0D108BD9-81ED-4DB2-BD59-A6C34878D82A}">
                    <a16:rowId xmlns:a16="http://schemas.microsoft.com/office/drawing/2014/main" val="10000"/>
                  </a:ext>
                </a:extLst>
              </a:tr>
              <a:tr h="170909">
                <a:tc>
                  <a:txBody>
                    <a:bodyPr/>
                    <a:lstStyle/>
                    <a:p>
                      <a:pPr algn="l">
                        <a:spcBef>
                          <a:spcPts val="0"/>
                        </a:spcBef>
                        <a:spcAft>
                          <a:spcPts val="0"/>
                        </a:spcAft>
                      </a:pPr>
                      <a:r>
                        <a:rPr sz="700" b="0">
                          <a:solidFill>
                            <a:srgbClr val="000000"/>
                          </a:solidFill>
                          <a:latin typeface="Montserrat Medium"/>
                        </a:rPr>
                        <a:t>Market cap</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R$ 50.8b</a:t>
                      </a:r>
                    </a:p>
                  </a:txBody>
                  <a:tcPr marL="38100" marR="38100" marT="6350" marB="6350" anchor="ctr">
                    <a:solidFill>
                      <a:srgbClr val="FFFFFF"/>
                    </a:solidFill>
                  </a:tcPr>
                </a:tc>
                <a:extLst>
                  <a:ext uri="{0D108BD9-81ED-4DB2-BD59-A6C34878D82A}">
                    <a16:rowId xmlns:a16="http://schemas.microsoft.com/office/drawing/2014/main" val="10001"/>
                  </a:ext>
                </a:extLst>
              </a:tr>
              <a:tr h="170909">
                <a:tc>
                  <a:txBody>
                    <a:bodyPr/>
                    <a:lstStyle/>
                    <a:p>
                      <a:pPr algn="l">
                        <a:spcBef>
                          <a:spcPts val="0"/>
                        </a:spcBef>
                        <a:spcAft>
                          <a:spcPts val="0"/>
                        </a:spcAft>
                      </a:pPr>
                      <a:r>
                        <a:rPr sz="700" b="0">
                          <a:solidFill>
                            <a:srgbClr val="000000"/>
                          </a:solidFill>
                          <a:latin typeface="Montserrat Medium"/>
                        </a:rPr>
                        <a:t>Free float</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~63.5%</a:t>
                      </a:r>
                    </a:p>
                  </a:txBody>
                  <a:tcPr marL="38100" marR="38100" marT="6350" marB="6350" anchor="ctr">
                    <a:solidFill>
                      <a:srgbClr val="FFFFFF"/>
                    </a:solidFill>
                  </a:tcPr>
                </a:tc>
                <a:extLst>
                  <a:ext uri="{0D108BD9-81ED-4DB2-BD59-A6C34878D82A}">
                    <a16:rowId xmlns:a16="http://schemas.microsoft.com/office/drawing/2014/main" val="10002"/>
                  </a:ext>
                </a:extLst>
              </a:tr>
              <a:tr h="170909">
                <a:tc>
                  <a:txBody>
                    <a:bodyPr/>
                    <a:lstStyle/>
                    <a:p>
                      <a:pPr algn="l">
                        <a:spcBef>
                          <a:spcPts val="0"/>
                        </a:spcBef>
                        <a:spcAft>
                          <a:spcPts val="0"/>
                        </a:spcAft>
                      </a:pPr>
                      <a:r>
                        <a:rPr sz="700" b="0">
                          <a:solidFill>
                            <a:srgbClr val="000000"/>
                          </a:solidFill>
                          <a:latin typeface="Montserrat Medium"/>
                        </a:rPr>
                        <a:t>ADTV (3m)</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R$ 250m</a:t>
                      </a:r>
                    </a:p>
                  </a:txBody>
                  <a:tcPr marL="38100" marR="38100" marT="6350" marB="6350" anchor="ctr">
                    <a:solidFill>
                      <a:srgbClr val="FFFFFF"/>
                    </a:solidFill>
                  </a:tcPr>
                </a:tc>
                <a:extLst>
                  <a:ext uri="{0D108BD9-81ED-4DB2-BD59-A6C34878D82A}">
                    <a16:rowId xmlns:a16="http://schemas.microsoft.com/office/drawing/2014/main" val="10003"/>
                  </a:ext>
                </a:extLst>
              </a:tr>
              <a:tr h="170909">
                <a:tc>
                  <a:txBody>
                    <a:bodyPr/>
                    <a:lstStyle/>
                    <a:p>
                      <a:pPr algn="l">
                        <a:spcBef>
                          <a:spcPts val="0"/>
                        </a:spcBef>
                        <a:spcAft>
                          <a:spcPts val="0"/>
                        </a:spcAft>
                      </a:pPr>
                      <a:r>
                        <a:rPr sz="700" b="0">
                          <a:solidFill>
                            <a:srgbClr val="000000"/>
                          </a:solidFill>
                          <a:latin typeface="Montserrat Medium"/>
                        </a:rPr>
                        <a:t>52-wk range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15.81–26.31</a:t>
                      </a:r>
                    </a:p>
                  </a:txBody>
                  <a:tcPr marL="38100" marR="38100" marT="6350" marB="6350" anchor="ctr">
                    <a:solidFill>
                      <a:srgbClr val="FFFFFF"/>
                    </a:solidFill>
                  </a:tcPr>
                </a:tc>
                <a:extLst>
                  <a:ext uri="{0D108BD9-81ED-4DB2-BD59-A6C34878D82A}">
                    <a16:rowId xmlns:a16="http://schemas.microsoft.com/office/drawing/2014/main" val="10004"/>
                  </a:ext>
                </a:extLst>
              </a:tr>
              <a:tr h="170909">
                <a:tc>
                  <a:txBody>
                    <a:bodyPr/>
                    <a:lstStyle/>
                    <a:p>
                      <a:pPr algn="l">
                        <a:spcBef>
                          <a:spcPts val="0"/>
                        </a:spcBef>
                        <a:spcAft>
                          <a:spcPts val="0"/>
                        </a:spcAft>
                      </a:pPr>
                      <a:r>
                        <a:rPr sz="700" b="0">
                          <a:solidFill>
                            <a:srgbClr val="000000"/>
                          </a:solidFill>
                          <a:latin typeface="Montserrat Medium"/>
                        </a:rPr>
                        <a:t>Net debt</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R$ 8,118m</a:t>
                      </a:r>
                    </a:p>
                  </a:txBody>
                  <a:tcPr marL="38100" marR="38100" marT="6350" marB="6350" anchor="ctr">
                    <a:solidFill>
                      <a:srgbClr val="FFFFFF"/>
                    </a:solidFill>
                  </a:tcPr>
                </a:tc>
                <a:extLst>
                  <a:ext uri="{0D108BD9-81ED-4DB2-BD59-A6C34878D82A}">
                    <a16:rowId xmlns:a16="http://schemas.microsoft.com/office/drawing/2014/main" val="10005"/>
                  </a:ext>
                </a:extLst>
              </a:tr>
              <a:tr h="170909">
                <a:tc>
                  <a:txBody>
                    <a:bodyPr/>
                    <a:lstStyle/>
                    <a:p>
                      <a:pPr algn="l">
                        <a:spcBef>
                          <a:spcPts val="0"/>
                        </a:spcBef>
                        <a:spcAft>
                          <a:spcPts val="0"/>
                        </a:spcAft>
                      </a:pPr>
                      <a:r>
                        <a:rPr sz="700" b="0">
                          <a:solidFill>
                            <a:srgbClr val="000000"/>
                          </a:solidFill>
                          <a:latin typeface="Montserrat Medium"/>
                        </a:rPr>
                        <a:t>Net debt/EBITDA</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0.69x</a:t>
                      </a:r>
                    </a:p>
                  </a:txBody>
                  <a:tcPr marL="38100" marR="38100" marT="6350" marB="6350" anchor="ctr">
                    <a:solidFill>
                      <a:srgbClr val="FFFFFF"/>
                    </a:solidFill>
                  </a:tcPr>
                </a:tc>
                <a:extLst>
                  <a:ext uri="{0D108BD9-81ED-4DB2-BD59-A6C34878D82A}">
                    <a16:rowId xmlns:a16="http://schemas.microsoft.com/office/drawing/2014/main" val="10006"/>
                  </a:ext>
                </a:extLst>
              </a:tr>
              <a:tr h="196230">
                <a:tc gridSpan="2">
                  <a:txBody>
                    <a:bodyPr/>
                    <a:lstStyle/>
                    <a:p>
                      <a:pPr algn="l">
                        <a:spcBef>
                          <a:spcPts val="0"/>
                        </a:spcBef>
                        <a:spcAft>
                          <a:spcPts val="0"/>
                        </a:spcAft>
                      </a:pPr>
                      <a:r>
                        <a:rPr sz="800" b="1">
                          <a:solidFill>
                            <a:srgbClr val="FFFFFF"/>
                          </a:solidFill>
                          <a:latin typeface="Montserrat Medium"/>
                        </a:rPr>
                        <a:t>MULTIPLES</a:t>
                      </a:r>
                    </a:p>
                  </a:txBody>
                  <a:tcPr marL="38100" marR="38100" marT="6350" marB="6350" anchor="ctr">
                    <a:solidFill>
                      <a:srgbClr val="0A1774"/>
                    </a:solidFill>
                  </a:tcPr>
                </a:tc>
                <a:tc hMerge="1">
                  <a:txBody>
                    <a:bodyPr/>
                    <a:lstStyle/>
                    <a:p>
                      <a:pPr algn="l">
                        <a:spcBef>
                          <a:spcPts val="0"/>
                        </a:spcBef>
                        <a:spcAft>
                          <a:spcPts val="0"/>
                        </a:spcAft>
                      </a:pPr>
                      <a:endParaRPr/>
                    </a:p>
                  </a:txBody>
                  <a:tcPr marL="38100" marR="38100" marT="6350" marB="6350">
                    <a:solidFill>
                      <a:srgbClr val="0A1774"/>
                    </a:solidFill>
                  </a:tcPr>
                </a:tc>
                <a:extLst>
                  <a:ext uri="{0D108BD9-81ED-4DB2-BD59-A6C34878D82A}">
                    <a16:rowId xmlns:a16="http://schemas.microsoft.com/office/drawing/2014/main" val="10007"/>
                  </a:ext>
                </a:extLst>
              </a:tr>
              <a:tr h="170909">
                <a:tc>
                  <a:txBody>
                    <a:bodyPr/>
                    <a:lstStyle/>
                    <a:p>
                      <a:pPr algn="l">
                        <a:spcBef>
                          <a:spcPts val="0"/>
                        </a:spcBef>
                        <a:spcAft>
                          <a:spcPts val="0"/>
                        </a:spcAft>
                      </a:pPr>
                      <a:r>
                        <a:rPr sz="700" b="0">
                          <a:solidFill>
                            <a:srgbClr val="000000"/>
                          </a:solidFill>
                          <a:latin typeface="Montserrat Medium"/>
                        </a:rPr>
                        <a:t>EV/EBITDA 26E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4.6x</a:t>
                      </a:r>
                    </a:p>
                  </a:txBody>
                  <a:tcPr marL="38100" marR="38100" marT="6350" marB="6350" anchor="ctr">
                    <a:solidFill>
                      <a:srgbClr val="FFFFFF"/>
                    </a:solidFill>
                  </a:tcPr>
                </a:tc>
                <a:extLst>
                  <a:ext uri="{0D108BD9-81ED-4DB2-BD59-A6C34878D82A}">
                    <a16:rowId xmlns:a16="http://schemas.microsoft.com/office/drawing/2014/main" val="10008"/>
                  </a:ext>
                </a:extLst>
              </a:tr>
              <a:tr h="170909">
                <a:tc>
                  <a:txBody>
                    <a:bodyPr/>
                    <a:lstStyle/>
                    <a:p>
                      <a:pPr algn="l">
                        <a:spcBef>
                          <a:spcPts val="0"/>
                        </a:spcBef>
                        <a:spcAft>
                          <a:spcPts val="0"/>
                        </a:spcAft>
                      </a:pPr>
                      <a:r>
                        <a:rPr sz="700" b="0">
                          <a:solidFill>
                            <a:srgbClr val="000000"/>
                          </a:solidFill>
                          <a:latin typeface="Montserrat Medium"/>
                        </a:rPr>
                        <a:t>EV/EBITDA 27E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4.5x</a:t>
                      </a:r>
                    </a:p>
                  </a:txBody>
                  <a:tcPr marL="38100" marR="38100" marT="6350" marB="6350" anchor="ctr">
                    <a:solidFill>
                      <a:srgbClr val="FFFFFF"/>
                    </a:solidFill>
                  </a:tcPr>
                </a:tc>
                <a:extLst>
                  <a:ext uri="{0D108BD9-81ED-4DB2-BD59-A6C34878D82A}">
                    <a16:rowId xmlns:a16="http://schemas.microsoft.com/office/drawing/2014/main" val="10009"/>
                  </a:ext>
                </a:extLst>
              </a:tr>
              <a:tr h="170909">
                <a:tc>
                  <a:txBody>
                    <a:bodyPr/>
                    <a:lstStyle/>
                    <a:p>
                      <a:pPr algn="l">
                        <a:spcBef>
                          <a:spcPts val="0"/>
                        </a:spcBef>
                        <a:spcAft>
                          <a:spcPts val="0"/>
                        </a:spcAft>
                      </a:pPr>
                      <a:r>
                        <a:rPr sz="700" b="0">
                          <a:solidFill>
                            <a:srgbClr val="000000"/>
                          </a:solidFill>
                          <a:latin typeface="Montserrat Medium"/>
                        </a:rPr>
                        <a:t>Div. Yield 26E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3.9%</a:t>
                      </a:r>
                    </a:p>
                  </a:txBody>
                  <a:tcPr marL="38100" marR="38100" marT="6350" marB="6350" anchor="ctr">
                    <a:solidFill>
                      <a:srgbClr val="FFFFFF"/>
                    </a:solidFill>
                  </a:tcPr>
                </a:tc>
                <a:extLst>
                  <a:ext uri="{0D108BD9-81ED-4DB2-BD59-A6C34878D82A}">
                    <a16:rowId xmlns:a16="http://schemas.microsoft.com/office/drawing/2014/main" val="10010"/>
                  </a:ext>
                </a:extLst>
              </a:tr>
              <a:tr h="170909">
                <a:tc>
                  <a:txBody>
                    <a:bodyPr/>
                    <a:lstStyle/>
                    <a:p>
                      <a:pPr algn="l">
                        <a:spcBef>
                          <a:spcPts val="0"/>
                        </a:spcBef>
                        <a:spcAft>
                          <a:spcPts val="0"/>
                        </a:spcAft>
                      </a:pPr>
                      <a:r>
                        <a:rPr sz="700" b="0">
                          <a:solidFill>
                            <a:srgbClr val="000000"/>
                          </a:solidFill>
                          <a:latin typeface="Montserrat Medium"/>
                        </a:rPr>
                        <a:t>Div. + buyback 26E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5.2%</a:t>
                      </a:r>
                    </a:p>
                  </a:txBody>
                  <a:tcPr marL="38100" marR="38100" marT="6350" marB="6350" anchor="ctr">
                    <a:solidFill>
                      <a:srgbClr val="FFFFFF"/>
                    </a:solidFill>
                  </a:tcPr>
                </a:tc>
                <a:extLst>
                  <a:ext uri="{0D108BD9-81ED-4DB2-BD59-A6C34878D82A}">
                    <a16:rowId xmlns:a16="http://schemas.microsoft.com/office/drawing/2014/main" val="10011"/>
                  </a:ext>
                </a:extLst>
              </a:tr>
              <a:tr h="196230">
                <a:tc gridSpan="2">
                  <a:txBody>
                    <a:bodyPr/>
                    <a:lstStyle/>
                    <a:p>
                      <a:pPr algn="l">
                        <a:spcBef>
                          <a:spcPts val="0"/>
                        </a:spcBef>
                        <a:spcAft>
                          <a:spcPts val="0"/>
                        </a:spcAft>
                      </a:pPr>
                      <a:r>
                        <a:rPr sz="800" b="1">
                          <a:solidFill>
                            <a:srgbClr val="FFFFFF"/>
                          </a:solidFill>
                          <a:latin typeface="Montserrat Medium"/>
                        </a:rPr>
                        <a:t>PERFORMANCE</a:t>
                      </a:r>
                    </a:p>
                  </a:txBody>
                  <a:tcPr marL="38100" marR="38100" marT="6350" marB="6350" anchor="ctr">
                    <a:solidFill>
                      <a:srgbClr val="0A1774"/>
                    </a:solidFill>
                  </a:tcPr>
                </a:tc>
                <a:tc hMerge="1">
                  <a:txBody>
                    <a:bodyPr/>
                    <a:lstStyle/>
                    <a:p>
                      <a:pPr algn="l">
                        <a:spcBef>
                          <a:spcPts val="0"/>
                        </a:spcBef>
                        <a:spcAft>
                          <a:spcPts val="0"/>
                        </a:spcAft>
                      </a:pPr>
                      <a:endParaRPr/>
                    </a:p>
                  </a:txBody>
                  <a:tcPr marL="38100" marR="38100" marT="6350" marB="6350">
                    <a:solidFill>
                      <a:srgbClr val="0A1774"/>
                    </a:solidFill>
                  </a:tcPr>
                </a:tc>
                <a:extLst>
                  <a:ext uri="{0D108BD9-81ED-4DB2-BD59-A6C34878D82A}">
                    <a16:rowId xmlns:a16="http://schemas.microsoft.com/office/drawing/2014/main" val="10012"/>
                  </a:ext>
                </a:extLst>
              </a:tr>
              <a:tr h="170909">
                <a:tc>
                  <a:txBody>
                    <a:bodyPr/>
                    <a:lstStyle/>
                    <a:p>
                      <a:pPr algn="l">
                        <a:spcBef>
                          <a:spcPts val="0"/>
                        </a:spcBef>
                        <a:spcAft>
                          <a:spcPts val="0"/>
                        </a:spcAft>
                      </a:pPr>
                      <a:r>
                        <a:rPr sz="700" b="0">
                          <a:solidFill>
                            <a:srgbClr val="000000"/>
                          </a:solidFill>
                          <a:latin typeface="Montserrat Medium"/>
                        </a:rPr>
                        <a:t>YTD</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+26.9%</a:t>
                      </a:r>
                    </a:p>
                  </a:txBody>
                  <a:tcPr marL="38100" marR="38100" marT="6350" marB="6350" anchor="ctr">
                    <a:solidFill>
                      <a:srgbClr val="FFFFFF"/>
                    </a:solidFill>
                  </a:tcPr>
                </a:tc>
                <a:extLst>
                  <a:ext uri="{0D108BD9-81ED-4DB2-BD59-A6C34878D82A}">
                    <a16:rowId xmlns:a16="http://schemas.microsoft.com/office/drawing/2014/main" val="10013"/>
                  </a:ext>
                </a:extLst>
              </a:tr>
              <a:tr h="170909">
                <a:tc>
                  <a:txBody>
                    <a:bodyPr/>
                    <a:lstStyle/>
                    <a:p>
                      <a:pPr algn="l">
                        <a:spcBef>
                          <a:spcPts val="0"/>
                        </a:spcBef>
                        <a:spcAft>
                          <a:spcPts val="0"/>
                        </a:spcAft>
                      </a:pPr>
                      <a:r>
                        <a:rPr sz="700" b="0">
                          <a:solidFill>
                            <a:srgbClr val="000000"/>
                          </a:solidFill>
                          <a:latin typeface="Montserrat Medium"/>
                        </a:rPr>
                        <a:t>LTM</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+54.5%</a:t>
                      </a:r>
                    </a:p>
                  </a:txBody>
                  <a:tcPr marL="38100" marR="38100" marT="6350" marB="6350" anchor="ctr">
                    <a:solidFill>
                      <a:srgbClr val="FFFFFF"/>
                    </a:solidFill>
                  </a:tcPr>
                </a:tc>
                <a:extLst>
                  <a:ext uri="{0D108BD9-81ED-4DB2-BD59-A6C34878D82A}">
                    <a16:rowId xmlns:a16="http://schemas.microsoft.com/office/drawing/2014/main" val="10014"/>
                  </a:ext>
                </a:extLst>
              </a:tr>
              <a:tr h="196230">
                <a:tc gridSpan="2">
                  <a:txBody>
                    <a:bodyPr/>
                    <a:lstStyle/>
                    <a:p>
                      <a:pPr algn="l">
                        <a:spcBef>
                          <a:spcPts val="0"/>
                        </a:spcBef>
                        <a:spcAft>
                          <a:spcPts val="0"/>
                        </a:spcAft>
                      </a:pPr>
                      <a:r>
                        <a:rPr sz="800" b="1">
                          <a:solidFill>
                            <a:srgbClr val="FFFFFF"/>
                          </a:solidFill>
                          <a:latin typeface="Montserrat Medium"/>
                        </a:rPr>
                        <a:t>2Q26 REPORTED</a:t>
                      </a:r>
                      <a:endParaRPr sz="700" b="1" dirty="0">
                        <a:solidFill>
                          <a:srgbClr val="FFFFFF"/>
                        </a:solidFill>
                        <a:latin typeface="Montserrat Medium"/>
                      </a:endParaRPr>
                    </a:p>
                  </a:txBody>
                  <a:tcPr marL="38100" marR="38100" marT="6350" marB="6350" anchor="ctr">
                    <a:solidFill>
                      <a:srgbClr val="0A1774"/>
                    </a:solidFill>
                  </a:tcPr>
                </a:tc>
                <a:tc hMerge="1">
                  <a:txBody>
                    <a:bodyPr/>
                    <a:lstStyle/>
                    <a:p>
                      <a:pPr algn="l">
                        <a:spcBef>
                          <a:spcPts val="0"/>
                        </a:spcBef>
                        <a:spcAft>
                          <a:spcPts val="0"/>
                        </a:spcAft>
                      </a:pPr>
                      <a:endParaRPr/>
                    </a:p>
                  </a:txBody>
                  <a:tcPr marL="38100" marR="38100" marT="6350" marB="6350">
                    <a:solidFill>
                      <a:srgbClr val="0A1774"/>
                    </a:solidFill>
                  </a:tcPr>
                </a:tc>
                <a:extLst>
                  <a:ext uri="{0D108BD9-81ED-4DB2-BD59-A6C34878D82A}">
                    <a16:rowId xmlns:a16="http://schemas.microsoft.com/office/drawing/2014/main" val="10015"/>
                  </a:ext>
                </a:extLst>
              </a:tr>
              <a:tr h="170909">
                <a:tc>
                  <a:txBody>
                    <a:bodyPr/>
                    <a:lstStyle/>
                    <a:p>
                      <a:pPr algn="l">
                        <a:spcBef>
                          <a:spcPts val="0"/>
                        </a:spcBef>
                        <a:spcAft>
                          <a:spcPts val="0"/>
                        </a:spcAft>
                      </a:pPr>
                      <a:r>
                        <a:rPr sz="700" b="0">
                          <a:solidFill>
                            <a:srgbClr val="000000"/>
                          </a:solidFill>
                          <a:latin typeface="Montserrat Medium"/>
                        </a:rPr>
                        <a:t>Net revenue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R$ 17,871m</a:t>
                      </a:r>
                    </a:p>
                  </a:txBody>
                  <a:tcPr marL="38100" marR="38100" marT="6350" marB="6350" anchor="ctr">
                    <a:solidFill>
                      <a:srgbClr val="FFFFFF"/>
                    </a:solidFill>
                  </a:tcPr>
                </a:tc>
                <a:extLst>
                  <a:ext uri="{0D108BD9-81ED-4DB2-BD59-A6C34878D82A}">
                    <a16:rowId xmlns:a16="http://schemas.microsoft.com/office/drawing/2014/main" val="10016"/>
                  </a:ext>
                </a:extLst>
              </a:tr>
              <a:tr h="170909">
                <a:tc>
                  <a:txBody>
                    <a:bodyPr/>
                    <a:lstStyle/>
                    <a:p>
                      <a:pPr algn="l">
                        <a:spcBef>
                          <a:spcPts val="0"/>
                        </a:spcBef>
                        <a:spcAft>
                          <a:spcPts val="0"/>
                        </a:spcAft>
                      </a:pPr>
                      <a:r>
                        <a:rPr sz="700" b="0">
                          <a:solidFill>
                            <a:srgbClr val="000000"/>
                          </a:solidFill>
                          <a:latin typeface="Montserrat Medium"/>
                        </a:rPr>
                        <a:t>Adj. EBITDA</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R$ 3,430m</a:t>
                      </a:r>
                    </a:p>
                  </a:txBody>
                  <a:tcPr marL="38100" marR="38100" marT="6350" marB="6350" anchor="ctr">
                    <a:solidFill>
                      <a:srgbClr val="FFFFFF"/>
                    </a:solidFill>
                  </a:tcPr>
                </a:tc>
                <a:extLst>
                  <a:ext uri="{0D108BD9-81ED-4DB2-BD59-A6C34878D82A}">
                    <a16:rowId xmlns:a16="http://schemas.microsoft.com/office/drawing/2014/main" val="10017"/>
                  </a:ext>
                </a:extLst>
              </a:tr>
              <a:tr h="170909">
                <a:tc>
                  <a:txBody>
                    <a:bodyPr/>
                    <a:lstStyle/>
                    <a:p>
                      <a:pPr algn="l">
                        <a:spcBef>
                          <a:spcPts val="0"/>
                        </a:spcBef>
                        <a:spcAft>
                          <a:spcPts val="0"/>
                        </a:spcAft>
                      </a:pPr>
                      <a:r>
                        <a:rPr sz="700" b="0">
                          <a:solidFill>
                            <a:srgbClr val="000000"/>
                          </a:solidFill>
                          <a:latin typeface="Montserrat Medium"/>
                        </a:rPr>
                        <a:t>EBITDA margin</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19.2%</a:t>
                      </a:r>
                    </a:p>
                  </a:txBody>
                  <a:tcPr marL="38100" marR="38100" marT="6350" marB="6350" anchor="ctr">
                    <a:solidFill>
                      <a:srgbClr val="FFFFFF"/>
                    </a:solidFill>
                  </a:tcPr>
                </a:tc>
                <a:extLst>
                  <a:ext uri="{0D108BD9-81ED-4DB2-BD59-A6C34878D82A}">
                    <a16:rowId xmlns:a16="http://schemas.microsoft.com/office/drawing/2014/main" val="10018"/>
                  </a:ext>
                </a:extLst>
              </a:tr>
              <a:tr h="170909">
                <a:tc>
                  <a:txBody>
                    <a:bodyPr/>
                    <a:lstStyle/>
                    <a:p>
                      <a:pPr algn="l">
                        <a:spcBef>
                          <a:spcPts val="0"/>
                        </a:spcBef>
                        <a:spcAft>
                          <a:spcPts val="0"/>
                        </a:spcAft>
                      </a:pPr>
                      <a:r>
                        <a:rPr sz="700" b="0">
                          <a:solidFill>
                            <a:srgbClr val="000000"/>
                          </a:solidFill>
                          <a:latin typeface="Montserrat Medium"/>
                        </a:rPr>
                        <a:t>Total volume</a:t>
                      </a:r>
                    </a:p>
                  </a:txBody>
                  <a:tcPr marL="38100" marR="38100" marT="6350" marB="6350" anchor="ctr">
                    <a:solidFill>
                      <a:srgbClr val="FFFFFF"/>
                    </a:solidFill>
                  </a:tcPr>
                </a:tc>
                <a:tc>
                  <a:txBody>
                    <a:bodyPr/>
                    <a:lstStyle/>
                    <a:p>
                      <a:pPr algn="r">
                        <a:spcBef>
                          <a:spcPts val="0"/>
                        </a:spcBef>
                        <a:spcAft>
                          <a:spcPts val="0"/>
                        </a:spcAft>
                      </a:pPr>
                      <a:r>
                        <a:rPr sz="700" b="1">
                          <a:solidFill>
                            <a:srgbClr val="000000"/>
                          </a:solidFill>
                          <a:latin typeface="Montserrat Medium"/>
                        </a:rPr>
                        <a:t>2,908kt</a:t>
                      </a:r>
                    </a:p>
                  </a:txBody>
                  <a:tcPr marL="38100" marR="38100" marT="6350" marB="6350" anchor="ctr">
                    <a:solidFill>
                      <a:srgbClr val="FFFFFF"/>
                    </a:solidFill>
                  </a:tcPr>
                </a:tc>
                <a:extLst>
                  <a:ext uri="{0D108BD9-81ED-4DB2-BD59-A6C34878D82A}">
                    <a16:rowId xmlns:a16="http://schemas.microsoft.com/office/drawing/2014/main" val="10019"/>
                  </a:ext>
                </a:extLst>
              </a:tr>
            </a:tbl>
          </a:graphicData>
        </a:graphic>
      </p:graphicFrame>
    </p:spTree>
    <p:extLst>
      <p:ext uri="{BB962C8B-B14F-4D97-AF65-F5344CB8AC3E}">
        <p14:creationId xmlns:p14="http://schemas.microsoft.com/office/powerpoint/2010/main" val="1456612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August 4, 2026</a:t>
            </a:r>
          </a:p>
          <a:p>
            <a:r>
              <a:rPr lang="pt-BR" sz="800" dirty="0">
                <a:latin typeface="Montserrat Medium" pitchFamily="2" charset="0"/>
                <a:cs typeface="Arial" panose="020B0604020202020204" pitchFamily="34" charset="0"/>
              </a:rPr>
              <a:t>Genial Institucional S.A. CCTVM</a:t>
            </a:r>
          </a:p>
        </p:txBody>
      </p:sp>
      <p:sp>
        <p:nvSpPr>
          <p:cNvPr id="21" name="TextBox 20"/>
          <p:cNvSpPr txBox="1"/>
          <p:nvPr/>
        </p:nvSpPr>
        <p:spPr>
          <a:xfrm>
            <a:off x="146304" y="566928"/>
            <a:ext cx="6309360" cy="230832"/>
          </a:xfrm>
          <a:prstGeom prst="rect">
            <a:avLst/>
          </a:prstGeom>
          <a:noFill/>
        </p:spPr>
        <p:txBody>
          <a:bodyPr wrap="none">
            <a:spAutoFit/>
          </a:bodyPr>
          <a:lstStyle/>
          <a:p>
            <a:r>
              <a:rPr sz="900" b="1" dirty="0">
                <a:solidFill>
                  <a:srgbClr val="2121A9"/>
                </a:solidFill>
                <a:latin typeface="Montserrat Medium"/>
              </a:rPr>
              <a:t>2Q26 reported vs. Genial Est. · IFRS, R$ m</a:t>
            </a:r>
          </a:p>
        </p:txBody>
      </p:sp>
      <p:graphicFrame>
        <p:nvGraphicFramePr>
          <p:cNvPr id="22" name="Table 21"/>
          <p:cNvGraphicFramePr>
            <a:graphicFrameLocks noGrp="1"/>
          </p:cNvGraphicFramePr>
          <p:nvPr>
            <p:extLst>
              <p:ext uri="{D42A27DB-BD31-4B8C-83A1-F6EECF244321}">
                <p14:modId xmlns:p14="http://schemas.microsoft.com/office/powerpoint/2010/main" val="1595556271"/>
              </p:ext>
            </p:extLst>
          </p:nvPr>
        </p:nvGraphicFramePr>
        <p:xfrm>
          <a:off x="146304" y="804672"/>
          <a:ext cx="6309358" cy="6185916"/>
        </p:xfrm>
        <a:graphic>
          <a:graphicData uri="http://schemas.openxmlformats.org/drawingml/2006/table">
            <a:tbl>
              <a:tblPr>
                <a:tableStyleId>{5C22544A-7EE6-4342-B048-85BDC9FD1C3A}</a:tableStyleId>
              </a:tblPr>
              <a:tblGrid>
                <a:gridCol w="1514246">
                  <a:extLst>
                    <a:ext uri="{9D8B030D-6E8A-4147-A177-3AD203B41FA5}">
                      <a16:colId xmlns:a16="http://schemas.microsoft.com/office/drawing/2014/main" val="20000"/>
                    </a:ext>
                  </a:extLst>
                </a:gridCol>
                <a:gridCol w="685016">
                  <a:extLst>
                    <a:ext uri="{9D8B030D-6E8A-4147-A177-3AD203B41FA5}">
                      <a16:colId xmlns:a16="http://schemas.microsoft.com/office/drawing/2014/main" val="20001"/>
                    </a:ext>
                  </a:extLst>
                </a:gridCol>
                <a:gridCol w="685016">
                  <a:extLst>
                    <a:ext uri="{9D8B030D-6E8A-4147-A177-3AD203B41FA5}">
                      <a16:colId xmlns:a16="http://schemas.microsoft.com/office/drawing/2014/main" val="3955863634"/>
                    </a:ext>
                  </a:extLst>
                </a:gridCol>
                <a:gridCol w="685016">
                  <a:extLst>
                    <a:ext uri="{9D8B030D-6E8A-4147-A177-3AD203B41FA5}">
                      <a16:colId xmlns:a16="http://schemas.microsoft.com/office/drawing/2014/main" val="3892167624"/>
                    </a:ext>
                  </a:extLst>
                </a:gridCol>
                <a:gridCol w="685016">
                  <a:extLst>
                    <a:ext uri="{9D8B030D-6E8A-4147-A177-3AD203B41FA5}">
                      <a16:colId xmlns:a16="http://schemas.microsoft.com/office/drawing/2014/main" val="20002"/>
                    </a:ext>
                  </a:extLst>
                </a:gridCol>
                <a:gridCol w="685016">
                  <a:extLst>
                    <a:ext uri="{9D8B030D-6E8A-4147-A177-3AD203B41FA5}">
                      <a16:colId xmlns:a16="http://schemas.microsoft.com/office/drawing/2014/main" val="20003"/>
                    </a:ext>
                  </a:extLst>
                </a:gridCol>
                <a:gridCol w="685016">
                  <a:extLst>
                    <a:ext uri="{9D8B030D-6E8A-4147-A177-3AD203B41FA5}">
                      <a16:colId xmlns:a16="http://schemas.microsoft.com/office/drawing/2014/main" val="20004"/>
                    </a:ext>
                  </a:extLst>
                </a:gridCol>
                <a:gridCol w="685016">
                  <a:extLst>
                    <a:ext uri="{9D8B030D-6E8A-4147-A177-3AD203B41FA5}">
                      <a16:colId xmlns:a16="http://schemas.microsoft.com/office/drawing/2014/main" val="20005"/>
                    </a:ext>
                  </a:extLst>
                </a:gridCol>
              </a:tblGrid>
              <a:tr h="187452">
                <a:tc>
                  <a:txBody>
                    <a:bodyPr/>
                    <a:lstStyle/>
                    <a:p>
                      <a:pPr algn="l">
                        <a:spcBef>
                          <a:spcPts val="0"/>
                        </a:spcBef>
                        <a:spcAft>
                          <a:spcPts val="0"/>
                        </a:spcAft>
                      </a:pPr>
                      <a:r>
                        <a:rPr sz="600" b="1">
                          <a:solidFill>
                            <a:srgbClr val="FFFFFF"/>
                          </a:solidFill>
                          <a:latin typeface="Montserrat Medium"/>
                        </a:rPr>
                        <a:t>GGBR4</a:t>
                      </a:r>
                    </a:p>
                  </a:txBody>
                  <a:tcPr marL="38100" marR="38100" marT="6350" marB="6350">
                    <a:solidFill>
                      <a:srgbClr val="0A1774"/>
                    </a:solidFill>
                  </a:tcPr>
                </a:tc>
                <a:tc>
                  <a:txBody>
                    <a:bodyPr/>
                    <a:lstStyle/>
                    <a:p>
                      <a:pPr algn="ctr">
                        <a:spcBef>
                          <a:spcPts val="0"/>
                        </a:spcBef>
                        <a:spcAft>
                          <a:spcPts val="0"/>
                        </a:spcAft>
                      </a:pPr>
                      <a:r>
                        <a:rPr sz="600" b="1">
                          <a:solidFill>
                            <a:srgbClr val="FFFFFF"/>
                          </a:solidFill>
                          <a:latin typeface="Montserrat Medium"/>
                        </a:rPr>
                        <a:t>2Q26</a:t>
                      </a:r>
                    </a:p>
                  </a:txBody>
                  <a:tcPr marL="38100" marR="38100" marT="6350" marB="6350">
                    <a:solidFill>
                      <a:srgbClr val="0A1774"/>
                    </a:solidFill>
                  </a:tcPr>
                </a:tc>
                <a:tc>
                  <a:txBody>
                    <a:bodyPr/>
                    <a:lstStyle/>
                    <a:p>
                      <a:pPr algn="ctr">
                        <a:spcBef>
                          <a:spcPts val="0"/>
                        </a:spcBef>
                        <a:spcAft>
                          <a:spcPts val="0"/>
                        </a:spcAft>
                      </a:pPr>
                      <a:r>
                        <a:rPr sz="600" b="1">
                          <a:solidFill>
                            <a:srgbClr val="FFFFFF"/>
                          </a:solidFill>
                          <a:latin typeface="Montserrat Medium"/>
                        </a:rPr>
                        <a:t>2Q26E</a:t>
                      </a:r>
                    </a:p>
                  </a:txBody>
                  <a:tcPr marL="38100" marR="38100" marT="6350" marB="6350">
                    <a:solidFill>
                      <a:srgbClr val="0A1774"/>
                    </a:solidFill>
                  </a:tcPr>
                </a:tc>
                <a:tc>
                  <a:txBody>
                    <a:bodyPr/>
                    <a:lstStyle/>
                    <a:p>
                      <a:pPr algn="ctr">
                        <a:spcBef>
                          <a:spcPts val="0"/>
                        </a:spcBef>
                        <a:spcAft>
                          <a:spcPts val="0"/>
                        </a:spcAft>
                      </a:pPr>
                      <a:r>
                        <a:rPr sz="600" b="1">
                          <a:solidFill>
                            <a:srgbClr val="FFFFFF"/>
                          </a:solidFill>
                          <a:latin typeface="Montserrat Medium"/>
                        </a:rPr>
                        <a:t>Rep./Est.</a:t>
                      </a:r>
                    </a:p>
                  </a:txBody>
                  <a:tcPr marL="38100" marR="38100" marT="6350" marB="6350">
                    <a:solidFill>
                      <a:srgbClr val="0A1774"/>
                    </a:solidFill>
                  </a:tcPr>
                </a:tc>
                <a:tc>
                  <a:txBody>
                    <a:bodyPr/>
                    <a:lstStyle/>
                    <a:p>
                      <a:pPr algn="ctr">
                        <a:spcBef>
                          <a:spcPts val="0"/>
                        </a:spcBef>
                        <a:spcAft>
                          <a:spcPts val="0"/>
                        </a:spcAft>
                      </a:pPr>
                      <a:r>
                        <a:rPr sz="600" b="1">
                          <a:solidFill>
                            <a:srgbClr val="FFFFFF"/>
                          </a:solidFill>
                          <a:latin typeface="Montserrat Medium"/>
                        </a:rPr>
                        <a:t>1Q26</a:t>
                      </a:r>
                    </a:p>
                  </a:txBody>
                  <a:tcPr marL="38100" marR="38100" marT="6350" marB="6350">
                    <a:solidFill>
                      <a:srgbClr val="0A1774"/>
                    </a:solidFill>
                  </a:tcPr>
                </a:tc>
                <a:tc>
                  <a:txBody>
                    <a:bodyPr/>
                    <a:lstStyle/>
                    <a:p>
                      <a:pPr algn="ctr">
                        <a:spcBef>
                          <a:spcPts val="0"/>
                        </a:spcBef>
                        <a:spcAft>
                          <a:spcPts val="0"/>
                        </a:spcAft>
                      </a:pPr>
                      <a:r>
                        <a:rPr sz="600" b="1">
                          <a:solidFill>
                            <a:srgbClr val="FFFFFF"/>
                          </a:solidFill>
                          <a:latin typeface="Montserrat Medium"/>
                        </a:rPr>
                        <a:t>2Q25</a:t>
                      </a:r>
                    </a:p>
                  </a:txBody>
                  <a:tcPr marL="38100" marR="38100" marT="6350" marB="6350">
                    <a:solidFill>
                      <a:srgbClr val="0A1774"/>
                    </a:solidFill>
                  </a:tcPr>
                </a:tc>
                <a:tc>
                  <a:txBody>
                    <a:bodyPr/>
                    <a:lstStyle/>
                    <a:p>
                      <a:pPr algn="ctr">
                        <a:spcBef>
                          <a:spcPts val="0"/>
                        </a:spcBef>
                        <a:spcAft>
                          <a:spcPts val="0"/>
                        </a:spcAft>
                      </a:pPr>
                      <a:r>
                        <a:rPr sz="600" b="1">
                          <a:solidFill>
                            <a:srgbClr val="FFFFFF"/>
                          </a:solidFill>
                          <a:latin typeface="Montserrat Medium"/>
                        </a:rPr>
                        <a:t>q/q</a:t>
                      </a:r>
                    </a:p>
                  </a:txBody>
                  <a:tcPr marL="38100" marR="38100" marT="6350" marB="6350">
                    <a:solidFill>
                      <a:srgbClr val="0A1774"/>
                    </a:solidFill>
                  </a:tcPr>
                </a:tc>
                <a:tc>
                  <a:txBody>
                    <a:bodyPr/>
                    <a:lstStyle/>
                    <a:p>
                      <a:pPr algn="ctr">
                        <a:spcBef>
                          <a:spcPts val="0"/>
                        </a:spcBef>
                        <a:spcAft>
                          <a:spcPts val="0"/>
                        </a:spcAft>
                      </a:pPr>
                      <a:r>
                        <a:rPr sz="600" b="1">
                          <a:solidFill>
                            <a:srgbClr val="FFFFFF"/>
                          </a:solidFill>
                          <a:latin typeface="Montserrat Medium"/>
                        </a:rPr>
                        <a:t>y/y</a:t>
                      </a:r>
                    </a:p>
                  </a:txBody>
                  <a:tcPr marL="38100" marR="38100" marT="6350" marB="6350">
                    <a:solidFill>
                      <a:srgbClr val="0A1774"/>
                    </a:solidFill>
                  </a:tcPr>
                </a:tc>
                <a:extLst>
                  <a:ext uri="{0D108BD9-81ED-4DB2-BD59-A6C34878D82A}">
                    <a16:rowId xmlns:a16="http://schemas.microsoft.com/office/drawing/2014/main" val="10000"/>
                  </a:ext>
                </a:extLst>
              </a:tr>
              <a:tr h="187452">
                <a:tc>
                  <a:txBody>
                    <a:bodyPr/>
                    <a:lstStyle/>
                    <a:p>
                      <a:pPr algn="l">
                        <a:spcBef>
                          <a:spcPts val="0"/>
                        </a:spcBef>
                        <a:spcAft>
                          <a:spcPts val="0"/>
                        </a:spcAft>
                      </a:pPr>
                      <a:r>
                        <a:rPr sz="600" b="1">
                          <a:solidFill>
                            <a:srgbClr val="FFFFFF"/>
                          </a:solidFill>
                          <a:latin typeface="Montserrat Medium"/>
                        </a:rPr>
                        <a:t>SUMMARY INCOME STATEMENT (R$ m)</a:t>
                      </a: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extLst>
                  <a:ext uri="{0D108BD9-81ED-4DB2-BD59-A6C34878D82A}">
                    <a16:rowId xmlns:a16="http://schemas.microsoft.com/office/drawing/2014/main" val="10001"/>
                  </a:ext>
                </a:extLst>
              </a:tr>
              <a:tr h="187452">
                <a:tc>
                  <a:txBody>
                    <a:bodyPr/>
                    <a:lstStyle/>
                    <a:p>
                      <a:pPr algn="l">
                        <a:spcBef>
                          <a:spcPts val="0"/>
                        </a:spcBef>
                        <a:spcAft>
                          <a:spcPts val="0"/>
                        </a:spcAft>
                      </a:pPr>
                      <a:r>
                        <a:rPr sz="600" b="0">
                          <a:solidFill>
                            <a:srgbClr val="000000"/>
                          </a:solidFill>
                          <a:latin typeface="Montserrat Medium"/>
                        </a:rPr>
                        <a:t>Net revenue</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17,871</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17,682</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16,716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17,526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+7%</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a:t>
                      </a:r>
                    </a:p>
                  </a:txBody>
                  <a:tcPr marL="38100" marR="38100" marT="6350" marB="6350">
                    <a:solidFill>
                      <a:srgbClr val="FFFFFF"/>
                    </a:solidFill>
                  </a:tcPr>
                </a:tc>
                <a:extLst>
                  <a:ext uri="{0D108BD9-81ED-4DB2-BD59-A6C34878D82A}">
                    <a16:rowId xmlns:a16="http://schemas.microsoft.com/office/drawing/2014/main" val="10002"/>
                  </a:ext>
                </a:extLst>
              </a:tr>
              <a:tr h="187452">
                <a:tc>
                  <a:txBody>
                    <a:bodyPr/>
                    <a:lstStyle/>
                    <a:p>
                      <a:pPr algn="l">
                        <a:spcBef>
                          <a:spcPts val="0"/>
                        </a:spcBef>
                        <a:spcAft>
                          <a:spcPts val="0"/>
                        </a:spcAft>
                      </a:pPr>
                      <a:r>
                        <a:rPr sz="600" b="0">
                          <a:solidFill>
                            <a:srgbClr val="000000"/>
                          </a:solidFill>
                          <a:latin typeface="Montserrat Medium"/>
                        </a:rPr>
                        <a:t>Cost of goods sold</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(15,041)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(14,992)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+0%</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(14,422)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(15,495)</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+4%</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−3%</a:t>
                      </a:r>
                    </a:p>
                  </a:txBody>
                  <a:tcPr marL="38100" marR="38100" marT="6350" marB="6350">
                    <a:solidFill>
                      <a:srgbClr val="EEF1F6"/>
                    </a:solidFill>
                  </a:tcPr>
                </a:tc>
                <a:extLst>
                  <a:ext uri="{0D108BD9-81ED-4DB2-BD59-A6C34878D82A}">
                    <a16:rowId xmlns:a16="http://schemas.microsoft.com/office/drawing/2014/main" val="10003"/>
                  </a:ext>
                </a:extLst>
              </a:tr>
              <a:tr h="187452">
                <a:tc>
                  <a:txBody>
                    <a:bodyPr/>
                    <a:lstStyle/>
                    <a:p>
                      <a:pPr algn="l">
                        <a:spcBef>
                          <a:spcPts val="0"/>
                        </a:spcBef>
                        <a:spcAft>
                          <a:spcPts val="0"/>
                        </a:spcAft>
                      </a:pPr>
                      <a:r>
                        <a:rPr sz="600" b="0">
                          <a:solidFill>
                            <a:srgbClr val="000000"/>
                          </a:solidFill>
                          <a:latin typeface="Montserrat Medium"/>
                        </a:rPr>
                        <a:t>Gross profit</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2,829</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2,690</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+5%</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2,294</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2,031</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+23%</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+39%</a:t>
                      </a:r>
                    </a:p>
                  </a:txBody>
                  <a:tcPr marL="38100" marR="38100" marT="6350" marB="6350">
                    <a:solidFill>
                      <a:srgbClr val="FFFFFF"/>
                    </a:solidFill>
                  </a:tcPr>
                </a:tc>
                <a:extLst>
                  <a:ext uri="{0D108BD9-81ED-4DB2-BD59-A6C34878D82A}">
                    <a16:rowId xmlns:a16="http://schemas.microsoft.com/office/drawing/2014/main" val="10004"/>
                  </a:ext>
                </a:extLst>
              </a:tr>
              <a:tr h="187452">
                <a:tc>
                  <a:txBody>
                    <a:bodyPr/>
                    <a:lstStyle/>
                    <a:p>
                      <a:pPr algn="l">
                        <a:spcBef>
                          <a:spcPts val="0"/>
                        </a:spcBef>
                        <a:spcAft>
                          <a:spcPts val="0"/>
                        </a:spcAft>
                      </a:pPr>
                      <a:r>
                        <a:rPr sz="600" b="0">
                          <a:solidFill>
                            <a:srgbClr val="000000"/>
                          </a:solidFill>
                          <a:latin typeface="Montserrat Medium"/>
                        </a:rPr>
                        <a:t>SG&amp;A</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(517)</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(546)</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(522)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(557)</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−7%</a:t>
                      </a:r>
                    </a:p>
                  </a:txBody>
                  <a:tcPr marL="38100" marR="38100" marT="6350" marB="6350">
                    <a:solidFill>
                      <a:srgbClr val="EEF1F6"/>
                    </a:solidFill>
                  </a:tcPr>
                </a:tc>
                <a:extLst>
                  <a:ext uri="{0D108BD9-81ED-4DB2-BD59-A6C34878D82A}">
                    <a16:rowId xmlns:a16="http://schemas.microsoft.com/office/drawing/2014/main" val="10005"/>
                  </a:ext>
                </a:extLst>
              </a:tr>
              <a:tr h="187452">
                <a:tc>
                  <a:txBody>
                    <a:bodyPr/>
                    <a:lstStyle/>
                    <a:p>
                      <a:pPr algn="l">
                        <a:spcBef>
                          <a:spcPts val="0"/>
                        </a:spcBef>
                        <a:spcAft>
                          <a:spcPts val="0"/>
                        </a:spcAft>
                      </a:pPr>
                      <a:r>
                        <a:rPr sz="600" b="0">
                          <a:solidFill>
                            <a:srgbClr val="000000"/>
                          </a:solidFill>
                          <a:latin typeface="Montserrat Medium"/>
                        </a:rPr>
                        <a:t>EBIT</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2,332</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2,152</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+8%</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1,834</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1,485</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+27%</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+57%</a:t>
                      </a:r>
                    </a:p>
                  </a:txBody>
                  <a:tcPr marL="38100" marR="38100" marT="6350" marB="6350">
                    <a:solidFill>
                      <a:srgbClr val="FFFFFF"/>
                    </a:solidFill>
                  </a:tcPr>
                </a:tc>
                <a:extLst>
                  <a:ext uri="{0D108BD9-81ED-4DB2-BD59-A6C34878D82A}">
                    <a16:rowId xmlns:a16="http://schemas.microsoft.com/office/drawing/2014/main" val="10006"/>
                  </a:ext>
                </a:extLst>
              </a:tr>
              <a:tr h="187452">
                <a:tc>
                  <a:txBody>
                    <a:bodyPr/>
                    <a:lstStyle/>
                    <a:p>
                      <a:pPr algn="l">
                        <a:spcBef>
                          <a:spcPts val="0"/>
                        </a:spcBef>
                        <a:spcAft>
                          <a:spcPts val="0"/>
                        </a:spcAft>
                      </a:pPr>
                      <a:r>
                        <a:rPr sz="600" b="0">
                          <a:solidFill>
                            <a:srgbClr val="000000"/>
                          </a:solidFill>
                          <a:latin typeface="Montserrat Medium"/>
                        </a:rPr>
                        <a:t>Financial result</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(308)</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(324)</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(321)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(335)</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−4%</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−8%</a:t>
                      </a:r>
                    </a:p>
                  </a:txBody>
                  <a:tcPr marL="38100" marR="38100" marT="6350" marB="6350">
                    <a:solidFill>
                      <a:srgbClr val="EEF1F6"/>
                    </a:solidFill>
                  </a:tcPr>
                </a:tc>
                <a:extLst>
                  <a:ext uri="{0D108BD9-81ED-4DB2-BD59-A6C34878D82A}">
                    <a16:rowId xmlns:a16="http://schemas.microsoft.com/office/drawing/2014/main" val="3193541542"/>
                  </a:ext>
                </a:extLst>
              </a:tr>
              <a:tr h="187452">
                <a:tc>
                  <a:txBody>
                    <a:bodyPr/>
                    <a:lstStyle/>
                    <a:p>
                      <a:pPr algn="l">
                        <a:spcBef>
                          <a:spcPts val="0"/>
                        </a:spcBef>
                        <a:spcAft>
                          <a:spcPts val="0"/>
                        </a:spcAft>
                      </a:pPr>
                      <a:r>
                        <a:rPr sz="600" b="0">
                          <a:solidFill>
                            <a:srgbClr val="000000"/>
                          </a:solidFill>
                          <a:latin typeface="Montserrat Medium"/>
                        </a:rPr>
                        <a:t>Pre-tax income</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2,025</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1,828</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+11%</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1,513</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1,150</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+34%</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+76%</a:t>
                      </a:r>
                    </a:p>
                  </a:txBody>
                  <a:tcPr marL="38100" marR="38100" marT="6350" marB="6350">
                    <a:solidFill>
                      <a:srgbClr val="FFFFFF"/>
                    </a:solidFill>
                  </a:tcPr>
                </a:tc>
                <a:extLst>
                  <a:ext uri="{0D108BD9-81ED-4DB2-BD59-A6C34878D82A}">
                    <a16:rowId xmlns:a16="http://schemas.microsoft.com/office/drawing/2014/main" val="2888614604"/>
                  </a:ext>
                </a:extLst>
              </a:tr>
              <a:tr h="187452">
                <a:tc>
                  <a:txBody>
                    <a:bodyPr/>
                    <a:lstStyle/>
                    <a:p>
                      <a:pPr algn="l">
                        <a:spcBef>
                          <a:spcPts val="0"/>
                        </a:spcBef>
                        <a:spcAft>
                          <a:spcPts val="0"/>
                        </a:spcAft>
                      </a:pPr>
                      <a:r>
                        <a:rPr sz="600" b="0">
                          <a:solidFill>
                            <a:srgbClr val="000000"/>
                          </a:solidFill>
                          <a:latin typeface="Montserrat Medium"/>
                        </a:rPr>
                        <a:t>Income and social contribution taxes</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(559)</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(405)</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+38%</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(500)</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(286)</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+95%</a:t>
                      </a:r>
                    </a:p>
                  </a:txBody>
                  <a:tcPr marL="38100" marR="38100" marT="6350" marB="6350">
                    <a:solidFill>
                      <a:srgbClr val="EEF1F6"/>
                    </a:solidFill>
                  </a:tcPr>
                </a:tc>
                <a:extLst>
                  <a:ext uri="{0D108BD9-81ED-4DB2-BD59-A6C34878D82A}">
                    <a16:rowId xmlns:a16="http://schemas.microsoft.com/office/drawing/2014/main" val="2230939585"/>
                  </a:ext>
                </a:extLst>
              </a:tr>
              <a:tr h="187452">
                <a:tc>
                  <a:txBody>
                    <a:bodyPr/>
                    <a:lstStyle/>
                    <a:p>
                      <a:pPr algn="l">
                        <a:spcBef>
                          <a:spcPts val="0"/>
                        </a:spcBef>
                        <a:spcAft>
                          <a:spcPts val="0"/>
                        </a:spcAft>
                      </a:pPr>
                      <a:r>
                        <a:rPr sz="600" b="0">
                          <a:solidFill>
                            <a:srgbClr val="000000"/>
                          </a:solidFill>
                          <a:latin typeface="Montserrat Medium"/>
                        </a:rPr>
                        <a:t>Net income</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1,466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1,423</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1,013</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864</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+45%</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+70%</a:t>
                      </a:r>
                    </a:p>
                  </a:txBody>
                  <a:tcPr marL="38100" marR="38100" marT="6350" marB="6350">
                    <a:solidFill>
                      <a:srgbClr val="FFFFFF"/>
                    </a:solidFill>
                  </a:tcPr>
                </a:tc>
                <a:extLst>
                  <a:ext uri="{0D108BD9-81ED-4DB2-BD59-A6C34878D82A}">
                    <a16:rowId xmlns:a16="http://schemas.microsoft.com/office/drawing/2014/main" val="2010564948"/>
                  </a:ext>
                </a:extLst>
              </a:tr>
              <a:tr h="187452">
                <a:tc>
                  <a:txBody>
                    <a:bodyPr/>
                    <a:lstStyle/>
                    <a:p>
                      <a:pPr algn="l">
                        <a:spcBef>
                          <a:spcPts val="0"/>
                        </a:spcBef>
                        <a:spcAft>
                          <a:spcPts val="0"/>
                        </a:spcAft>
                      </a:pPr>
                      <a:r>
                        <a:rPr sz="600" b="0">
                          <a:solidFill>
                            <a:srgbClr val="000000"/>
                          </a:solidFill>
                          <a:latin typeface="Montserrat Medium"/>
                        </a:rPr>
                        <a:t>Depreciation and amortisation</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921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922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+0%</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902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937</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−2%</a:t>
                      </a:r>
                    </a:p>
                  </a:txBody>
                  <a:tcPr marL="38100" marR="38100" marT="6350" marB="6350">
                    <a:solidFill>
                      <a:srgbClr val="EEF1F6"/>
                    </a:solidFill>
                  </a:tcPr>
                </a:tc>
                <a:extLst>
                  <a:ext uri="{0D108BD9-81ED-4DB2-BD59-A6C34878D82A}">
                    <a16:rowId xmlns:a16="http://schemas.microsoft.com/office/drawing/2014/main" val="3861472344"/>
                  </a:ext>
                </a:extLst>
              </a:tr>
              <a:tr h="187452">
                <a:tc>
                  <a:txBody>
                    <a:bodyPr/>
                    <a:lstStyle/>
                    <a:p>
                      <a:pPr algn="l">
                        <a:spcBef>
                          <a:spcPts val="0"/>
                        </a:spcBef>
                        <a:spcAft>
                          <a:spcPts val="0"/>
                        </a:spcAft>
                      </a:pPr>
                      <a:r>
                        <a:rPr sz="600" b="0">
                          <a:solidFill>
                            <a:srgbClr val="000000"/>
                          </a:solidFill>
                          <a:latin typeface="Montserrat Medium"/>
                        </a:rPr>
                        <a:t>Adjusted EBITDA</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3,430</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3,297</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+4%</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2,958</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2,561</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+34%</a:t>
                      </a:r>
                    </a:p>
                  </a:txBody>
                  <a:tcPr marL="38100" marR="38100" marT="6350" marB="6350">
                    <a:solidFill>
                      <a:srgbClr val="FFFFFF"/>
                    </a:solidFill>
                  </a:tcPr>
                </a:tc>
                <a:extLst>
                  <a:ext uri="{0D108BD9-81ED-4DB2-BD59-A6C34878D82A}">
                    <a16:rowId xmlns:a16="http://schemas.microsoft.com/office/drawing/2014/main" val="3838585759"/>
                  </a:ext>
                </a:extLst>
              </a:tr>
              <a:tr h="187452">
                <a:tc>
                  <a:txBody>
                    <a:bodyPr/>
                    <a:lstStyle/>
                    <a:p>
                      <a:pPr algn="l">
                        <a:spcBef>
                          <a:spcPts val="0"/>
                        </a:spcBef>
                        <a:spcAft>
                          <a:spcPts val="0"/>
                        </a:spcAft>
                      </a:pPr>
                      <a:r>
                        <a:rPr sz="600" b="0">
                          <a:solidFill>
                            <a:srgbClr val="000000"/>
                          </a:solidFill>
                          <a:latin typeface="Montserrat Medium"/>
                        </a:rPr>
                        <a:t>Adj. EBITDA margin</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19.2%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18.6%</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+0.6pp</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17.7%</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14.6%</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+1.5pp</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+4.6pp</a:t>
                      </a:r>
                    </a:p>
                  </a:txBody>
                  <a:tcPr marL="38100" marR="38100" marT="6350" marB="6350">
                    <a:solidFill>
                      <a:srgbClr val="EEF1F6"/>
                    </a:solidFill>
                  </a:tcPr>
                </a:tc>
                <a:extLst>
                  <a:ext uri="{0D108BD9-81ED-4DB2-BD59-A6C34878D82A}">
                    <a16:rowId xmlns:a16="http://schemas.microsoft.com/office/drawing/2014/main" val="1610328505"/>
                  </a:ext>
                </a:extLst>
              </a:tr>
              <a:tr h="187452">
                <a:tc>
                  <a:txBody>
                    <a:bodyPr/>
                    <a:lstStyle/>
                    <a:p>
                      <a:pPr algn="l">
                        <a:spcBef>
                          <a:spcPts val="0"/>
                        </a:spcBef>
                        <a:spcAft>
                          <a:spcPts val="0"/>
                        </a:spcAft>
                      </a:pPr>
                      <a:r>
                        <a:rPr sz="600" b="1">
                          <a:solidFill>
                            <a:srgbClr val="FFFFFF"/>
                          </a:solidFill>
                          <a:latin typeface="Montserrat Medium"/>
                        </a:rPr>
                        <a:t>BRAZIL</a:t>
                      </a: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extLst>
                  <a:ext uri="{0D108BD9-81ED-4DB2-BD59-A6C34878D82A}">
                    <a16:rowId xmlns:a16="http://schemas.microsoft.com/office/drawing/2014/main" val="2583982530"/>
                  </a:ext>
                </a:extLst>
              </a:tr>
              <a:tr h="187452">
                <a:tc>
                  <a:txBody>
                    <a:bodyPr/>
                    <a:lstStyle/>
                    <a:p>
                      <a:pPr algn="l">
                        <a:spcBef>
                          <a:spcPts val="0"/>
                        </a:spcBef>
                        <a:spcAft>
                          <a:spcPts val="0"/>
                        </a:spcAft>
                      </a:pPr>
                      <a:r>
                        <a:rPr sz="600" b="0">
                          <a:solidFill>
                            <a:srgbClr val="000000"/>
                          </a:solidFill>
                          <a:latin typeface="Montserrat Medium"/>
                        </a:rPr>
                        <a:t>Volume (kt)</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1,352</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1,379</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1,324</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1,356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+0%</a:t>
                      </a:r>
                    </a:p>
                  </a:txBody>
                  <a:tcPr marL="38100" marR="38100" marT="6350" marB="6350">
                    <a:solidFill>
                      <a:srgbClr val="FFFFFF"/>
                    </a:solidFill>
                  </a:tcPr>
                </a:tc>
                <a:extLst>
                  <a:ext uri="{0D108BD9-81ED-4DB2-BD59-A6C34878D82A}">
                    <a16:rowId xmlns:a16="http://schemas.microsoft.com/office/drawing/2014/main" val="3612752206"/>
                  </a:ext>
                </a:extLst>
              </a:tr>
              <a:tr h="187452">
                <a:tc>
                  <a:txBody>
                    <a:bodyPr/>
                    <a:lstStyle/>
                    <a:p>
                      <a:pPr algn="l">
                        <a:spcBef>
                          <a:spcPts val="0"/>
                        </a:spcBef>
                        <a:spcAft>
                          <a:spcPts val="0"/>
                        </a:spcAft>
                      </a:pPr>
                      <a:r>
                        <a:rPr sz="600" b="0">
                          <a:solidFill>
                            <a:srgbClr val="000000"/>
                          </a:solidFill>
                          <a:latin typeface="Montserrat Medium"/>
                        </a:rPr>
                        <a:t>Net revenue</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6,686</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6,772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6,271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7,317</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+7%</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−9%</a:t>
                      </a:r>
                    </a:p>
                  </a:txBody>
                  <a:tcPr marL="38100" marR="38100" marT="6350" marB="6350">
                    <a:solidFill>
                      <a:srgbClr val="EEF1F6"/>
                    </a:solidFill>
                  </a:tcPr>
                </a:tc>
                <a:extLst>
                  <a:ext uri="{0D108BD9-81ED-4DB2-BD59-A6C34878D82A}">
                    <a16:rowId xmlns:a16="http://schemas.microsoft.com/office/drawing/2014/main" val="4013717745"/>
                  </a:ext>
                </a:extLst>
              </a:tr>
              <a:tr h="187452">
                <a:tc>
                  <a:txBody>
                    <a:bodyPr/>
                    <a:lstStyle/>
                    <a:p>
                      <a:pPr algn="l">
                        <a:spcBef>
                          <a:spcPts val="0"/>
                        </a:spcBef>
                        <a:spcAft>
                          <a:spcPts val="0"/>
                        </a:spcAft>
                      </a:pPr>
                      <a:r>
                        <a:rPr sz="600" b="0">
                          <a:solidFill>
                            <a:srgbClr val="000000"/>
                          </a:solidFill>
                          <a:latin typeface="Montserrat Medium"/>
                        </a:rPr>
                        <a:t>Realised price (R$/t)</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4,945</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4,911</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4,735</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5,394</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+4%</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−8%</a:t>
                      </a:r>
                    </a:p>
                  </a:txBody>
                  <a:tcPr marL="38100" marR="38100" marT="6350" marB="6350">
                    <a:solidFill>
                      <a:srgbClr val="FFFFFF"/>
                    </a:solidFill>
                  </a:tcPr>
                </a:tc>
                <a:extLst>
                  <a:ext uri="{0D108BD9-81ED-4DB2-BD59-A6C34878D82A}">
                    <a16:rowId xmlns:a16="http://schemas.microsoft.com/office/drawing/2014/main" val="1682362304"/>
                  </a:ext>
                </a:extLst>
              </a:tr>
              <a:tr h="187452">
                <a:tc>
                  <a:txBody>
                    <a:bodyPr/>
                    <a:lstStyle/>
                    <a:p>
                      <a:pPr algn="l">
                        <a:spcBef>
                          <a:spcPts val="0"/>
                        </a:spcBef>
                        <a:spcAft>
                          <a:spcPts val="0"/>
                        </a:spcAft>
                      </a:pPr>
                      <a:r>
                        <a:rPr sz="600" b="0">
                          <a:solidFill>
                            <a:srgbClr val="000000"/>
                          </a:solidFill>
                          <a:latin typeface="Montserrat Medium"/>
                        </a:rPr>
                        <a:t>COGS/t (R$/t)</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(4,702)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(4,678)</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(4,570)</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(5,009)</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+3%</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−6%</a:t>
                      </a:r>
                    </a:p>
                  </a:txBody>
                  <a:tcPr marL="38100" marR="38100" marT="6350" marB="6350">
                    <a:solidFill>
                      <a:srgbClr val="EEF1F6"/>
                    </a:solidFill>
                  </a:tcPr>
                </a:tc>
                <a:extLst>
                  <a:ext uri="{0D108BD9-81ED-4DB2-BD59-A6C34878D82A}">
                    <a16:rowId xmlns:a16="http://schemas.microsoft.com/office/drawing/2014/main" val="2850538297"/>
                  </a:ext>
                </a:extLst>
              </a:tr>
              <a:tr h="187452">
                <a:tc>
                  <a:txBody>
                    <a:bodyPr/>
                    <a:lstStyle/>
                    <a:p>
                      <a:pPr algn="l">
                        <a:spcBef>
                          <a:spcPts val="0"/>
                        </a:spcBef>
                        <a:spcAft>
                          <a:spcPts val="0"/>
                        </a:spcAft>
                      </a:pPr>
                      <a:r>
                        <a:rPr sz="600" b="0">
                          <a:solidFill>
                            <a:srgbClr val="000000"/>
                          </a:solidFill>
                          <a:latin typeface="Montserrat Medium"/>
                        </a:rPr>
                        <a:t>Adjusted EBITDA</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705</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677</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+4%</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578</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877</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+22%</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−20%</a:t>
                      </a:r>
                    </a:p>
                  </a:txBody>
                  <a:tcPr marL="38100" marR="38100" marT="6350" marB="6350">
                    <a:solidFill>
                      <a:srgbClr val="FFFFFF"/>
                    </a:solidFill>
                  </a:tcPr>
                </a:tc>
                <a:extLst>
                  <a:ext uri="{0D108BD9-81ED-4DB2-BD59-A6C34878D82A}">
                    <a16:rowId xmlns:a16="http://schemas.microsoft.com/office/drawing/2014/main" val="3048268791"/>
                  </a:ext>
                </a:extLst>
              </a:tr>
              <a:tr h="187452">
                <a:tc>
                  <a:txBody>
                    <a:bodyPr/>
                    <a:lstStyle/>
                    <a:p>
                      <a:pPr algn="l">
                        <a:spcBef>
                          <a:spcPts val="0"/>
                        </a:spcBef>
                        <a:spcAft>
                          <a:spcPts val="0"/>
                        </a:spcAft>
                      </a:pPr>
                      <a:r>
                        <a:rPr sz="600" b="0">
                          <a:solidFill>
                            <a:srgbClr val="000000"/>
                          </a:solidFill>
                          <a:latin typeface="Montserrat Medium"/>
                        </a:rPr>
                        <a:t>Adj. EBITDA margin</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10.5%</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10.0%</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+0.5pp</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9.2%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12.0%</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+1.3pp</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−1.5pp</a:t>
                      </a:r>
                    </a:p>
                  </a:txBody>
                  <a:tcPr marL="38100" marR="38100" marT="6350" marB="6350">
                    <a:solidFill>
                      <a:srgbClr val="EEF1F6"/>
                    </a:solidFill>
                  </a:tcPr>
                </a:tc>
                <a:extLst>
                  <a:ext uri="{0D108BD9-81ED-4DB2-BD59-A6C34878D82A}">
                    <a16:rowId xmlns:a16="http://schemas.microsoft.com/office/drawing/2014/main" val="3127002857"/>
                  </a:ext>
                </a:extLst>
              </a:tr>
              <a:tr h="187452">
                <a:tc>
                  <a:txBody>
                    <a:bodyPr/>
                    <a:lstStyle/>
                    <a:p>
                      <a:pPr algn="l">
                        <a:spcBef>
                          <a:spcPts val="0"/>
                        </a:spcBef>
                        <a:spcAft>
                          <a:spcPts val="0"/>
                        </a:spcAft>
                      </a:pPr>
                      <a:r>
                        <a:rPr sz="600" b="1">
                          <a:solidFill>
                            <a:srgbClr val="FFFFFF"/>
                          </a:solidFill>
                          <a:latin typeface="Montserrat Medium"/>
                        </a:rPr>
                        <a:t>NORTH AMERICA</a:t>
                      </a: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extLst>
                  <a:ext uri="{0D108BD9-81ED-4DB2-BD59-A6C34878D82A}">
                    <a16:rowId xmlns:a16="http://schemas.microsoft.com/office/drawing/2014/main" val="2821351482"/>
                  </a:ext>
                </a:extLst>
              </a:tr>
              <a:tr h="187452">
                <a:tc>
                  <a:txBody>
                    <a:bodyPr/>
                    <a:lstStyle/>
                    <a:p>
                      <a:pPr algn="l">
                        <a:spcBef>
                          <a:spcPts val="0"/>
                        </a:spcBef>
                        <a:spcAft>
                          <a:spcPts val="0"/>
                        </a:spcAft>
                      </a:pPr>
                      <a:r>
                        <a:rPr sz="600" b="0">
                          <a:solidFill>
                            <a:srgbClr val="000000"/>
                          </a:solidFill>
                          <a:latin typeface="Montserrat Medium"/>
                        </a:rPr>
                        <a:t>Volume (kt)</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1,347</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1,329</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1,276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1,256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+7%</a:t>
                      </a:r>
                    </a:p>
                  </a:txBody>
                  <a:tcPr marL="38100" marR="38100" marT="6350" marB="6350">
                    <a:solidFill>
                      <a:srgbClr val="FFFFFF"/>
                    </a:solidFill>
                  </a:tcPr>
                </a:tc>
                <a:extLst>
                  <a:ext uri="{0D108BD9-81ED-4DB2-BD59-A6C34878D82A}">
                    <a16:rowId xmlns:a16="http://schemas.microsoft.com/office/drawing/2014/main" val="1435630854"/>
                  </a:ext>
                </a:extLst>
              </a:tr>
              <a:tr h="187452">
                <a:tc>
                  <a:txBody>
                    <a:bodyPr/>
                    <a:lstStyle/>
                    <a:p>
                      <a:pPr algn="l">
                        <a:spcBef>
                          <a:spcPts val="0"/>
                        </a:spcBef>
                        <a:spcAft>
                          <a:spcPts val="0"/>
                        </a:spcAft>
                      </a:pPr>
                      <a:r>
                        <a:rPr sz="600" b="0">
                          <a:solidFill>
                            <a:srgbClr val="000000"/>
                          </a:solidFill>
                          <a:latin typeface="Montserrat Medium"/>
                        </a:rPr>
                        <a:t>Net revenue</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10,126</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9,837</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+3%</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9,349</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9,139</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+8%</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+11%</a:t>
                      </a:r>
                    </a:p>
                  </a:txBody>
                  <a:tcPr marL="38100" marR="38100" marT="6350" marB="6350">
                    <a:solidFill>
                      <a:srgbClr val="EEF1F6"/>
                    </a:solidFill>
                  </a:tcPr>
                </a:tc>
                <a:extLst>
                  <a:ext uri="{0D108BD9-81ED-4DB2-BD59-A6C34878D82A}">
                    <a16:rowId xmlns:a16="http://schemas.microsoft.com/office/drawing/2014/main" val="3415425227"/>
                  </a:ext>
                </a:extLst>
              </a:tr>
              <a:tr h="187452">
                <a:tc>
                  <a:txBody>
                    <a:bodyPr/>
                    <a:lstStyle/>
                    <a:p>
                      <a:pPr algn="l">
                        <a:spcBef>
                          <a:spcPts val="0"/>
                        </a:spcBef>
                        <a:spcAft>
                          <a:spcPts val="0"/>
                        </a:spcAft>
                      </a:pPr>
                      <a:r>
                        <a:rPr sz="600" b="0">
                          <a:solidFill>
                            <a:srgbClr val="000000"/>
                          </a:solidFill>
                          <a:latin typeface="Montserrat Medium"/>
                        </a:rPr>
                        <a:t>Realised price (R$/t)</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7,519</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7,404</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7,326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7,279</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a:t>
                      </a:r>
                    </a:p>
                  </a:txBody>
                  <a:tcPr marL="38100" marR="38100" marT="6350" marB="6350">
                    <a:solidFill>
                      <a:srgbClr val="FFFFFF"/>
                    </a:solidFill>
                  </a:tcPr>
                </a:tc>
                <a:extLst>
                  <a:ext uri="{0D108BD9-81ED-4DB2-BD59-A6C34878D82A}">
                    <a16:rowId xmlns:a16="http://schemas.microsoft.com/office/drawing/2014/main" val="2114023810"/>
                  </a:ext>
                </a:extLst>
              </a:tr>
              <a:tr h="187452">
                <a:tc>
                  <a:txBody>
                    <a:bodyPr/>
                    <a:lstStyle/>
                    <a:p>
                      <a:pPr algn="l">
                        <a:spcBef>
                          <a:spcPts val="0"/>
                        </a:spcBef>
                        <a:spcAft>
                          <a:spcPts val="0"/>
                        </a:spcAft>
                      </a:pPr>
                      <a:r>
                        <a:rPr sz="600" b="0">
                          <a:solidFill>
                            <a:srgbClr val="000000"/>
                          </a:solidFill>
                          <a:latin typeface="Montserrat Medium"/>
                        </a:rPr>
                        <a:t>COGS/t (R$/t)</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(5,790)</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(5,741)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(5,822)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(6,168)</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−6%</a:t>
                      </a:r>
                    </a:p>
                  </a:txBody>
                  <a:tcPr marL="38100" marR="38100" marT="6350" marB="6350">
                    <a:solidFill>
                      <a:srgbClr val="EEF1F6"/>
                    </a:solidFill>
                  </a:tcPr>
                </a:tc>
                <a:extLst>
                  <a:ext uri="{0D108BD9-81ED-4DB2-BD59-A6C34878D82A}">
                    <a16:rowId xmlns:a16="http://schemas.microsoft.com/office/drawing/2014/main" val="2024622526"/>
                  </a:ext>
                </a:extLst>
              </a:tr>
              <a:tr h="187452">
                <a:tc>
                  <a:txBody>
                    <a:bodyPr/>
                    <a:lstStyle/>
                    <a:p>
                      <a:pPr algn="l">
                        <a:spcBef>
                          <a:spcPts val="0"/>
                        </a:spcBef>
                        <a:spcAft>
                          <a:spcPts val="0"/>
                        </a:spcAft>
                      </a:pPr>
                      <a:r>
                        <a:rPr sz="600" b="0">
                          <a:solidFill>
                            <a:srgbClr val="000000"/>
                          </a:solidFill>
                          <a:latin typeface="Montserrat Medium"/>
                        </a:rPr>
                        <a:t>Adjusted EBITDA</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2,600</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2,528</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2,252</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1,635</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+15%</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+59%</a:t>
                      </a:r>
                    </a:p>
                  </a:txBody>
                  <a:tcPr marL="38100" marR="38100" marT="6350" marB="6350">
                    <a:solidFill>
                      <a:srgbClr val="FFFFFF"/>
                    </a:solidFill>
                  </a:tcPr>
                </a:tc>
                <a:extLst>
                  <a:ext uri="{0D108BD9-81ED-4DB2-BD59-A6C34878D82A}">
                    <a16:rowId xmlns:a16="http://schemas.microsoft.com/office/drawing/2014/main" val="2803651018"/>
                  </a:ext>
                </a:extLst>
              </a:tr>
              <a:tr h="187452">
                <a:tc>
                  <a:txBody>
                    <a:bodyPr/>
                    <a:lstStyle/>
                    <a:p>
                      <a:pPr algn="l">
                        <a:spcBef>
                          <a:spcPts val="0"/>
                        </a:spcBef>
                        <a:spcAft>
                          <a:spcPts val="0"/>
                        </a:spcAft>
                      </a:pPr>
                      <a:r>
                        <a:rPr sz="600" b="0">
                          <a:solidFill>
                            <a:srgbClr val="000000"/>
                          </a:solidFill>
                          <a:latin typeface="Montserrat Medium"/>
                        </a:rPr>
                        <a:t>Adj. EBITDA margin</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25.7%</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25.7%</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+0.0pp</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24.1%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17.9%</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+1.6pp</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+7.8pp</a:t>
                      </a:r>
                    </a:p>
                  </a:txBody>
                  <a:tcPr marL="38100" marR="38100" marT="6350" marB="6350">
                    <a:solidFill>
                      <a:srgbClr val="EEF1F6"/>
                    </a:solidFill>
                  </a:tcPr>
                </a:tc>
                <a:extLst>
                  <a:ext uri="{0D108BD9-81ED-4DB2-BD59-A6C34878D82A}">
                    <a16:rowId xmlns:a16="http://schemas.microsoft.com/office/drawing/2014/main" val="70847853"/>
                  </a:ext>
                </a:extLst>
              </a:tr>
              <a:tr h="187452">
                <a:tc>
                  <a:txBody>
                    <a:bodyPr/>
                    <a:lstStyle/>
                    <a:p>
                      <a:pPr algn="l">
                        <a:spcBef>
                          <a:spcPts val="0"/>
                        </a:spcBef>
                        <a:spcAft>
                          <a:spcPts val="0"/>
                        </a:spcAft>
                      </a:pPr>
                      <a:r>
                        <a:rPr sz="600" b="1">
                          <a:solidFill>
                            <a:srgbClr val="FFFFFF"/>
                          </a:solidFill>
                          <a:latin typeface="Montserrat Medium"/>
                        </a:rPr>
                        <a:t>SOUTH AMERICA</a:t>
                      </a: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tc>
                  <a:txBody>
                    <a:bodyPr/>
                    <a:lstStyle/>
                    <a:p>
                      <a:pPr algn="ctr">
                        <a:spcBef>
                          <a:spcPts val="0"/>
                        </a:spcBef>
                        <a:spcAft>
                          <a:spcPts val="0"/>
                        </a:spcAft>
                      </a:pPr>
                      <a:endParaRPr/>
                    </a:p>
                  </a:txBody>
                  <a:tcPr marL="38100" marR="38100" marT="6350" marB="6350">
                    <a:solidFill>
                      <a:srgbClr val="2121A9"/>
                    </a:solidFill>
                  </a:tcPr>
                </a:tc>
                <a:extLst>
                  <a:ext uri="{0D108BD9-81ED-4DB2-BD59-A6C34878D82A}">
                    <a16:rowId xmlns:a16="http://schemas.microsoft.com/office/drawing/2014/main" val="721715019"/>
                  </a:ext>
                </a:extLst>
              </a:tr>
              <a:tr h="187452">
                <a:tc>
                  <a:txBody>
                    <a:bodyPr/>
                    <a:lstStyle/>
                    <a:p>
                      <a:pPr algn="l">
                        <a:spcBef>
                          <a:spcPts val="0"/>
                        </a:spcBef>
                        <a:spcAft>
                          <a:spcPts val="0"/>
                        </a:spcAft>
                      </a:pPr>
                      <a:r>
                        <a:rPr sz="600" b="0">
                          <a:solidFill>
                            <a:srgbClr val="000000"/>
                          </a:solidFill>
                          <a:latin typeface="Montserrat Medium"/>
                        </a:rPr>
                        <a:t>Volume (kt)</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282</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301</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306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288</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−8%</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a:t>
                      </a:r>
                    </a:p>
                  </a:txBody>
                  <a:tcPr marL="38100" marR="38100" marT="6350" marB="6350">
                    <a:solidFill>
                      <a:srgbClr val="FFFFFF"/>
                    </a:solidFill>
                  </a:tcPr>
                </a:tc>
                <a:extLst>
                  <a:ext uri="{0D108BD9-81ED-4DB2-BD59-A6C34878D82A}">
                    <a16:rowId xmlns:a16="http://schemas.microsoft.com/office/drawing/2014/main" val="2391558977"/>
                  </a:ext>
                </a:extLst>
              </a:tr>
              <a:tr h="187452">
                <a:tc>
                  <a:txBody>
                    <a:bodyPr/>
                    <a:lstStyle/>
                    <a:p>
                      <a:pPr algn="l">
                        <a:spcBef>
                          <a:spcPts val="0"/>
                        </a:spcBef>
                        <a:spcAft>
                          <a:spcPts val="0"/>
                        </a:spcAft>
                      </a:pPr>
                      <a:r>
                        <a:rPr sz="600" b="0">
                          <a:solidFill>
                            <a:srgbClr val="000000"/>
                          </a:solidFill>
                          <a:latin typeface="Montserrat Medium"/>
                        </a:rPr>
                        <a:t>Net revenue</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1,279</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1,359</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−6%</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1,396</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1,331</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−8%</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−4%</a:t>
                      </a:r>
                    </a:p>
                  </a:txBody>
                  <a:tcPr marL="38100" marR="38100" marT="6350" marB="6350">
                    <a:solidFill>
                      <a:srgbClr val="EEF1F6"/>
                    </a:solidFill>
                  </a:tcPr>
                </a:tc>
                <a:extLst>
                  <a:ext uri="{0D108BD9-81ED-4DB2-BD59-A6C34878D82A}">
                    <a16:rowId xmlns:a16="http://schemas.microsoft.com/office/drawing/2014/main" val="3245821025"/>
                  </a:ext>
                </a:extLst>
              </a:tr>
              <a:tr h="187452">
                <a:tc>
                  <a:txBody>
                    <a:bodyPr/>
                    <a:lstStyle/>
                    <a:p>
                      <a:pPr algn="l">
                        <a:spcBef>
                          <a:spcPts val="0"/>
                        </a:spcBef>
                        <a:spcAft>
                          <a:spcPts val="0"/>
                        </a:spcAft>
                      </a:pPr>
                      <a:r>
                        <a:rPr sz="600" b="0">
                          <a:solidFill>
                            <a:srgbClr val="000000"/>
                          </a:solidFill>
                          <a:latin typeface="Montserrat Medium"/>
                        </a:rPr>
                        <a:t>Adjusted EBITDA</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205</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194</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186</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149</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+10%</a:t>
                      </a:r>
                    </a:p>
                  </a:txBody>
                  <a:tcPr marL="38100" marR="38100" marT="6350" marB="6350">
                    <a:solidFill>
                      <a:srgbClr val="FFFFFF"/>
                    </a:solidFill>
                  </a:tcPr>
                </a:tc>
                <a:tc>
                  <a:txBody>
                    <a:bodyPr/>
                    <a:lstStyle/>
                    <a:p>
                      <a:pPr algn="ctr">
                        <a:spcBef>
                          <a:spcPts val="0"/>
                        </a:spcBef>
                        <a:spcAft>
                          <a:spcPts val="0"/>
                        </a:spcAft>
                      </a:pPr>
                      <a:r>
                        <a:rPr sz="600" b="0">
                          <a:solidFill>
                            <a:srgbClr val="000000"/>
                          </a:solidFill>
                          <a:latin typeface="Montserrat Medium"/>
                        </a:rPr>
                        <a:t>+38%</a:t>
                      </a:r>
                    </a:p>
                  </a:txBody>
                  <a:tcPr marL="38100" marR="38100" marT="6350" marB="6350">
                    <a:solidFill>
                      <a:srgbClr val="FFFFFF"/>
                    </a:solidFill>
                  </a:tcPr>
                </a:tc>
                <a:extLst>
                  <a:ext uri="{0D108BD9-81ED-4DB2-BD59-A6C34878D82A}">
                    <a16:rowId xmlns:a16="http://schemas.microsoft.com/office/drawing/2014/main" val="4004286057"/>
                  </a:ext>
                </a:extLst>
              </a:tr>
              <a:tr h="187452">
                <a:tc>
                  <a:txBody>
                    <a:bodyPr/>
                    <a:lstStyle/>
                    <a:p>
                      <a:pPr algn="l">
                        <a:spcBef>
                          <a:spcPts val="0"/>
                        </a:spcBef>
                        <a:spcAft>
                          <a:spcPts val="0"/>
                        </a:spcAft>
                      </a:pPr>
                      <a:r>
                        <a:rPr sz="600" b="0">
                          <a:solidFill>
                            <a:srgbClr val="000000"/>
                          </a:solidFill>
                          <a:latin typeface="Montserrat Medium"/>
                        </a:rPr>
                        <a:t>Adj. EBITDA margin</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16.0%</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14.3%</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+1.7pp</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13.3%</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11.2%</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+2.7pp</a:t>
                      </a:r>
                    </a:p>
                  </a:txBody>
                  <a:tcPr marL="38100" marR="38100" marT="6350" marB="6350">
                    <a:solidFill>
                      <a:srgbClr val="EEF1F6"/>
                    </a:solidFill>
                  </a:tcPr>
                </a:tc>
                <a:tc>
                  <a:txBody>
                    <a:bodyPr/>
                    <a:lstStyle/>
                    <a:p>
                      <a:pPr algn="ctr">
                        <a:spcBef>
                          <a:spcPts val="0"/>
                        </a:spcBef>
                        <a:spcAft>
                          <a:spcPts val="0"/>
                        </a:spcAft>
                      </a:pPr>
                      <a:r>
                        <a:rPr sz="600" b="0">
                          <a:solidFill>
                            <a:srgbClr val="000000"/>
                          </a:solidFill>
                          <a:latin typeface="Montserrat Medium"/>
                        </a:rPr>
                        <a:t>+4.8pp</a:t>
                      </a:r>
                    </a:p>
                  </a:txBody>
                  <a:tcPr marL="38100" marR="38100" marT="6350" marB="6350">
                    <a:solidFill>
                      <a:srgbClr val="EEF1F6"/>
                    </a:solidFill>
                  </a:tcPr>
                </a:tc>
                <a:extLst>
                  <a:ext uri="{0D108BD9-81ED-4DB2-BD59-A6C34878D82A}">
                    <a16:rowId xmlns:a16="http://schemas.microsoft.com/office/drawing/2014/main" val="3868725865"/>
                  </a:ext>
                </a:extLst>
              </a:tr>
            </a:tbl>
          </a:graphicData>
        </a:graphic>
      </p:graphicFrame>
    </p:spTree>
    <p:extLst>
      <p:ext uri="{BB962C8B-B14F-4D97-AF65-F5344CB8AC3E}">
        <p14:creationId xmlns:p14="http://schemas.microsoft.com/office/powerpoint/2010/main" val="4174432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3" name="TextBox 72">
            <a:extLst>
              <a:ext uri="{FF2B5EF4-FFF2-40B4-BE49-F238E27FC236}">
                <a16:creationId xmlns:a16="http://schemas.microsoft.com/office/drawing/2014/main" id="{A8BC2957-5CA7-A88B-7AE4-A7BBE3925554}"/>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2" name="TextBox 25">
            <a:extLst>
              <a:ext uri="{FF2B5EF4-FFF2-40B4-BE49-F238E27FC236}">
                <a16:creationId xmlns:a16="http://schemas.microsoft.com/office/drawing/2014/main" id="{DD55B28F-9C43-D989-04CC-C16DB5D23390}"/>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August 4, 2026</a:t>
            </a:r>
          </a:p>
          <a:p>
            <a:r>
              <a:rPr lang="pt-BR" sz="800" dirty="0">
                <a:latin typeface="Montserrat Medium" pitchFamily="2" charset="0"/>
                <a:cs typeface="Arial" panose="020B0604020202020204" pitchFamily="34" charset="0"/>
              </a:rPr>
              <a:t>Genial Institucional S.A. CCTVM</a:t>
            </a:r>
          </a:p>
        </p:txBody>
      </p:sp>
      <p:sp>
        <p:nvSpPr>
          <p:cNvPr id="21" name="TextBox 20"/>
          <p:cNvSpPr txBox="1"/>
          <p:nvPr/>
        </p:nvSpPr>
        <p:spPr>
          <a:xfrm>
            <a:off x="146304" y="566928"/>
            <a:ext cx="6309360" cy="230832"/>
          </a:xfrm>
          <a:prstGeom prst="rect">
            <a:avLst/>
          </a:prstGeom>
          <a:noFill/>
        </p:spPr>
        <p:txBody>
          <a:bodyPr wrap="none">
            <a:spAutoFit/>
          </a:bodyPr>
          <a:lstStyle/>
          <a:p>
            <a:r>
              <a:rPr sz="900" b="1" dirty="0">
                <a:solidFill>
                  <a:srgbClr val="2121A9"/>
                </a:solidFill>
                <a:latin typeface="Montserrat Medium"/>
              </a:rPr>
              <a:t>2Q26 reported vs. Bloomberg consensus</a:t>
            </a:r>
          </a:p>
        </p:txBody>
      </p:sp>
      <p:graphicFrame>
        <p:nvGraphicFramePr>
          <p:cNvPr id="22" name="Table 21"/>
          <p:cNvGraphicFramePr>
            <a:graphicFrameLocks noGrp="1"/>
          </p:cNvGraphicFramePr>
          <p:nvPr>
            <p:extLst>
              <p:ext uri="{D42A27DB-BD31-4B8C-83A1-F6EECF244321}">
                <p14:modId xmlns:p14="http://schemas.microsoft.com/office/powerpoint/2010/main" val="1595556271"/>
              </p:ext>
            </p:extLst>
          </p:nvPr>
        </p:nvGraphicFramePr>
        <p:xfrm>
          <a:off x="146304" y="804672"/>
          <a:ext cx="6309360" cy="822960"/>
        </p:xfrm>
        <a:graphic>
          <a:graphicData uri="http://schemas.openxmlformats.org/drawingml/2006/table">
            <a:tbl>
              <a:tblPr>
                <a:tableStyleId>{5C22544A-7EE6-4342-B048-85BDC9FD1C3A}</a:tableStyleId>
              </a:tblPr>
              <a:tblGrid>
                <a:gridCol w="2523744">
                  <a:extLst>
                    <a:ext uri="{9D8B030D-6E8A-4147-A177-3AD203B41FA5}">
                      <a16:colId xmlns:a16="http://schemas.microsoft.com/office/drawing/2014/main" val="20000"/>
                    </a:ext>
                  </a:extLst>
                </a:gridCol>
                <a:gridCol w="1261872">
                  <a:extLst>
                    <a:ext uri="{9D8B030D-6E8A-4147-A177-3AD203B41FA5}">
                      <a16:colId xmlns:a16="http://schemas.microsoft.com/office/drawing/2014/main" val="20001"/>
                    </a:ext>
                  </a:extLst>
                </a:gridCol>
                <a:gridCol w="1261872">
                  <a:extLst>
                    <a:ext uri="{9D8B030D-6E8A-4147-A177-3AD203B41FA5}">
                      <a16:colId xmlns:a16="http://schemas.microsoft.com/office/drawing/2014/main" val="20002"/>
                    </a:ext>
                  </a:extLst>
                </a:gridCol>
                <a:gridCol w="1261872">
                  <a:extLst>
                    <a:ext uri="{9D8B030D-6E8A-4147-A177-3AD203B41FA5}">
                      <a16:colId xmlns:a16="http://schemas.microsoft.com/office/drawing/2014/main" val="20003"/>
                    </a:ext>
                  </a:extLst>
                </a:gridCol>
              </a:tblGrid>
              <a:tr h="205740">
                <a:tc>
                  <a:txBody>
                    <a:bodyPr/>
                    <a:lstStyle/>
                    <a:p>
                      <a:pPr algn="l">
                        <a:spcBef>
                          <a:spcPts val="0"/>
                        </a:spcBef>
                        <a:spcAft>
                          <a:spcPts val="0"/>
                        </a:spcAft>
                      </a:pPr>
                      <a:r>
                        <a:rPr sz="700" b="1">
                          <a:solidFill>
                            <a:srgbClr val="FFFFFF"/>
                          </a:solidFill>
                          <a:latin typeface="Montserrat Medium"/>
                        </a:rPr>
                        <a:t>R$ m</a:t>
                      </a:r>
                    </a:p>
                  </a:txBody>
                  <a:tcPr marL="38100" marR="38100" marT="6350" marB="6350">
                    <a:solidFill>
                      <a:srgbClr val="0A1774"/>
                    </a:solidFill>
                  </a:tcPr>
                </a:tc>
                <a:tc>
                  <a:txBody>
                    <a:bodyPr/>
                    <a:lstStyle/>
                    <a:p>
                      <a:pPr algn="ctr">
                        <a:spcBef>
                          <a:spcPts val="0"/>
                        </a:spcBef>
                        <a:spcAft>
                          <a:spcPts val="0"/>
                        </a:spcAft>
                      </a:pPr>
                      <a:r>
                        <a:rPr sz="700" b="1">
                          <a:solidFill>
                            <a:srgbClr val="FFFFFF"/>
                          </a:solidFill>
                          <a:latin typeface="Montserrat Medium"/>
                        </a:rPr>
                        <a:t>Reported</a:t>
                      </a:r>
                    </a:p>
                  </a:txBody>
                  <a:tcPr marL="38100" marR="38100" marT="6350" marB="6350">
                    <a:solidFill>
                      <a:srgbClr val="0A1774"/>
                    </a:solidFill>
                  </a:tcPr>
                </a:tc>
                <a:tc>
                  <a:txBody>
                    <a:bodyPr/>
                    <a:lstStyle/>
                    <a:p>
                      <a:pPr algn="ctr">
                        <a:spcBef>
                          <a:spcPts val="0"/>
                        </a:spcBef>
                        <a:spcAft>
                          <a:spcPts val="0"/>
                        </a:spcAft>
                      </a:pPr>
                      <a:r>
                        <a:rPr sz="700" b="1">
                          <a:solidFill>
                            <a:srgbClr val="FFFFFF"/>
                          </a:solidFill>
                          <a:latin typeface="Montserrat Medium"/>
                        </a:rPr>
                        <a:t>Consensus</a:t>
                      </a:r>
                    </a:p>
                  </a:txBody>
                  <a:tcPr marL="38100" marR="38100" marT="6350" marB="6350">
                    <a:solidFill>
                      <a:srgbClr val="0A1774"/>
                    </a:solidFill>
                  </a:tcPr>
                </a:tc>
                <a:tc>
                  <a:txBody>
                    <a:bodyPr/>
                    <a:lstStyle/>
                    <a:p>
                      <a:pPr algn="ctr">
                        <a:spcBef>
                          <a:spcPts val="0"/>
                        </a:spcBef>
                        <a:spcAft>
                          <a:spcPts val="0"/>
                        </a:spcAft>
                      </a:pPr>
                      <a:r>
                        <a:rPr sz="700" b="1">
                          <a:solidFill>
                            <a:srgbClr val="FFFFFF"/>
                          </a:solidFill>
                          <a:latin typeface="Montserrat Medium"/>
                        </a:rPr>
                        <a:t>Δ</a:t>
                      </a:r>
                    </a:p>
                  </a:txBody>
                  <a:tcPr marL="38100" marR="38100" marT="6350" marB="6350">
                    <a:solidFill>
                      <a:srgbClr val="0A1774"/>
                    </a:solidFill>
                  </a:tcPr>
                </a:tc>
                <a:extLst>
                  <a:ext uri="{0D108BD9-81ED-4DB2-BD59-A6C34878D82A}">
                    <a16:rowId xmlns:a16="http://schemas.microsoft.com/office/drawing/2014/main" val="10000"/>
                  </a:ext>
                </a:extLst>
              </a:tr>
              <a:tr h="205740">
                <a:tc>
                  <a:txBody>
                    <a:bodyPr/>
                    <a:lstStyle/>
                    <a:p>
                      <a:pPr algn="l">
                        <a:spcBef>
                          <a:spcPts val="0"/>
                        </a:spcBef>
                        <a:spcAft>
                          <a:spcPts val="0"/>
                        </a:spcAft>
                      </a:pPr>
                      <a:r>
                        <a:rPr sz="700" b="0">
                          <a:solidFill>
                            <a:srgbClr val="000000"/>
                          </a:solidFill>
                          <a:latin typeface="Montserrat Medium"/>
                        </a:rPr>
                        <a:t>Net revenue</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17,871</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17,600</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+2%</a:t>
                      </a:r>
                    </a:p>
                  </a:txBody>
                  <a:tcPr marL="38100" marR="38100" marT="6350" marB="6350">
                    <a:solidFill>
                      <a:srgbClr val="FFFFFF"/>
                    </a:solidFill>
                  </a:tcPr>
                </a:tc>
                <a:extLst>
                  <a:ext uri="{0D108BD9-81ED-4DB2-BD59-A6C34878D82A}">
                    <a16:rowId xmlns:a16="http://schemas.microsoft.com/office/drawing/2014/main" val="10001"/>
                  </a:ext>
                </a:extLst>
              </a:tr>
              <a:tr h="205740">
                <a:tc>
                  <a:txBody>
                    <a:bodyPr/>
                    <a:lstStyle/>
                    <a:p>
                      <a:pPr algn="l">
                        <a:spcBef>
                          <a:spcPts val="0"/>
                        </a:spcBef>
                        <a:spcAft>
                          <a:spcPts val="0"/>
                        </a:spcAft>
                      </a:pPr>
                      <a:r>
                        <a:rPr sz="700" b="0">
                          <a:solidFill>
                            <a:srgbClr val="000000"/>
                          </a:solidFill>
                          <a:latin typeface="Montserrat Medium"/>
                        </a:rPr>
                        <a:t>Adjusted EBITDA</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3,430</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3,238</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+6%</a:t>
                      </a:r>
                    </a:p>
                  </a:txBody>
                  <a:tcPr marL="38100" marR="38100" marT="6350" marB="6350">
                    <a:solidFill>
                      <a:srgbClr val="EEF1F6"/>
                    </a:solidFill>
                  </a:tcPr>
                </a:tc>
                <a:extLst>
                  <a:ext uri="{0D108BD9-81ED-4DB2-BD59-A6C34878D82A}">
                    <a16:rowId xmlns:a16="http://schemas.microsoft.com/office/drawing/2014/main" val="10002"/>
                  </a:ext>
                </a:extLst>
              </a:tr>
              <a:tr h="205740">
                <a:tc>
                  <a:txBody>
                    <a:bodyPr/>
                    <a:lstStyle/>
                    <a:p>
                      <a:pPr algn="l">
                        <a:spcBef>
                          <a:spcPts val="0"/>
                        </a:spcBef>
                        <a:spcAft>
                          <a:spcPts val="0"/>
                        </a:spcAft>
                      </a:pPr>
                      <a:r>
                        <a:rPr sz="700" b="0">
                          <a:solidFill>
                            <a:srgbClr val="000000"/>
                          </a:solidFill>
                          <a:latin typeface="Montserrat Medium"/>
                        </a:rPr>
                        <a:t>EBIT</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2,332</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2,110</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+11%</a:t>
                      </a:r>
                    </a:p>
                  </a:txBody>
                  <a:tcPr marL="38100" marR="38100" marT="6350" marB="6350">
                    <a:solidFill>
                      <a:srgbClr val="FFFFFF"/>
                    </a:solidFill>
                  </a:tcPr>
                </a:tc>
                <a:extLst>
                  <a:ext uri="{0D108BD9-81ED-4DB2-BD59-A6C34878D82A}">
                    <a16:rowId xmlns:a16="http://schemas.microsoft.com/office/drawing/2014/main" val="10003"/>
                  </a:ext>
                </a:extLst>
              </a:tr>
            </a:tbl>
          </a:graphicData>
        </a:graphic>
      </p:graphicFrame>
      <p:sp>
        <p:nvSpPr>
          <p:cNvPr id="23" name="TextBox 22"/>
          <p:cNvSpPr txBox="1"/>
          <p:nvPr/>
        </p:nvSpPr>
        <p:spPr>
          <a:xfrm>
            <a:off x="146304" y="1929384"/>
            <a:ext cx="6309360" cy="230832"/>
          </a:xfrm>
          <a:prstGeom prst="rect">
            <a:avLst/>
          </a:prstGeom>
          <a:noFill/>
        </p:spPr>
        <p:txBody>
          <a:bodyPr wrap="none">
            <a:spAutoFit/>
          </a:bodyPr>
          <a:lstStyle/>
          <a:p>
            <a:r>
              <a:rPr lang="en-US" sz="900" b="1" dirty="0">
                <a:solidFill>
                  <a:srgbClr val="2121A9"/>
                </a:solidFill>
                <a:latin typeface="Montserrat Medium"/>
              </a:rPr>
              <a:t>Free cash flow bridge — reported vs. Genial Est.</a:t>
            </a:r>
            <a:endParaRPr sz="900" b="1" dirty="0">
              <a:solidFill>
                <a:srgbClr val="2121A9"/>
              </a:solidFill>
              <a:latin typeface="Montserrat Medium"/>
            </a:endParaRPr>
          </a:p>
        </p:txBody>
      </p:sp>
      <p:graphicFrame>
        <p:nvGraphicFramePr>
          <p:cNvPr id="24" name="Table 23"/>
          <p:cNvGraphicFramePr>
            <a:graphicFrameLocks noGrp="1"/>
          </p:cNvGraphicFramePr>
          <p:nvPr>
            <p:extLst>
              <p:ext uri="{D42A27DB-BD31-4B8C-83A1-F6EECF244321}">
                <p14:modId xmlns:p14="http://schemas.microsoft.com/office/powerpoint/2010/main" val="3942244050"/>
              </p:ext>
            </p:extLst>
          </p:nvPr>
        </p:nvGraphicFramePr>
        <p:xfrm>
          <a:off x="146304" y="2167128"/>
          <a:ext cx="6309360" cy="2057400"/>
        </p:xfrm>
        <a:graphic>
          <a:graphicData uri="http://schemas.openxmlformats.org/drawingml/2006/table">
            <a:tbl>
              <a:tblPr>
                <a:tableStyleId>{5C22544A-7EE6-4342-B048-85BDC9FD1C3A}</a:tableStyleId>
              </a:tblPr>
              <a:tblGrid>
                <a:gridCol w="2523744">
                  <a:extLst>
                    <a:ext uri="{9D8B030D-6E8A-4147-A177-3AD203B41FA5}">
                      <a16:colId xmlns:a16="http://schemas.microsoft.com/office/drawing/2014/main" val="20000"/>
                    </a:ext>
                  </a:extLst>
                </a:gridCol>
                <a:gridCol w="1261872">
                  <a:extLst>
                    <a:ext uri="{9D8B030D-6E8A-4147-A177-3AD203B41FA5}">
                      <a16:colId xmlns:a16="http://schemas.microsoft.com/office/drawing/2014/main" val="20001"/>
                    </a:ext>
                  </a:extLst>
                </a:gridCol>
                <a:gridCol w="1261872">
                  <a:extLst>
                    <a:ext uri="{9D8B030D-6E8A-4147-A177-3AD203B41FA5}">
                      <a16:colId xmlns:a16="http://schemas.microsoft.com/office/drawing/2014/main" val="20002"/>
                    </a:ext>
                  </a:extLst>
                </a:gridCol>
                <a:gridCol w="1261872">
                  <a:extLst>
                    <a:ext uri="{9D8B030D-6E8A-4147-A177-3AD203B41FA5}">
                      <a16:colId xmlns:a16="http://schemas.microsoft.com/office/drawing/2014/main" val="20003"/>
                    </a:ext>
                  </a:extLst>
                </a:gridCol>
              </a:tblGrid>
              <a:tr h="205740">
                <a:tc>
                  <a:txBody>
                    <a:bodyPr/>
                    <a:lstStyle/>
                    <a:p>
                      <a:pPr algn="l">
                        <a:spcBef>
                          <a:spcPts val="0"/>
                        </a:spcBef>
                        <a:spcAft>
                          <a:spcPts val="0"/>
                        </a:spcAft>
                      </a:pPr>
                      <a:r>
                        <a:rPr sz="700" b="1">
                          <a:solidFill>
                            <a:srgbClr val="FFFFFF"/>
                          </a:solidFill>
                          <a:latin typeface="Montserrat Medium"/>
                        </a:rPr>
                        <a:t>Free cash flow bridge (R$ m)</a:t>
                      </a:r>
                    </a:p>
                  </a:txBody>
                  <a:tcPr marL="38100" marR="38100" marT="6350" marB="6350">
                    <a:solidFill>
                      <a:srgbClr val="0A1774"/>
                    </a:solidFill>
                  </a:tcPr>
                </a:tc>
                <a:tc>
                  <a:txBody>
                    <a:bodyPr/>
                    <a:lstStyle/>
                    <a:p>
                      <a:pPr algn="ctr">
                        <a:spcBef>
                          <a:spcPts val="0"/>
                        </a:spcBef>
                        <a:spcAft>
                          <a:spcPts val="0"/>
                        </a:spcAft>
                      </a:pPr>
                      <a:r>
                        <a:rPr sz="700" b="1">
                          <a:solidFill>
                            <a:srgbClr val="FFFFFF"/>
                          </a:solidFill>
                          <a:latin typeface="Montserrat Medium"/>
                        </a:rPr>
                        <a:t>2Q26</a:t>
                      </a:r>
                    </a:p>
                  </a:txBody>
                  <a:tcPr marL="38100" marR="38100" marT="6350" marB="6350">
                    <a:solidFill>
                      <a:srgbClr val="0A1774"/>
                    </a:solidFill>
                  </a:tcPr>
                </a:tc>
                <a:tc>
                  <a:txBody>
                    <a:bodyPr/>
                    <a:lstStyle/>
                    <a:p>
                      <a:pPr algn="ctr">
                        <a:spcBef>
                          <a:spcPts val="0"/>
                        </a:spcBef>
                        <a:spcAft>
                          <a:spcPts val="0"/>
                        </a:spcAft>
                      </a:pPr>
                      <a:r>
                        <a:rPr sz="700" b="1">
                          <a:solidFill>
                            <a:srgbClr val="FFFFFF"/>
                          </a:solidFill>
                          <a:latin typeface="Montserrat Medium"/>
                        </a:rPr>
                        <a:t>2Q26E</a:t>
                      </a:r>
                    </a:p>
                  </a:txBody>
                  <a:tcPr marL="38100" marR="38100" marT="6350" marB="6350">
                    <a:solidFill>
                      <a:srgbClr val="0A1774"/>
                    </a:solidFill>
                  </a:tcPr>
                </a:tc>
                <a:tc>
                  <a:txBody>
                    <a:bodyPr/>
                    <a:lstStyle/>
                    <a:p>
                      <a:pPr algn="ctr">
                        <a:spcBef>
                          <a:spcPts val="0"/>
                        </a:spcBef>
                        <a:spcAft>
                          <a:spcPts val="0"/>
                        </a:spcAft>
                      </a:pPr>
                      <a:r>
                        <a:rPr sz="700" b="1">
                          <a:solidFill>
                            <a:srgbClr val="FFFFFF"/>
                          </a:solidFill>
                          <a:latin typeface="Montserrat Medium"/>
                        </a:rPr>
                        <a:t>Δ</a:t>
                      </a:r>
                    </a:p>
                  </a:txBody>
                  <a:tcPr marL="38100" marR="38100" marT="6350" marB="6350">
                    <a:solidFill>
                      <a:srgbClr val="0A1774"/>
                    </a:solidFill>
                  </a:tcPr>
                </a:tc>
                <a:extLst>
                  <a:ext uri="{0D108BD9-81ED-4DB2-BD59-A6C34878D82A}">
                    <a16:rowId xmlns:a16="http://schemas.microsoft.com/office/drawing/2014/main" val="10000"/>
                  </a:ext>
                </a:extLst>
              </a:tr>
              <a:tr h="205740">
                <a:tc>
                  <a:txBody>
                    <a:bodyPr/>
                    <a:lstStyle/>
                    <a:p>
                      <a:pPr algn="l">
                        <a:spcBef>
                          <a:spcPts val="0"/>
                        </a:spcBef>
                        <a:spcAft>
                          <a:spcPts val="0"/>
                        </a:spcAft>
                      </a:pPr>
                      <a:r>
                        <a:rPr sz="700" b="0">
                          <a:solidFill>
                            <a:srgbClr val="000000"/>
                          </a:solidFill>
                          <a:latin typeface="Montserrat Medium"/>
                        </a:rPr>
                        <a:t>Adjusted EBITDA</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3,430</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3,297</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+133</a:t>
                      </a:r>
                    </a:p>
                  </a:txBody>
                  <a:tcPr marL="38100" marR="38100" marT="6350" marB="6350">
                    <a:solidFill>
                      <a:srgbClr val="FFFFFF"/>
                    </a:solidFill>
                  </a:tcPr>
                </a:tc>
                <a:extLst>
                  <a:ext uri="{0D108BD9-81ED-4DB2-BD59-A6C34878D82A}">
                    <a16:rowId xmlns:a16="http://schemas.microsoft.com/office/drawing/2014/main" val="10001"/>
                  </a:ext>
                </a:extLst>
              </a:tr>
              <a:tr h="205740">
                <a:tc>
                  <a:txBody>
                    <a:bodyPr/>
                    <a:lstStyle/>
                    <a:p>
                      <a:pPr algn="l">
                        <a:spcBef>
                          <a:spcPts val="0"/>
                        </a:spcBef>
                        <a:spcAft>
                          <a:spcPts val="0"/>
                        </a:spcAft>
                      </a:pPr>
                      <a:r>
                        <a:rPr sz="700" b="0">
                          <a:solidFill>
                            <a:srgbClr val="000000"/>
                          </a:solidFill>
                          <a:latin typeface="Montserrat Medium"/>
                        </a:rPr>
                        <a:t>Working capital</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(933)</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(753)</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−180</a:t>
                      </a:r>
                    </a:p>
                  </a:txBody>
                  <a:tcPr marL="38100" marR="38100" marT="6350" marB="6350">
                    <a:solidFill>
                      <a:srgbClr val="EEF1F6"/>
                    </a:solidFill>
                  </a:tcPr>
                </a:tc>
                <a:extLst>
                  <a:ext uri="{0D108BD9-81ED-4DB2-BD59-A6C34878D82A}">
                    <a16:rowId xmlns:a16="http://schemas.microsoft.com/office/drawing/2014/main" val="10002"/>
                  </a:ext>
                </a:extLst>
              </a:tr>
              <a:tr h="205740">
                <a:tc>
                  <a:txBody>
                    <a:bodyPr/>
                    <a:lstStyle/>
                    <a:p>
                      <a:pPr algn="l">
                        <a:spcBef>
                          <a:spcPts val="0"/>
                        </a:spcBef>
                        <a:spcAft>
                          <a:spcPts val="0"/>
                        </a:spcAft>
                      </a:pPr>
                      <a:r>
                        <a:rPr sz="700" b="0">
                          <a:solidFill>
                            <a:srgbClr val="000000"/>
                          </a:solidFill>
                          <a:latin typeface="Montserrat Medium"/>
                        </a:rPr>
                        <a:t>Income tax</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(657)</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(645)</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−12</a:t>
                      </a:r>
                    </a:p>
                  </a:txBody>
                  <a:tcPr marL="38100" marR="38100" marT="6350" marB="6350">
                    <a:solidFill>
                      <a:srgbClr val="FFFFFF"/>
                    </a:solidFill>
                  </a:tcPr>
                </a:tc>
                <a:extLst>
                  <a:ext uri="{0D108BD9-81ED-4DB2-BD59-A6C34878D82A}">
                    <a16:rowId xmlns:a16="http://schemas.microsoft.com/office/drawing/2014/main" val="10003"/>
                  </a:ext>
                </a:extLst>
              </a:tr>
              <a:tr h="205740">
                <a:tc>
                  <a:txBody>
                    <a:bodyPr/>
                    <a:lstStyle/>
                    <a:p>
                      <a:pPr algn="l">
                        <a:spcBef>
                          <a:spcPts val="0"/>
                        </a:spcBef>
                        <a:spcAft>
                          <a:spcPts val="0"/>
                        </a:spcAft>
                      </a:pPr>
                      <a:r>
                        <a:rPr sz="700" b="0">
                          <a:solidFill>
                            <a:srgbClr val="000000"/>
                          </a:solidFill>
                          <a:latin typeface="Montserrat Medium"/>
                        </a:rPr>
                        <a:t>Capex</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(1,064)</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(1,262)</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+198</a:t>
                      </a:r>
                    </a:p>
                  </a:txBody>
                  <a:tcPr marL="38100" marR="38100" marT="6350" marB="6350">
                    <a:solidFill>
                      <a:srgbClr val="EEF1F6"/>
                    </a:solidFill>
                  </a:tcPr>
                </a:tc>
                <a:extLst>
                  <a:ext uri="{0D108BD9-81ED-4DB2-BD59-A6C34878D82A}">
                    <a16:rowId xmlns:a16="http://schemas.microsoft.com/office/drawing/2014/main" val="10004"/>
                  </a:ext>
                </a:extLst>
              </a:tr>
              <a:tr h="205740">
                <a:tc>
                  <a:txBody>
                    <a:bodyPr/>
                    <a:lstStyle/>
                    <a:p>
                      <a:pPr algn="l">
                        <a:spcBef>
                          <a:spcPts val="0"/>
                        </a:spcBef>
                        <a:spcAft>
                          <a:spcPts val="0"/>
                        </a:spcAft>
                      </a:pPr>
                      <a:r>
                        <a:rPr sz="700" b="0">
                          <a:solidFill>
                            <a:srgbClr val="000000"/>
                          </a:solidFill>
                          <a:latin typeface="Montserrat Medium"/>
                        </a:rPr>
                        <a:t>Interest</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(630)</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(743)</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+113</a:t>
                      </a:r>
                    </a:p>
                  </a:txBody>
                  <a:tcPr marL="38100" marR="38100" marT="6350" marB="6350">
                    <a:solidFill>
                      <a:srgbClr val="FFFFFF"/>
                    </a:solidFill>
                  </a:tcPr>
                </a:tc>
                <a:extLst>
                  <a:ext uri="{0D108BD9-81ED-4DB2-BD59-A6C34878D82A}">
                    <a16:rowId xmlns:a16="http://schemas.microsoft.com/office/drawing/2014/main" val="424999011"/>
                  </a:ext>
                </a:extLst>
              </a:tr>
              <a:tr h="205740">
                <a:tc>
                  <a:txBody>
                    <a:bodyPr/>
                    <a:lstStyle/>
                    <a:p>
                      <a:pPr algn="l">
                        <a:spcBef>
                          <a:spcPts val="0"/>
                        </a:spcBef>
                        <a:spcAft>
                          <a:spcPts val="0"/>
                        </a:spcAft>
                      </a:pPr>
                      <a:r>
                        <a:rPr sz="700" b="0">
                          <a:solidFill>
                            <a:srgbClr val="000000"/>
                          </a:solidFill>
                          <a:latin typeface="Montserrat Medium"/>
                        </a:rPr>
                        <a:t>Proportional EBITDA of JVs, net of dividends</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56</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(205)</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+261</a:t>
                      </a:r>
                    </a:p>
                  </a:txBody>
                  <a:tcPr marL="38100" marR="38100" marT="6350" marB="6350">
                    <a:solidFill>
                      <a:srgbClr val="EEF1F6"/>
                    </a:solidFill>
                  </a:tcPr>
                </a:tc>
                <a:extLst>
                  <a:ext uri="{0D108BD9-81ED-4DB2-BD59-A6C34878D82A}">
                    <a16:rowId xmlns:a16="http://schemas.microsoft.com/office/drawing/2014/main" val="3741020979"/>
                  </a:ext>
                </a:extLst>
              </a:tr>
              <a:tr h="205740">
                <a:tc>
                  <a:txBody>
                    <a:bodyPr/>
                    <a:lstStyle/>
                    <a:p>
                      <a:pPr algn="l">
                        <a:spcBef>
                          <a:spcPts val="0"/>
                        </a:spcBef>
                        <a:spcAft>
                          <a:spcPts val="0"/>
                        </a:spcAft>
                      </a:pPr>
                      <a:r>
                        <a:rPr sz="700" b="0">
                          <a:solidFill>
                            <a:srgbClr val="000000"/>
                          </a:solidFill>
                          <a:latin typeface="Montserrat Medium"/>
                        </a:rPr>
                        <a:t>Intangibles and leases</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(171)</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(144)</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−27</a:t>
                      </a:r>
                    </a:p>
                  </a:txBody>
                  <a:tcPr marL="38100" marR="38100" marT="6350" marB="6350">
                    <a:solidFill>
                      <a:srgbClr val="FFFFFF"/>
                    </a:solidFill>
                  </a:tcPr>
                </a:tc>
                <a:extLst>
                  <a:ext uri="{0D108BD9-81ED-4DB2-BD59-A6C34878D82A}">
                    <a16:rowId xmlns:a16="http://schemas.microsoft.com/office/drawing/2014/main" val="1379274690"/>
                  </a:ext>
                </a:extLst>
              </a:tr>
              <a:tr h="205740">
                <a:tc>
                  <a:txBody>
                    <a:bodyPr/>
                    <a:lstStyle/>
                    <a:p>
                      <a:pPr algn="l">
                        <a:spcBef>
                          <a:spcPts val="0"/>
                        </a:spcBef>
                        <a:spcAft>
                          <a:spcPts val="0"/>
                        </a:spcAft>
                      </a:pPr>
                      <a:r>
                        <a:rPr sz="700" b="0">
                          <a:solidFill>
                            <a:srgbClr val="000000"/>
                          </a:solidFill>
                          <a:latin typeface="Montserrat Medium"/>
                        </a:rPr>
                        <a:t>Others</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206</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135</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+71</a:t>
                      </a:r>
                    </a:p>
                  </a:txBody>
                  <a:tcPr marL="38100" marR="38100" marT="6350" marB="6350">
                    <a:solidFill>
                      <a:srgbClr val="EEF1F6"/>
                    </a:solidFill>
                  </a:tcPr>
                </a:tc>
                <a:extLst>
                  <a:ext uri="{0D108BD9-81ED-4DB2-BD59-A6C34878D82A}">
                    <a16:rowId xmlns:a16="http://schemas.microsoft.com/office/drawing/2014/main" val="3974003443"/>
                  </a:ext>
                </a:extLst>
              </a:tr>
              <a:tr h="205740">
                <a:tc>
                  <a:txBody>
                    <a:bodyPr/>
                    <a:lstStyle/>
                    <a:p>
                      <a:pPr algn="l">
                        <a:spcBef>
                          <a:spcPts val="0"/>
                        </a:spcBef>
                        <a:spcAft>
                          <a:spcPts val="0"/>
                        </a:spcAft>
                      </a:pPr>
                      <a:r>
                        <a:rPr sz="700" b="1">
                          <a:solidFill>
                            <a:srgbClr val="FFFFFF"/>
                          </a:solidFill>
                          <a:latin typeface="Montserrat Medium"/>
                        </a:rPr>
                        <a:t>Free cash flow</a:t>
                      </a:r>
                    </a:p>
                  </a:txBody>
                  <a:tcPr marL="38100" marR="38100" marT="6350" marB="6350">
                    <a:solidFill>
                      <a:srgbClr val="2121A9"/>
                    </a:solidFill>
                  </a:tcPr>
                </a:tc>
                <a:tc>
                  <a:txBody>
                    <a:bodyPr/>
                    <a:lstStyle/>
                    <a:p>
                      <a:pPr algn="ctr">
                        <a:spcBef>
                          <a:spcPts val="0"/>
                        </a:spcBef>
                        <a:spcAft>
                          <a:spcPts val="0"/>
                        </a:spcAft>
                      </a:pPr>
                      <a:r>
                        <a:rPr sz="700" b="1">
                          <a:solidFill>
                            <a:srgbClr val="FFFFFF"/>
                          </a:solidFill>
                          <a:latin typeface="Montserrat Medium"/>
                        </a:rPr>
                        <a:t>237</a:t>
                      </a:r>
                    </a:p>
                  </a:txBody>
                  <a:tcPr marL="38100" marR="38100" marT="6350" marB="6350">
                    <a:solidFill>
                      <a:srgbClr val="2121A9"/>
                    </a:solidFill>
                  </a:tcPr>
                </a:tc>
                <a:tc>
                  <a:txBody>
                    <a:bodyPr/>
                    <a:lstStyle/>
                    <a:p>
                      <a:pPr algn="ctr">
                        <a:spcBef>
                          <a:spcPts val="0"/>
                        </a:spcBef>
                        <a:spcAft>
                          <a:spcPts val="0"/>
                        </a:spcAft>
                      </a:pPr>
                      <a:r>
                        <a:rPr sz="700" b="1">
                          <a:solidFill>
                            <a:srgbClr val="FFFFFF"/>
                          </a:solidFill>
                          <a:latin typeface="Montserrat Medium"/>
                        </a:rPr>
                        <a:t>(320)</a:t>
                      </a:r>
                    </a:p>
                  </a:txBody>
                  <a:tcPr marL="38100" marR="38100" marT="6350" marB="6350">
                    <a:solidFill>
                      <a:srgbClr val="2121A9"/>
                    </a:solidFill>
                  </a:tcPr>
                </a:tc>
                <a:tc>
                  <a:txBody>
                    <a:bodyPr/>
                    <a:lstStyle/>
                    <a:p>
                      <a:pPr algn="ctr">
                        <a:spcBef>
                          <a:spcPts val="0"/>
                        </a:spcBef>
                        <a:spcAft>
                          <a:spcPts val="0"/>
                        </a:spcAft>
                      </a:pPr>
                      <a:r>
                        <a:rPr sz="700" b="1">
                          <a:solidFill>
                            <a:srgbClr val="FFFFFF"/>
                          </a:solidFill>
                          <a:latin typeface="Montserrat Medium"/>
                        </a:rPr>
                        <a:t>+557</a:t>
                      </a:r>
                    </a:p>
                  </a:txBody>
                  <a:tcPr marL="38100" marR="38100" marT="6350" marB="6350">
                    <a:solidFill>
                      <a:srgbClr val="2121A9"/>
                    </a:solidFill>
                  </a:tcPr>
                </a:tc>
                <a:extLst>
                  <a:ext uri="{0D108BD9-81ED-4DB2-BD59-A6C34878D82A}">
                    <a16:rowId xmlns:a16="http://schemas.microsoft.com/office/drawing/2014/main" val="1985263675"/>
                  </a:ext>
                </a:extLst>
              </a:tr>
            </a:tbl>
          </a:graphicData>
        </a:graphic>
      </p:graphicFrame>
      <p:sp>
        <p:nvSpPr>
          <p:cNvPr id="25" name="TextBox 24"/>
          <p:cNvSpPr txBox="1"/>
          <p:nvPr/>
        </p:nvSpPr>
        <p:spPr>
          <a:xfrm>
            <a:off x="146304" y="4526280"/>
            <a:ext cx="6309360" cy="230832"/>
          </a:xfrm>
          <a:prstGeom prst="rect">
            <a:avLst/>
          </a:prstGeom>
          <a:noFill/>
        </p:spPr>
        <p:txBody>
          <a:bodyPr wrap="none">
            <a:spAutoFit/>
          </a:bodyPr>
          <a:lstStyle/>
          <a:p>
            <a:r>
              <a:rPr sz="900" b="1" dirty="0">
                <a:solidFill>
                  <a:srgbClr val="2121A9"/>
                </a:solidFill>
                <a:latin typeface="Montserrat Medium"/>
              </a:rPr>
              <a:t>Annual Projections (Genial Est.) · R$ m</a:t>
            </a:r>
          </a:p>
        </p:txBody>
      </p:sp>
      <p:graphicFrame>
        <p:nvGraphicFramePr>
          <p:cNvPr id="26" name="Table 25"/>
          <p:cNvGraphicFramePr>
            <a:graphicFrameLocks noGrp="1"/>
          </p:cNvGraphicFramePr>
          <p:nvPr>
            <p:extLst>
              <p:ext uri="{D42A27DB-BD31-4B8C-83A1-F6EECF244321}">
                <p14:modId xmlns:p14="http://schemas.microsoft.com/office/powerpoint/2010/main" val="1141065897"/>
              </p:ext>
            </p:extLst>
          </p:nvPr>
        </p:nvGraphicFramePr>
        <p:xfrm>
          <a:off x="146304" y="4764024"/>
          <a:ext cx="6309360" cy="1234440"/>
        </p:xfrm>
        <a:graphic>
          <a:graphicData uri="http://schemas.openxmlformats.org/drawingml/2006/table">
            <a:tbl>
              <a:tblPr>
                <a:tableStyleId>{5C22544A-7EE6-4342-B048-85BDC9FD1C3A}</a:tableStyleId>
              </a:tblPr>
              <a:tblGrid>
                <a:gridCol w="1766620">
                  <a:extLst>
                    <a:ext uri="{9D8B030D-6E8A-4147-A177-3AD203B41FA5}">
                      <a16:colId xmlns:a16="http://schemas.microsoft.com/office/drawing/2014/main" val="20000"/>
                    </a:ext>
                  </a:extLst>
                </a:gridCol>
                <a:gridCol w="908548">
                  <a:extLst>
                    <a:ext uri="{9D8B030D-6E8A-4147-A177-3AD203B41FA5}">
                      <a16:colId xmlns:a16="http://schemas.microsoft.com/office/drawing/2014/main" val="20001"/>
                    </a:ext>
                  </a:extLst>
                </a:gridCol>
                <a:gridCol w="908548">
                  <a:extLst>
                    <a:ext uri="{9D8B030D-6E8A-4147-A177-3AD203B41FA5}">
                      <a16:colId xmlns:a16="http://schemas.microsoft.com/office/drawing/2014/main" val="1017166510"/>
                    </a:ext>
                  </a:extLst>
                </a:gridCol>
                <a:gridCol w="908548">
                  <a:extLst>
                    <a:ext uri="{9D8B030D-6E8A-4147-A177-3AD203B41FA5}">
                      <a16:colId xmlns:a16="http://schemas.microsoft.com/office/drawing/2014/main" val="20002"/>
                    </a:ext>
                  </a:extLst>
                </a:gridCol>
                <a:gridCol w="908548">
                  <a:extLst>
                    <a:ext uri="{9D8B030D-6E8A-4147-A177-3AD203B41FA5}">
                      <a16:colId xmlns:a16="http://schemas.microsoft.com/office/drawing/2014/main" val="20003"/>
                    </a:ext>
                  </a:extLst>
                </a:gridCol>
                <a:gridCol w="908548">
                  <a:extLst>
                    <a:ext uri="{9D8B030D-6E8A-4147-A177-3AD203B41FA5}">
                      <a16:colId xmlns:a16="http://schemas.microsoft.com/office/drawing/2014/main" val="20004"/>
                    </a:ext>
                  </a:extLst>
                </a:gridCol>
              </a:tblGrid>
              <a:tr h="205740">
                <a:tc>
                  <a:txBody>
                    <a:bodyPr/>
                    <a:lstStyle/>
                    <a:p>
                      <a:pPr algn="l">
                        <a:spcBef>
                          <a:spcPts val="0"/>
                        </a:spcBef>
                        <a:spcAft>
                          <a:spcPts val="0"/>
                        </a:spcAft>
                      </a:pPr>
                      <a:r>
                        <a:rPr sz="700" b="1">
                          <a:solidFill>
                            <a:srgbClr val="FFFFFF"/>
                          </a:solidFill>
                          <a:latin typeface="Montserrat Medium"/>
                        </a:rPr>
                        <a:t>R$ m</a:t>
                      </a:r>
                    </a:p>
                  </a:txBody>
                  <a:tcPr marL="38100" marR="38100" marT="6350" marB="6350">
                    <a:solidFill>
                      <a:srgbClr val="0A1774"/>
                    </a:solidFill>
                  </a:tcPr>
                </a:tc>
                <a:tc>
                  <a:txBody>
                    <a:bodyPr/>
                    <a:lstStyle/>
                    <a:p>
                      <a:pPr algn="ctr">
                        <a:spcBef>
                          <a:spcPts val="0"/>
                        </a:spcBef>
                        <a:spcAft>
                          <a:spcPts val="0"/>
                        </a:spcAft>
                      </a:pPr>
                      <a:r>
                        <a:rPr sz="700" b="1">
                          <a:solidFill>
                            <a:srgbClr val="FFFFFF"/>
                          </a:solidFill>
                          <a:latin typeface="Montserrat Medium"/>
                        </a:rPr>
                        <a:t>2025A</a:t>
                      </a:r>
                    </a:p>
                  </a:txBody>
                  <a:tcPr marL="38100" marR="38100" marT="6350" marB="6350">
                    <a:solidFill>
                      <a:srgbClr val="0A1774"/>
                    </a:solidFill>
                  </a:tcPr>
                </a:tc>
                <a:tc>
                  <a:txBody>
                    <a:bodyPr/>
                    <a:lstStyle/>
                    <a:p>
                      <a:pPr algn="ctr">
                        <a:spcBef>
                          <a:spcPts val="0"/>
                        </a:spcBef>
                        <a:spcAft>
                          <a:spcPts val="0"/>
                        </a:spcAft>
                      </a:pPr>
                      <a:r>
                        <a:rPr sz="700" b="1">
                          <a:solidFill>
                            <a:srgbClr val="FFFFFF"/>
                          </a:solidFill>
                          <a:latin typeface="Montserrat Medium"/>
                        </a:rPr>
                        <a:t>2026E</a:t>
                      </a:r>
                    </a:p>
                  </a:txBody>
                  <a:tcPr marL="38100" marR="38100" marT="6350" marB="6350">
                    <a:solidFill>
                      <a:srgbClr val="0A1774"/>
                    </a:solidFill>
                  </a:tcPr>
                </a:tc>
                <a:tc>
                  <a:txBody>
                    <a:bodyPr/>
                    <a:lstStyle/>
                    <a:p>
                      <a:pPr algn="ctr">
                        <a:spcBef>
                          <a:spcPts val="0"/>
                        </a:spcBef>
                        <a:spcAft>
                          <a:spcPts val="0"/>
                        </a:spcAft>
                      </a:pPr>
                      <a:r>
                        <a:rPr sz="700" b="1">
                          <a:solidFill>
                            <a:srgbClr val="FFFFFF"/>
                          </a:solidFill>
                          <a:latin typeface="Montserrat Medium"/>
                        </a:rPr>
                        <a:t>2027E</a:t>
                      </a:r>
                    </a:p>
                  </a:txBody>
                  <a:tcPr marL="38100" marR="38100" marT="6350" marB="6350">
                    <a:solidFill>
                      <a:srgbClr val="0A1774"/>
                    </a:solidFill>
                  </a:tcPr>
                </a:tc>
                <a:tc>
                  <a:txBody>
                    <a:bodyPr/>
                    <a:lstStyle/>
                    <a:p>
                      <a:pPr algn="ctr">
                        <a:spcBef>
                          <a:spcPts val="0"/>
                        </a:spcBef>
                        <a:spcAft>
                          <a:spcPts val="0"/>
                        </a:spcAft>
                      </a:pPr>
                      <a:r>
                        <a:rPr sz="700" b="1">
                          <a:solidFill>
                            <a:srgbClr val="FFFFFF"/>
                          </a:solidFill>
                          <a:latin typeface="Montserrat Medium"/>
                        </a:rPr>
                        <a:t>2028E</a:t>
                      </a:r>
                    </a:p>
                  </a:txBody>
                  <a:tcPr marL="38100" marR="38100" marT="6350" marB="6350">
                    <a:solidFill>
                      <a:srgbClr val="0A1774"/>
                    </a:solidFill>
                  </a:tcPr>
                </a:tc>
                <a:tc>
                  <a:txBody>
                    <a:bodyPr/>
                    <a:lstStyle/>
                    <a:p>
                      <a:pPr algn="ctr">
                        <a:spcBef>
                          <a:spcPts val="0"/>
                        </a:spcBef>
                        <a:spcAft>
                          <a:spcPts val="0"/>
                        </a:spcAft>
                      </a:pPr>
                      <a:r>
                        <a:rPr sz="700" b="1">
                          <a:solidFill>
                            <a:srgbClr val="FFFFFF"/>
                          </a:solidFill>
                          <a:latin typeface="Montserrat Medium"/>
                        </a:rPr>
                        <a:t>2029E</a:t>
                      </a:r>
                    </a:p>
                  </a:txBody>
                  <a:tcPr marL="38100" marR="38100" marT="6350" marB="6350">
                    <a:solidFill>
                      <a:srgbClr val="0A1774"/>
                    </a:solidFill>
                  </a:tcPr>
                </a:tc>
                <a:extLst>
                  <a:ext uri="{0D108BD9-81ED-4DB2-BD59-A6C34878D82A}">
                    <a16:rowId xmlns:a16="http://schemas.microsoft.com/office/drawing/2014/main" val="10000"/>
                  </a:ext>
                </a:extLst>
              </a:tr>
              <a:tr h="205740">
                <a:tc>
                  <a:txBody>
                    <a:bodyPr/>
                    <a:lstStyle/>
                    <a:p>
                      <a:pPr algn="l">
                        <a:spcBef>
                          <a:spcPts val="0"/>
                        </a:spcBef>
                        <a:spcAft>
                          <a:spcPts val="0"/>
                        </a:spcAft>
                      </a:pPr>
                      <a:r>
                        <a:rPr sz="700" b="1">
                          <a:solidFill>
                            <a:srgbClr val="000000"/>
                          </a:solidFill>
                          <a:latin typeface="Montserrat Medium"/>
                        </a:rPr>
                        <a:t>Net revenue</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69,859</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70,300</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72,500</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74,400</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76,900</a:t>
                      </a:r>
                    </a:p>
                  </a:txBody>
                  <a:tcPr marL="38100" marR="38100" marT="6350" marB="6350">
                    <a:solidFill>
                      <a:srgbClr val="FFFFFF"/>
                    </a:solidFill>
                  </a:tcPr>
                </a:tc>
                <a:extLst>
                  <a:ext uri="{0D108BD9-81ED-4DB2-BD59-A6C34878D82A}">
                    <a16:rowId xmlns:a16="http://schemas.microsoft.com/office/drawing/2014/main" val="10001"/>
                  </a:ext>
                </a:extLst>
              </a:tr>
              <a:tr h="205740">
                <a:tc>
                  <a:txBody>
                    <a:bodyPr/>
                    <a:lstStyle/>
                    <a:p>
                      <a:pPr algn="l">
                        <a:spcBef>
                          <a:spcPts val="0"/>
                        </a:spcBef>
                        <a:spcAft>
                          <a:spcPts val="0"/>
                        </a:spcAft>
                      </a:pPr>
                      <a:r>
                        <a:rPr sz="700" b="1">
                          <a:solidFill>
                            <a:srgbClr val="000000"/>
                          </a:solidFill>
                          <a:latin typeface="Montserrat Medium"/>
                        </a:rPr>
                        <a:t>Adjusted EBITDA</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10,074</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12,700</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13,100</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13,200</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13,600</a:t>
                      </a:r>
                    </a:p>
                  </a:txBody>
                  <a:tcPr marL="38100" marR="38100" marT="6350" marB="6350">
                    <a:solidFill>
                      <a:srgbClr val="EEF1F6"/>
                    </a:solidFill>
                  </a:tcPr>
                </a:tc>
                <a:extLst>
                  <a:ext uri="{0D108BD9-81ED-4DB2-BD59-A6C34878D82A}">
                    <a16:rowId xmlns:a16="http://schemas.microsoft.com/office/drawing/2014/main" val="10002"/>
                  </a:ext>
                </a:extLst>
              </a:tr>
              <a:tr h="205740">
                <a:tc>
                  <a:txBody>
                    <a:bodyPr/>
                    <a:lstStyle/>
                    <a:p>
                      <a:pPr algn="l">
                        <a:spcBef>
                          <a:spcPts val="0"/>
                        </a:spcBef>
                        <a:spcAft>
                          <a:spcPts val="0"/>
                        </a:spcAft>
                      </a:pPr>
                      <a:r>
                        <a:rPr sz="700" b="1">
                          <a:solidFill>
                            <a:srgbClr val="000000"/>
                          </a:solidFill>
                          <a:latin typeface="Montserrat Medium"/>
                        </a:rPr>
                        <a:t>EBITDA margin</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14.4%</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18.1%</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18.1%</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17.7%</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17.7%</a:t>
                      </a:r>
                    </a:p>
                  </a:txBody>
                  <a:tcPr marL="38100" marR="38100" marT="6350" marB="6350">
                    <a:solidFill>
                      <a:srgbClr val="FFFFFF"/>
                    </a:solidFill>
                  </a:tcPr>
                </a:tc>
                <a:extLst>
                  <a:ext uri="{0D108BD9-81ED-4DB2-BD59-A6C34878D82A}">
                    <a16:rowId xmlns:a16="http://schemas.microsoft.com/office/drawing/2014/main" val="10003"/>
                  </a:ext>
                </a:extLst>
              </a:tr>
              <a:tr h="205740">
                <a:tc>
                  <a:txBody>
                    <a:bodyPr/>
                    <a:lstStyle/>
                    <a:p>
                      <a:pPr algn="l">
                        <a:spcBef>
                          <a:spcPts val="0"/>
                        </a:spcBef>
                        <a:spcAft>
                          <a:spcPts val="0"/>
                        </a:spcAft>
                      </a:pPr>
                      <a:r>
                        <a:rPr sz="700" b="1">
                          <a:solidFill>
                            <a:srgbClr val="000000"/>
                          </a:solidFill>
                          <a:latin typeface="Montserrat Medium"/>
                        </a:rPr>
                        <a:t>Net income</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3,382</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5,250</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5,600</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5,700</a:t>
                      </a:r>
                    </a:p>
                  </a:txBody>
                  <a:tcPr marL="38100" marR="38100" marT="6350" marB="6350">
                    <a:solidFill>
                      <a:srgbClr val="EEF1F6"/>
                    </a:solidFill>
                  </a:tcPr>
                </a:tc>
                <a:tc>
                  <a:txBody>
                    <a:bodyPr/>
                    <a:lstStyle/>
                    <a:p>
                      <a:pPr algn="ctr">
                        <a:spcBef>
                          <a:spcPts val="0"/>
                        </a:spcBef>
                        <a:spcAft>
                          <a:spcPts val="0"/>
                        </a:spcAft>
                      </a:pPr>
                      <a:r>
                        <a:rPr sz="700" b="0">
                          <a:solidFill>
                            <a:srgbClr val="000000"/>
                          </a:solidFill>
                          <a:latin typeface="Montserrat Medium"/>
                        </a:rPr>
                        <a:t>6,000</a:t>
                      </a:r>
                    </a:p>
                  </a:txBody>
                  <a:tcPr marL="38100" marR="38100" marT="6350" marB="6350">
                    <a:solidFill>
                      <a:srgbClr val="EEF1F6"/>
                    </a:solidFill>
                  </a:tcPr>
                </a:tc>
                <a:extLst>
                  <a:ext uri="{0D108BD9-81ED-4DB2-BD59-A6C34878D82A}">
                    <a16:rowId xmlns:a16="http://schemas.microsoft.com/office/drawing/2014/main" val="10004"/>
                  </a:ext>
                </a:extLst>
              </a:tr>
              <a:tr h="205740">
                <a:tc>
                  <a:txBody>
                    <a:bodyPr/>
                    <a:lstStyle/>
                    <a:p>
                      <a:pPr algn="l">
                        <a:spcBef>
                          <a:spcPts val="0"/>
                        </a:spcBef>
                        <a:spcAft>
                          <a:spcPts val="0"/>
                        </a:spcAft>
                      </a:pPr>
                      <a:r>
                        <a:rPr sz="700" b="1">
                          <a:solidFill>
                            <a:srgbClr val="000000"/>
                          </a:solidFill>
                          <a:latin typeface="Montserrat Medium"/>
                        </a:rPr>
                        <a:t>Net debt/EBITDA</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0.9x</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0.6x</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0.4x</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0.2x</a:t>
                      </a:r>
                    </a:p>
                  </a:txBody>
                  <a:tcPr marL="38100" marR="38100" marT="6350" marB="6350">
                    <a:solidFill>
                      <a:srgbClr val="FFFFFF"/>
                    </a:solidFill>
                  </a:tcPr>
                </a:tc>
                <a:tc>
                  <a:txBody>
                    <a:bodyPr/>
                    <a:lstStyle/>
                    <a:p>
                      <a:pPr algn="ctr">
                        <a:spcBef>
                          <a:spcPts val="0"/>
                        </a:spcBef>
                        <a:spcAft>
                          <a:spcPts val="0"/>
                        </a:spcAft>
                      </a:pPr>
                      <a:r>
                        <a:rPr sz="700" b="0">
                          <a:solidFill>
                            <a:srgbClr val="000000"/>
                          </a:solidFill>
                          <a:latin typeface="Montserrat Medium"/>
                        </a:rPr>
                        <a:t>0.1x</a:t>
                      </a:r>
                    </a:p>
                  </a:txBody>
                  <a:tcPr marL="38100" marR="38100" marT="6350" marB="6350">
                    <a:solidFill>
                      <a:srgbClr val="FFFFFF"/>
                    </a:solidFill>
                  </a:tcPr>
                </a:tc>
                <a:extLst>
                  <a:ext uri="{0D108BD9-81ED-4DB2-BD59-A6C34878D82A}">
                    <a16:rowId xmlns:a16="http://schemas.microsoft.com/office/drawing/2014/main" val="10005"/>
                  </a:ext>
                </a:extLst>
              </a:tr>
            </a:tbl>
          </a:graphicData>
        </a:graphic>
      </p:graphicFrame>
      <p:pic>
        <p:nvPicPr>
          <p:cNvPr id="27" name="Picture 26" descr="image.png"/>
          <p:cNvPicPr>
            <a:picLocks noChangeAspect="1"/>
          </p:cNvPicPr>
          <p:nvPr/>
        </p:nvPicPr>
        <p:blipFill>
          <a:blip r:embed="rId2"/>
          <a:stretch>
            <a:fillRect/>
          </a:stretch>
        </p:blipFill>
        <p:spPr>
          <a:xfrm>
            <a:off x="5544077" y="159389"/>
            <a:ext cx="719036" cy="28276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27798"/>
            <a:ext cx="6435192" cy="8407022"/>
          </a:xfrm>
          <a:prstGeom prst="rect">
            <a:avLst/>
          </a:prstGeom>
          <a:noFill/>
        </p:spPr>
        <p:txBody>
          <a:bodyPr wrap="square">
            <a:noAutofit/>
          </a:bodyPr>
          <a:lstStyle/>
          <a:p>
            <a:pPr algn="just">
              <a:lnSpc>
                <a:spcPct val="107000"/>
              </a:lnSpc>
              <a:spcBef>
                <a:spcPts val="800"/>
              </a:spcBef>
              <a:spcAft>
                <a:spcPts val="800"/>
              </a:spcAft>
            </a:pPr>
            <a:r>
              <a:rPr lang="en-US" sz="800" b="1" dirty="0">
                <a:solidFill>
                  <a:srgbClr val="002060"/>
                </a:solidFill>
                <a:latin typeface="Montserrat Medium" pitchFamily="2" charset="0"/>
              </a:rPr>
              <a:t>Disclosure Section</a:t>
            </a:r>
            <a:endParaRPr lang="pt-BR" sz="800" b="1" dirty="0">
              <a:solidFill>
                <a:srgbClr val="002060"/>
              </a:solidFill>
              <a:latin typeface="Montserrat Medium" pitchFamily="2"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1.  GENERAL DISCLAIMER</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has been produced by the research department (“Genial Institutional Research”) of Genial Institutional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Corretora</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de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Câmbio</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Títulos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e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Valores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Mobiliários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S.A. (“GENIAL INSTITUTIONAL CCTVM”). Genial Institutional is a brand name of Genial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Investimentos</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CCTVM.</a:t>
            </a:r>
          </a:p>
          <a:p>
            <a:pPr algn="just">
              <a:lnSpc>
                <a:spcPct val="115000"/>
              </a:lnSpc>
              <a:spcBef>
                <a:spcPts val="400"/>
              </a:spcBef>
              <a:spcAft>
                <a:spcPts val="400"/>
              </a:spcAft>
            </a:pP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endPar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report may not be reproduced or redistributed to any other person, in whole or in part, for any purpose, without the prior written consent of GENIAL INSTITUTIONAL CCTVM.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is for distribution only under such circumstances as may be permitted by applicable law. This research report has no regard to the specific investment objectives, financial situation or particular needs of any specific recipient, even if sent only to a single recipient. This research report is not guaranteed to be a complete statement or summary of any securities, markets, reports or developments referred to in this research report. Neither GENIAL INSTITUTIONAL CCTVM nor any of its directors, officers, employees or agents shall have any liability, however arising, for any error, inaccuracy or incompleteness of fact or opinion in this research report or lack of care in this research report’s preparation or publication, or any losses or damages which may arise from the use of this research report</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may rely on information barriers, such as “Chinese Walls” to control the flow of information within the areas, units, divisions, groups, or affiliates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Investing in any non-U.S. securities or related financial instruments (including ADRs) discussed in this research report may present certain risks. The securities of non-U.S. issuers may not be registered with, or be subject to the regulations of, the U.S. Securities and Exchange Commission. Information on such non-U.S. securities or related financial instruments may be limited. Foreign companies may not be subject to audit and reporting standards and regulatory requirements comparable to those in effect within the United States.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value of any investment or income from any securities or related financial instruments discussed in this research report denominated in a currency other than U.S. dollars is subject to exchange rate fluctuations that may have a positive or adverse effect on the value of or income from such securities or related financial instruments.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Past performance is not necessarily a guide to future performance and no representation or warranty, express or implied, is made by GENIAL INSTITUTIONAL CCTVM with respect to future performance. Income from investments may fluctuate. The price or value of the investments to which this research report relates, either directly or indirectly, may fall or rise against the interest of investors. Any recommendation or opinion contained in this research report may become outdated as a consequence of changes in the environment in which the issuer of the securities under analysis operates, in addition to changes in the estimates and forecasts, assumptions and valuation methodology used herein.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locally listed shares of Brazilian companies may only be purchased by investors outside of Brazil who are “eligible investors” within the meaning of applicable laws and regulations.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00000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480E843A-F8FE-4845-ABF1-9BD48E6D59BC}"/>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pic>
        <p:nvPicPr>
          <p:cNvPr id="3" name="Imagem 2">
            <a:extLst>
              <a:ext uri="{FF2B5EF4-FFF2-40B4-BE49-F238E27FC236}">
                <a16:creationId xmlns:a16="http://schemas.microsoft.com/office/drawing/2014/main" id="{3115388A-57F3-8A73-45ED-48E3F3629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5445" y="1563463"/>
            <a:ext cx="6204084" cy="92423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25">
            <a:extLst>
              <a:ext uri="{FF2B5EF4-FFF2-40B4-BE49-F238E27FC236}">
                <a16:creationId xmlns:a16="http://schemas.microsoft.com/office/drawing/2014/main" id="{1156EA86-516B-30B7-920F-9BC56B5726D5}"/>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August 4,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3107995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2</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ANALYST(S) DISCLOSURES AND CERTIFICATION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LUCA VELLO,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hereby certify that the views expressed in this research report accurately reflect their personal views about the subject securities or issuers and it was prepared in an independent manner, including with respect to the person and to GENIAL INSTITUTIONAL.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has no connection with any individual who works for the issuer(s) discussed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either directly or indirectly, in his or her own name or on behalf of a third party, does not hold any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is not directly or indirectly involved in the purchase, disposal or brokering of the securities covered in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the his (her) spouse or companion, has no direct or indirect financial interest in the issuer covered in this report (other than trading shares in investment funds, in which the analyst cannot control, directly or indirectly, the administration or management of the fund, or which do not concentrate investments in sectors or companies that are covered by reports produced by the analyst).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analyst’s compensation is, directly or indirectly, determined by income from GENIAL INSTITUTIONAL´s business and financial operations.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 addition, the analysts certify that no part of their compensation was, is, or will be directly or indirectly related to the specific recommendations or views expressed in this research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compensation of the analyst who prepared this report is determined by research management and senior management (not including investment banking). Analyst compensation is not based on investment banking revenues, however, compensation may relate to the revenues of GENIAL INSTITUTIONAL CCTVM, its affiliates and/or subsidiaries as a whole, of which investment banking, sales and trading are a part. Compensation paid to analysts is the sole responsibility of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hereby certifies that he (she), or his (her) spouse or companion, does not serve as an officer, director, or advisory board member of the subject company.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principal analyst is responsible for the content of this report and for meeting the requirements of Securities and Exchange Commission of Brazil (CVM) Instruction 598/2018.</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Unless otherwise stated, the individuals listed on the cover page of this report are research analysts.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064B2BFA-E47B-E715-21F6-8AA31D91B3CE}"/>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8415F75-34E6-6EE2-C099-61E395E0CFCC}"/>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August 4,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3451903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1" y="561145"/>
            <a:ext cx="6431779"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3.  ADDITIONAL DISCLOSURE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b="1"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was prepared by GENIAL INSTITUTIONAL Research and is hereby supplied for the sole purpose of providing information about companies and their securities.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The information contained herein is provided for informational purposes only and does not constitute an offer to buy or sell, and should not be construed as a solicitation to acquire, any securities in any jurisdiction. The opinions expressed herein regarding the purchase, sale or holding of securities, or with respect to the weighting of such securities in a real or hypothetical portfolio, are based on careful analysis by the analysts who prepared this report and should not be construed by current or future investors as recommendations for any particular investment decision or action. The investor’s final decision should be made considering all of the risks and fees involved. This report is based on information obtained from primary or secondary public sources, or directly from companies, and is combined with estimates and calculations prepared by GENIAL INSTITUTIONAL CCTVM. This report does not purport to be a complete statement of all material facts related to any company, industry, security or market strategy mentioned. The information has been obtained from sources believed to be reliable, but GENIAL INSTITUTIONAL CCTVM does not make any express or implied representation or warranty as to the completeness, reliability or accuracy of such information. The information, opinions, estimates and projections contained in this document are based on current data and are subject to change. Prices and availability of financial instruments are indicative only and subject to change without notice. GENIAL INSTITUTIONAL CCTVM is under no obligation to update or revise this document or to advise of any changes in such data.</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securities discussed in this report, as well as the opinions and recommendations contained herein, may not be appropriate for every type of investor. This report does not take into account the investments objectives, financial situation or particular needs of any particular investor. Investors who wish to buy, sell or invest in securities that are covered in this report should seek independent financial advice that takes individual characteristics and needs into consideration, before making any investment decision with respect to the securities in question. Each investor should make independent investment decisions after carefully analyzing the risks, fees and commissions involved. If a financial instrument is denominated in a currency other than an investor’s currency, changes in exchange rates may adversely affect the price or value of, or the income derived from the financial instrument, and the reader of this report assumes all foreign exchange risks.  Income from financial instruments may vary, and therefore their price or value may rise or fall, either directly or indirectly. The information, opinions and recommendations contained in this report do not constitute and should not be interpreted as a promise or guarantee of a particular return on any investment. Past performance does not necessarily indicate future results, and no representation or warranty, express or implied, is made herein regarding future performance. Therefore, GENIAL INSTITUTIONAL CCTVM, its affiliated companies, and the analysts involved in this report take no responsibility for any direct, indirect or consequential loss resulting from the use of the information contained in this report, and anyone using this report undertakes to irrevocably indemnify GENIAL INSTITUTIONAL CCTVM and its affiliates from any claims and demands.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(iv)</a:t>
            </a: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Prices in this report are believed to be reliable as of the date on which this report was issued and are derived from one or more of the following: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sources as expressly specified alongside the relevant data; (ii) the quoted price on the main regulated market for the security in question; (iii) other public sources believed to be reliable; or (iv) GENIAL INSTITUTIONAL CCTVM’s proprietary data or data available to GENIAL INSTITUTIONAL CCTVM.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70CB4ED1-B1A4-E557-A28E-44F8CBDFF198}"/>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August 4,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2951990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sp>
        <p:nvSpPr>
          <p:cNvPr id="7" name="TextBox 6">
            <a:extLst>
              <a:ext uri="{FF2B5EF4-FFF2-40B4-BE49-F238E27FC236}">
                <a16:creationId xmlns:a16="http://schemas.microsoft.com/office/drawing/2014/main" id="{27F0CEF3-DD8B-FCE0-BE6F-94DACAE1408C}"/>
              </a:ext>
            </a:extLst>
          </p:cNvPr>
          <p:cNvSpPr txBox="1"/>
          <p:nvPr/>
        </p:nvSpPr>
        <p:spPr>
          <a:xfrm>
            <a:off x="149892" y="561145"/>
            <a:ext cx="6421730" cy="8001828"/>
          </a:xfrm>
          <a:prstGeom prst="rect">
            <a:avLst/>
          </a:prstGeom>
          <a:noFill/>
        </p:spPr>
        <p:txBody>
          <a:bodyPr wrap="square">
            <a:noAutofit/>
          </a:bodyPr>
          <a:lstStyle/>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No representation or warranty, either express or implied, is provided in relation to the accuracy, completeness or reliability of the information contained herein, except with respect to information concerning GENIAL INSTITUTIONAL CCTVM, its subsidiaries and affiliates. In all cases, investors should conduct their own investigation and analysis of such information before taking or omitting to take any action in relation to securities or markets that are analyzed in this report.</a:t>
            </a:r>
            <a:endParaRPr lang="pt-BR" sz="800" dirty="0">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makes no representations herein that investors will obtain profits. GENIAL INSTITUTIONAL CCTVM will not share with investors any investment profits nor accept any liability for any investment losses. Investments involve risks and investors should exercise prudence in making their investment decisions. GENIAL INSTITUTIONAL CCTVM accepts no fiduciary duties on behalf of recipients of this report and in communicating this report is not acting in a fiduciary capacity. This report is not to be relied upon in substitution for the exercise of recipient’s independent judgment.  Opinions, estimates, and projections expressed herein constitute the current judgment of the analyst responsible for the substance of this report as of the date on which the report was issued and are therefore subject to change without notice and may differ or be contrary to opinions expressed by other business areas or groups of GENIAL INSTITUTIONAL CCTVM as a result of using different assumptions and criteria. The information, opinions and recommendations contained in this report do not constitute and should not be interpreted as a promise or guarantee of a particular return on any investment.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Because the personal views of analysts may differ from one another, GENIAL INSTITUTIONAL CCTVM, its subsidiaries and affiliates may have issued or may issue reports that are inconsistent with, and/or reach different conclusions from, the information presented herein. Any such opinions, estimates, and projections must not be construed as a representation that the matters referred to therein will occur. Prices and availability of financial instruments are indicative only and subject to change without notice. Income from financial instruments may vary, and therefore their price or value may rise or fall, either directly or indirectly.</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(viii)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document may not be: (a) photocopied or duplicated in any manner, in whole or in part, and/or (b) distributed without GENIAL INSTITUTIONAL CCTVM’s prior written consent.  GENIAL INSTITUTIONAL CCTVM accepts no liability whatsoever for the actions of third parties in this respect.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(ix)</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Neither GENIAL INSTITUTIONAL CCTVM nor any of its affiliates, nor any of their respective directors, employees or agents, accepts any liability for any loss or damage arising out of the use of all or any part of this report.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marL="180340" indent="-180340" algn="just">
              <a:lnSpc>
                <a:spcPct val="115000"/>
              </a:lnSpc>
              <a:spcBef>
                <a:spcPts val="400"/>
              </a:spcBef>
              <a:spcAft>
                <a:spcPts val="400"/>
              </a:spcAft>
              <a:tabLst>
                <a:tab pos="180340" algn="l"/>
              </a:tabLs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(x)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CCTVM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(or its affiliates, officers, directors or employees) may, to the extent permitted by law, have acted upon or used the information herein contained before the publication of this report and may have a position in securities issued by the companies mentioned herein and may make a market or act as a principal in any transactions in any such securities.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Genial Institutional </a:t>
            </a:r>
            <a:r>
              <a:rPr lang="en-GB" sz="800" dirty="0">
                <a:solidFill>
                  <a:srgbClr val="231F20"/>
                </a:solidFill>
                <a:effectLst/>
                <a:latin typeface="Montserrat Medium" pitchFamily="2" charset="0"/>
                <a:ea typeface="Times New Roman" panose="02020603050405020304" pitchFamily="18" charset="0"/>
                <a:cs typeface="Arial" panose="020B0604020202020204" pitchFamily="34" charset="0"/>
              </a:rPr>
              <a:t>may from time to time perform investment banking or other services to, or solicit investment banking or other business from, the companies mentioned herein.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3" name="TextBox 25">
            <a:extLst>
              <a:ext uri="{FF2B5EF4-FFF2-40B4-BE49-F238E27FC236}">
                <a16:creationId xmlns:a16="http://schemas.microsoft.com/office/drawing/2014/main" id="{6172D4B1-1BA3-894E-3290-699B37DD19C8}"/>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August 4,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3495085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5FDC8EE-EB4B-7304-A9C2-941234F00F7D}"/>
              </a:ext>
            </a:extLst>
          </p:cNvPr>
          <p:cNvCxnSpPr>
            <a:cxnSpLocks/>
          </p:cNvCxnSpPr>
          <p:nvPr/>
        </p:nvCxnSpPr>
        <p:spPr>
          <a:xfrm flipH="1">
            <a:off x="149891" y="8746066"/>
            <a:ext cx="6558218"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175A4C-76A5-65CC-7F8E-0D1D08381E53}"/>
              </a:ext>
            </a:extLst>
          </p:cNvPr>
          <p:cNvSpPr txBox="1"/>
          <p:nvPr/>
        </p:nvSpPr>
        <p:spPr>
          <a:xfrm>
            <a:off x="152400" y="8811709"/>
            <a:ext cx="3276600" cy="123111"/>
          </a:xfrm>
          <a:prstGeom prst="rect">
            <a:avLst/>
          </a:prstGeom>
          <a:noFill/>
        </p:spPr>
        <p:txBody>
          <a:bodyPr wrap="square" lIns="0" tIns="0" rIns="0" bIns="0" rtlCol="0">
            <a:spAutoFit/>
          </a:bodyPr>
          <a:lstStyle/>
          <a:p>
            <a:r>
              <a:rPr lang="pt-BR" sz="800" b="1" dirty="0">
                <a:solidFill>
                  <a:srgbClr val="0A1774"/>
                </a:solidFill>
                <a:latin typeface="Montserrat Medium" pitchFamily="2" charset="0"/>
                <a:cs typeface="Arial" panose="020B0604020202020204" pitchFamily="34" charset="0"/>
              </a:rPr>
              <a:t>www.bancogenial.com </a:t>
            </a:r>
            <a:endParaRPr lang="pt-BR" sz="700" b="1" dirty="0">
              <a:solidFill>
                <a:srgbClr val="0A1774"/>
              </a:solidFill>
              <a:latin typeface="Montserrat Medium" pitchFamily="2" charset="0"/>
              <a:cs typeface="Arial" panose="020B0604020202020204" pitchFamily="34" charset="0"/>
            </a:endParaRPr>
          </a:p>
        </p:txBody>
      </p:sp>
      <p:grpSp>
        <p:nvGrpSpPr>
          <p:cNvPr id="8" name="Group 7">
            <a:extLst>
              <a:ext uri="{FF2B5EF4-FFF2-40B4-BE49-F238E27FC236}">
                <a16:creationId xmlns:a16="http://schemas.microsoft.com/office/drawing/2014/main" id="{AAB073C7-9317-A150-E1EE-9E3B756A6D2E}"/>
              </a:ext>
            </a:extLst>
          </p:cNvPr>
          <p:cNvGrpSpPr/>
          <p:nvPr/>
        </p:nvGrpSpPr>
        <p:grpSpPr>
          <a:xfrm>
            <a:off x="6285788" y="136414"/>
            <a:ext cx="519199" cy="276291"/>
            <a:chOff x="6089650" y="113737"/>
            <a:chExt cx="519199" cy="276291"/>
          </a:xfrm>
        </p:grpSpPr>
        <p:cxnSp>
          <p:nvCxnSpPr>
            <p:cNvPr id="9" name="Straight Connector 8">
              <a:extLst>
                <a:ext uri="{FF2B5EF4-FFF2-40B4-BE49-F238E27FC236}">
                  <a16:creationId xmlns:a16="http://schemas.microsoft.com/office/drawing/2014/main" id="{9EEA8027-A06B-6891-0E4C-EEB046F5D6E1}"/>
                </a:ext>
              </a:extLst>
            </p:cNvPr>
            <p:cNvCxnSpPr>
              <a:cxnSpLocks/>
            </p:cNvCxnSpPr>
            <p:nvPr/>
          </p:nvCxnSpPr>
          <p:spPr>
            <a:xfrm flipV="1">
              <a:off x="6089650" y="113737"/>
              <a:ext cx="0" cy="276291"/>
            </a:xfrm>
            <a:prstGeom prst="line">
              <a:avLst/>
            </a:prstGeom>
            <a:ln>
              <a:solidFill>
                <a:srgbClr val="09219F"/>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09069D2-F844-E28F-3308-D3A56BEB4994}"/>
                </a:ext>
              </a:extLst>
            </p:cNvPr>
            <p:cNvSpPr txBox="1"/>
            <p:nvPr/>
          </p:nvSpPr>
          <p:spPr>
            <a:xfrm>
              <a:off x="6135001" y="128772"/>
              <a:ext cx="473848" cy="246221"/>
            </a:xfrm>
            <a:prstGeom prst="rect">
              <a:avLst/>
            </a:prstGeom>
            <a:noFill/>
          </p:spPr>
          <p:txBody>
            <a:bodyPr wrap="none" lIns="0" tIns="0" rIns="0" bIns="0" rtlCol="0">
              <a:spAutoFit/>
            </a:bodyPr>
            <a:lstStyle/>
            <a:p>
              <a:r>
                <a:rPr lang="en-US" sz="800" b="1" spc="-10" dirty="0">
                  <a:solidFill>
                    <a:srgbClr val="2121A9"/>
                  </a:solidFill>
                  <a:latin typeface="Montserrat Medium" pitchFamily="2" charset="0"/>
                </a:rPr>
                <a:t>Equity</a:t>
              </a:r>
            </a:p>
            <a:p>
              <a:r>
                <a:rPr lang="en-US" sz="800" b="1" spc="-10" dirty="0">
                  <a:solidFill>
                    <a:srgbClr val="2121A9"/>
                  </a:solidFill>
                  <a:latin typeface="Montserrat Medium" pitchFamily="2" charset="0"/>
                </a:rPr>
                <a:t>Research</a:t>
              </a:r>
              <a:endParaRPr lang="en-US" sz="800" spc="-10" dirty="0">
                <a:solidFill>
                  <a:srgbClr val="2121A9"/>
                </a:solidFill>
                <a:latin typeface="Montserrat Medium" pitchFamily="2" charset="0"/>
              </a:endParaRPr>
            </a:p>
          </p:txBody>
        </p:sp>
      </p:grpSp>
      <p:pic>
        <p:nvPicPr>
          <p:cNvPr id="11" name="Picture 10">
            <a:extLst>
              <a:ext uri="{FF2B5EF4-FFF2-40B4-BE49-F238E27FC236}">
                <a16:creationId xmlns:a16="http://schemas.microsoft.com/office/drawing/2014/main" id="{E05ED586-1930-1111-95BC-7F462920E6B5}"/>
              </a:ext>
            </a:extLst>
          </p:cNvPr>
          <p:cNvPicPr>
            <a:picLocks noChangeAspect="1"/>
          </p:cNvPicPr>
          <p:nvPr/>
        </p:nvPicPr>
        <p:blipFill>
          <a:blip r:embed="rId2"/>
          <a:stretch>
            <a:fillRect/>
          </a:stretch>
        </p:blipFill>
        <p:spPr>
          <a:xfrm>
            <a:off x="5544077" y="159389"/>
            <a:ext cx="719036" cy="282767"/>
          </a:xfrm>
          <a:prstGeom prst="rect">
            <a:avLst/>
          </a:prstGeom>
        </p:spPr>
      </p:pic>
      <p:cxnSp>
        <p:nvCxnSpPr>
          <p:cNvPr id="20" name="Straight Connector 19">
            <a:extLst>
              <a:ext uri="{FF2B5EF4-FFF2-40B4-BE49-F238E27FC236}">
                <a16:creationId xmlns:a16="http://schemas.microsoft.com/office/drawing/2014/main" id="{266FD08A-46B8-8907-7DC1-9B5FABFE05A5}"/>
              </a:ext>
            </a:extLst>
          </p:cNvPr>
          <p:cNvCxnSpPr>
            <a:cxnSpLocks/>
          </p:cNvCxnSpPr>
          <p:nvPr/>
        </p:nvCxnSpPr>
        <p:spPr>
          <a:xfrm flipH="1">
            <a:off x="149891" y="501650"/>
            <a:ext cx="6558218" cy="0"/>
          </a:xfrm>
          <a:prstGeom prst="line">
            <a:avLst/>
          </a:prstGeom>
          <a:ln w="12700">
            <a:solidFill>
              <a:srgbClr val="0A1774"/>
            </a:solidFill>
          </a:ln>
        </p:spPr>
        <p:style>
          <a:lnRef idx="1">
            <a:schemeClr val="accent1"/>
          </a:lnRef>
          <a:fillRef idx="0">
            <a:schemeClr val="accent1"/>
          </a:fillRef>
          <a:effectRef idx="0">
            <a:schemeClr val="accent1"/>
          </a:effectRef>
          <a:fontRef idx="minor">
            <a:schemeClr val="tx1"/>
          </a:fontRef>
        </p:style>
      </p:cxnSp>
      <p:sp>
        <p:nvSpPr>
          <p:cNvPr id="2" name="TextBox 72">
            <a:extLst>
              <a:ext uri="{FF2B5EF4-FFF2-40B4-BE49-F238E27FC236}">
                <a16:creationId xmlns:a16="http://schemas.microsoft.com/office/drawing/2014/main" id="{854011E6-8C1C-DAEB-801E-47CECAEB526B}"/>
              </a:ext>
            </a:extLst>
          </p:cNvPr>
          <p:cNvSpPr txBox="1"/>
          <p:nvPr/>
        </p:nvSpPr>
        <p:spPr>
          <a:xfrm>
            <a:off x="3427409" y="8809694"/>
            <a:ext cx="3276600" cy="230832"/>
          </a:xfrm>
          <a:prstGeom prst="rect">
            <a:avLst/>
          </a:prstGeom>
          <a:noFill/>
        </p:spPr>
        <p:txBody>
          <a:bodyPr wrap="square" lIns="0" tIns="0" rIns="0" bIns="0" rtlCol="0">
            <a:spAutoFit/>
          </a:bodyPr>
          <a:lstStyle/>
          <a:p>
            <a:pPr algn="r"/>
            <a:r>
              <a:rPr lang="pt-BR" sz="800" dirty="0">
                <a:latin typeface="Montserrat Medium" pitchFamily="2" charset="0"/>
                <a:cs typeface="Arial" panose="020B0604020202020204" pitchFamily="34" charset="0"/>
              </a:rPr>
              <a:t>Genial Institucional S.A. CCTVM</a:t>
            </a:r>
          </a:p>
          <a:p>
            <a:pPr algn="r"/>
            <a:r>
              <a:rPr lang="pt-BR" sz="700" dirty="0" err="1">
                <a:solidFill>
                  <a:schemeClr val="tx1">
                    <a:lumMod val="50000"/>
                    <a:lumOff val="50000"/>
                  </a:schemeClr>
                </a:solidFill>
                <a:latin typeface="Montserrat Medium" pitchFamily="2" charset="0"/>
                <a:cs typeface="Arial" panose="020B0604020202020204" pitchFamily="34" charset="0"/>
              </a:rPr>
              <a:t>Av</a:t>
            </a:r>
            <a:r>
              <a:rPr lang="pt-BR" sz="700" dirty="0">
                <a:solidFill>
                  <a:schemeClr val="tx1">
                    <a:lumMod val="50000"/>
                    <a:lumOff val="50000"/>
                  </a:schemeClr>
                </a:solidFill>
                <a:latin typeface="Montserrat Medium" pitchFamily="2" charset="0"/>
                <a:cs typeface="Arial" panose="020B0604020202020204" pitchFamily="34" charset="0"/>
              </a:rPr>
              <a:t> Brig Faria Lima, 3400 – 9th </a:t>
            </a:r>
            <a:r>
              <a:rPr lang="pt-BR" sz="700" dirty="0" err="1">
                <a:solidFill>
                  <a:schemeClr val="tx1">
                    <a:lumMod val="50000"/>
                    <a:lumOff val="50000"/>
                  </a:schemeClr>
                </a:solidFill>
                <a:latin typeface="Montserrat Medium" pitchFamily="2" charset="0"/>
                <a:cs typeface="Arial" panose="020B0604020202020204" pitchFamily="34" charset="0"/>
              </a:rPr>
              <a:t>floor</a:t>
            </a:r>
            <a:r>
              <a:rPr lang="pt-BR" sz="700" dirty="0">
                <a:solidFill>
                  <a:schemeClr val="tx1">
                    <a:lumMod val="50000"/>
                    <a:lumOff val="50000"/>
                  </a:schemeClr>
                </a:solidFill>
                <a:latin typeface="Montserrat Medium" pitchFamily="2" charset="0"/>
                <a:cs typeface="Arial" panose="020B0604020202020204" pitchFamily="34" charset="0"/>
              </a:rPr>
              <a:t> </a:t>
            </a:r>
          </a:p>
        </p:txBody>
      </p:sp>
      <p:sp>
        <p:nvSpPr>
          <p:cNvPr id="6" name="TextBox 6">
            <a:extLst>
              <a:ext uri="{FF2B5EF4-FFF2-40B4-BE49-F238E27FC236}">
                <a16:creationId xmlns:a16="http://schemas.microsoft.com/office/drawing/2014/main" id="{39BBA460-3F7C-CEF2-F7AA-1AB77A270EF8}"/>
              </a:ext>
            </a:extLst>
          </p:cNvPr>
          <p:cNvSpPr txBox="1"/>
          <p:nvPr/>
        </p:nvSpPr>
        <p:spPr>
          <a:xfrm>
            <a:off x="149892" y="561145"/>
            <a:ext cx="6421730" cy="8001828"/>
          </a:xfrm>
          <a:prstGeom prst="rect">
            <a:avLst/>
          </a:prstGeom>
          <a:noFill/>
        </p:spPr>
        <p:txBody>
          <a:bodyPr wrap="square">
            <a:noAutofit/>
          </a:bodyPr>
          <a:lstStyle/>
          <a:p>
            <a:pPr algn="just">
              <a:lnSpc>
                <a:spcPct val="115000"/>
              </a:lnSpc>
              <a:spcBef>
                <a:spcPts val="400"/>
              </a:spcBef>
              <a:spcAft>
                <a:spcPts val="400"/>
              </a:spcAft>
            </a:pPr>
            <a:r>
              <a:rPr lang="en-US" sz="800" b="1" dirty="0">
                <a:solidFill>
                  <a:srgbClr val="231F20"/>
                </a:solidFill>
                <a:latin typeface="Montserrat Medium" pitchFamily="2" charset="0"/>
                <a:ea typeface="Times New Roman" panose="02020603050405020304" pitchFamily="18" charset="0"/>
                <a:cs typeface="Arial" panose="020B0604020202020204" pitchFamily="34" charset="0"/>
              </a:rPr>
              <a:t>4</a:t>
            </a: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  IMPORTANT DISCLOSURES FOR U.S.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This research report was prepared by Genial Institutional CCTVM, a company authorized to engage in securities activities in Brazil. Genial Institutional CCTVM is not a registered broker-dealer in the United States and, therefore, is not subject to U.S. rules regarding the preparation of research reports and the independence of research analysts. This research report is provided for distribution to “major U.S. institutional investors” in reliance on the exemption from registration provided by Rule 15a-6 of the U.S. Securities Exchange Act of 1934, as amended (the “Exchange Act”) and is not being provided pursuant to a soft-dollar arrangement.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Any U.S. recipient of this research report wishing to effect any transaction to buy or sell securities or related financial instruments based on the information provided in this research report should do so only through Auerbach Grayson &amp; Company LLC ("AGCO"), a registered broker dealer in the United States with an office at 20 West 55th Street New York, NY 10019, (212) 453-3523 . Under no circumstances should any recipient of this research report effect any transaction to buy or sell securities or related financial instruments through Genial Institutional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If the report is to be distributed to anyone other than Major U.S. Institutional Investors in the United States. AGCO accepts responsibility for the contents of this report as provided for in relevant SEC releases and SEC staff no-action letters.</a:t>
            </a: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analyst whose name appears in this research report is not registered or qualified as a research analyst with the Financial Industry Regulatory Authority (“FINRA”) and may not be an associated person at Auerbach Grayson &amp; Company LLC ("AGCO") and, therefore, may not be subject to applicable restrictions under FINRA Rules on communications with a subject company, public appearances and trading securities held by a research analyst account.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The disclosures contained in research reports produced by GENIAL INSTITUTIONAL CCTVM and distributed by Auerbach Grayson &amp; Company LLC ("AGCO") in the U.S. shall be governed by and construed in accordance with U.S. law. This report may not be reproduced or redistributed to any other person, in whole or in part, for any purpose, without the prior written consent of GENIAL INSTITUTIONAL CCTVM. Additional information relative to the financial instruments discussed in this report is available upon request.</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b="1" dirty="0">
                <a:solidFill>
                  <a:srgbClr val="231F20"/>
                </a:solidFill>
                <a:effectLst/>
                <a:latin typeface="Montserrat Medium" pitchFamily="2" charset="0"/>
                <a:ea typeface="Times New Roman" panose="02020603050405020304" pitchFamily="18" charset="0"/>
                <a:cs typeface="Arial" panose="020B0604020202020204" pitchFamily="34" charset="0"/>
              </a:rPr>
              <a:t>UK Disclaimer: </a:t>
            </a:r>
            <a:endParaRPr lang="pt-BR" sz="800" b="1"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a:t>
            </a:r>
            <a:r>
              <a:rPr lang="en-US" sz="800" dirty="0" err="1">
                <a:solidFill>
                  <a:srgbClr val="231F20"/>
                </a:solidFill>
                <a:effectLst/>
                <a:latin typeface="Montserrat Medium" pitchFamily="2" charset="0"/>
                <a:ea typeface="Times New Roman" panose="02020603050405020304" pitchFamily="18" charset="0"/>
                <a:cs typeface="Arial" panose="020B0604020202020204" pitchFamily="34" charset="0"/>
              </a:rPr>
              <a:t>i</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 This document is STRICTLY CONFIDENTIAL to the recipient, may not be distributed to the press or other media and may not be reproduced in any form.  this document is directed only at persons who are “INVESTMENT PROFESSIONALS” falling within article 19(5) of the FSMA 2000 (FINANCIAL PROMOTION) ORDER 2005, or HIGH NET WORTH BODIES falling within ARTICLE 49(2) of that order (together THE “RELEVANT PERSONS”). This document must not be acted on or relied on by persons who are not RELEVANT PERSONS.</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Bef>
                <a:spcPts val="400"/>
              </a:spcBef>
              <a:spcAft>
                <a:spcPts val="400"/>
              </a:spcAft>
            </a:pP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(ii) The distribution of this document in other jurisdictions may be restricted by law and persons into whose possession this document comes should inform themselves about, and observe, any such restrictions. Any failure to comply with these restrictions may constitute a violation of the laws of any such other jurisdiction.</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15000"/>
              </a:lnSpc>
              <a:spcAft>
                <a:spcPts val="1000"/>
              </a:spcAft>
            </a:pPr>
            <a:r>
              <a:rPr lang="en-US" sz="800" dirty="0">
                <a:effectLst/>
                <a:latin typeface="Montserrat Medium" pitchFamily="2" charset="0"/>
                <a:ea typeface="Times New Roman" panose="02020603050405020304" pitchFamily="18" charset="0"/>
                <a:cs typeface="Arial" panose="020B0604020202020204" pitchFamily="34" charset="0"/>
              </a:rPr>
              <a:t>Copyright 2024 GENIAL </a:t>
            </a:r>
            <a:r>
              <a:rPr lang="en-US" sz="800" dirty="0">
                <a:solidFill>
                  <a:srgbClr val="231F20"/>
                </a:solidFill>
                <a:effectLst/>
                <a:latin typeface="Montserrat Medium" pitchFamily="2" charset="0"/>
                <a:ea typeface="Times New Roman" panose="02020603050405020304" pitchFamily="18" charset="0"/>
                <a:cs typeface="Arial" panose="020B0604020202020204" pitchFamily="34" charset="0"/>
              </a:rPr>
              <a:t>INSTITUTIONAL</a:t>
            </a:r>
            <a:r>
              <a:rPr lang="en-US" sz="800" dirty="0">
                <a:effectLst/>
                <a:latin typeface="Montserrat Medium" pitchFamily="2" charset="0"/>
                <a:ea typeface="Times New Roman" panose="02020603050405020304" pitchFamily="18" charset="0"/>
                <a:cs typeface="Arial" panose="020B0604020202020204" pitchFamily="34" charset="0"/>
              </a:rPr>
              <a:t> CCTVM</a:t>
            </a:r>
            <a:endParaRPr lang="pt-BR" sz="800" dirty="0">
              <a:effectLst/>
              <a:latin typeface="Montserrat Medium" pitchFamily="2" charset="0"/>
              <a:ea typeface="Times New Roman" panose="02020603050405020304" pitchFamily="18" charset="0"/>
              <a:cs typeface="Times New Roman" panose="02020603050405020304" pitchFamily="18" charset="0"/>
            </a:endParaRPr>
          </a:p>
          <a:p>
            <a:pPr algn="just">
              <a:lnSpc>
                <a:spcPct val="107000"/>
              </a:lnSpc>
              <a:spcAft>
                <a:spcPts val="800"/>
              </a:spcAft>
            </a:pPr>
            <a:endParaRPr lang="pt-BR" sz="800" i="1" dirty="0">
              <a:latin typeface="Montserrat Medium" pitchFamily="2" charset="0"/>
            </a:endParaRPr>
          </a:p>
          <a:p>
            <a:pPr algn="just">
              <a:lnSpc>
                <a:spcPct val="107000"/>
              </a:lnSpc>
              <a:spcAft>
                <a:spcPts val="800"/>
              </a:spcAft>
            </a:pPr>
            <a:endParaRPr lang="pt-BR" sz="800" i="1" dirty="0">
              <a:latin typeface="Montserrat Medium" pitchFamily="2" charset="0"/>
            </a:endParaRPr>
          </a:p>
        </p:txBody>
      </p:sp>
      <p:sp>
        <p:nvSpPr>
          <p:cNvPr id="3" name="TextBox 25">
            <a:extLst>
              <a:ext uri="{FF2B5EF4-FFF2-40B4-BE49-F238E27FC236}">
                <a16:creationId xmlns:a16="http://schemas.microsoft.com/office/drawing/2014/main" id="{3CFFCF77-7283-D0BA-46C1-093395FEC9C8}"/>
              </a:ext>
            </a:extLst>
          </p:cNvPr>
          <p:cNvSpPr txBox="1"/>
          <p:nvPr/>
        </p:nvSpPr>
        <p:spPr>
          <a:xfrm>
            <a:off x="152400" y="140336"/>
            <a:ext cx="3276600" cy="246221"/>
          </a:xfrm>
          <a:prstGeom prst="rect">
            <a:avLst/>
          </a:prstGeom>
          <a:noFill/>
        </p:spPr>
        <p:txBody>
          <a:bodyPr wrap="square" lIns="0" tIns="0" rIns="0" bIns="0" rtlCol="0">
            <a:spAutoFit/>
          </a:bodyPr>
          <a:lstStyle/>
          <a:p>
            <a:r>
              <a:rPr lang="en-US" sz="800" b="1" dirty="0">
                <a:latin typeface="Montserrat Medium" pitchFamily="2" charset="0"/>
                <a:cs typeface="Arial" panose="020B0604020202020204" pitchFamily="34" charset="0"/>
              </a:rPr>
              <a:t>August 4, 2026</a:t>
            </a:r>
          </a:p>
          <a:p>
            <a:r>
              <a:rPr lang="pt-BR" sz="800" dirty="0">
                <a:latin typeface="Montserrat Medium" pitchFamily="2" charset="0"/>
                <a:cs typeface="Arial" panose="020B0604020202020204" pitchFamily="34" charset="0"/>
              </a:rPr>
              <a:t>Genial Institucional S.A. CCTVM</a:t>
            </a:r>
          </a:p>
        </p:txBody>
      </p:sp>
    </p:spTree>
    <p:extLst>
      <p:ext uri="{BB962C8B-B14F-4D97-AF65-F5344CB8AC3E}">
        <p14:creationId xmlns:p14="http://schemas.microsoft.com/office/powerpoint/2010/main" val="72840995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1F44F50AB23B4199FF4361FA428E81" ma:contentTypeVersion="11" ma:contentTypeDescription="Create a new document." ma:contentTypeScope="" ma:versionID="d9569425562df5851da96cf3f3ab05a7">
  <xsd:schema xmlns:xsd="http://www.w3.org/2001/XMLSchema" xmlns:xs="http://www.w3.org/2001/XMLSchema" xmlns:p="http://schemas.microsoft.com/office/2006/metadata/properties" xmlns:ns3="94dfd066-b0e0-433c-b197-9cd860b93142" targetNamespace="http://schemas.microsoft.com/office/2006/metadata/properties" ma:root="true" ma:fieldsID="7760cf8e0a8863b7a91cb399aec913b8" ns3:_="">
    <xsd:import namespace="94dfd066-b0e0-433c-b197-9cd860b93142"/>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dfd066-b0e0-433c-b197-9cd860b93142"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94dfd066-b0e0-433c-b197-9cd860b93142" xsi:nil="true"/>
  </documentManagement>
</p:properties>
</file>

<file path=customXml/itemProps1.xml><?xml version="1.0" encoding="utf-8"?>
<ds:datastoreItem xmlns:ds="http://schemas.openxmlformats.org/officeDocument/2006/customXml" ds:itemID="{4A0C54BB-75D8-4C9F-A42E-2167366A0F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dfd066-b0e0-433c-b197-9cd860b9314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AFC131D-AB68-4E82-A0AC-63B9EF0ABFA8}">
  <ds:schemaRefs>
    <ds:schemaRef ds:uri="http://schemas.microsoft.com/sharepoint/v3/contenttype/forms"/>
  </ds:schemaRefs>
</ds:datastoreItem>
</file>

<file path=customXml/itemProps3.xml><?xml version="1.0" encoding="utf-8"?>
<ds:datastoreItem xmlns:ds="http://schemas.openxmlformats.org/officeDocument/2006/customXml" ds:itemID="{DB996974-B94E-403B-A101-BBD413EDE307}">
  <ds:schemaRefs>
    <ds:schemaRef ds:uri="http://www.w3.org/XML/1998/namespace"/>
    <ds:schemaRef ds:uri="http://purl.org/dc/dcmitype/"/>
    <ds:schemaRef ds:uri="http://schemas.microsoft.com/office/infopath/2007/PartnerControls"/>
    <ds:schemaRef ds:uri="http://schemas.microsoft.com/office/2006/documentManagement/types"/>
    <ds:schemaRef ds:uri="http://purl.org/dc/elements/1.1/"/>
    <ds:schemaRef ds:uri="http://purl.org/dc/terms/"/>
    <ds:schemaRef ds:uri="http://schemas.microsoft.com/office/2006/metadata/properties"/>
    <ds:schemaRef ds:uri="http://schemas.openxmlformats.org/package/2006/metadata/core-properties"/>
    <ds:schemaRef ds:uri="94dfd066-b0e0-433c-b197-9cd860b93142"/>
  </ds:schemaRefs>
</ds:datastoreItem>
</file>

<file path=docProps/app.xml><?xml version="1.0" encoding="utf-8"?>
<Properties xmlns="http://schemas.openxmlformats.org/officeDocument/2006/extended-properties" xmlns:vt="http://schemas.openxmlformats.org/officeDocument/2006/docPropsVTypes">
  <Template>Office Theme</Template>
  <TotalTime>1713</TotalTime>
  <Words>5096</Words>
  <Application>Microsoft Office PowerPoint</Application>
  <PresentationFormat>Letter Paper (8.5x11 in)</PresentationFormat>
  <Paragraphs>499</Paragraphs>
  <Slides>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Montserrat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PDF</dc:title>
  <dc:creator>Igor Guedes</dc:creator>
  <cp:lastModifiedBy>Luca Izzo</cp:lastModifiedBy>
  <cp:revision>65</cp:revision>
  <dcterms:created xsi:type="dcterms:W3CDTF">2023-03-17T17:27:08Z</dcterms:created>
  <dcterms:modified xsi:type="dcterms:W3CDTF">2026-08-04T23:20:27Z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0x010100E01F44F50AB23B4199FF4361FA428E81</vt:lpwstr>
  </property>
</Properties>
</file>