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5" r:id="rId6"/>
    <p:sldId id="286" r:id="rId7"/>
    <p:sldId id="276" r:id="rId8"/>
    <p:sldId id="277" r:id="rId9"/>
    <p:sldId id="278" r:id="rId10"/>
    <p:sldId id="283" r:id="rId11"/>
    <p:sldId id="284" r:id="rId1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 userDrawn="1">
          <p15:clr>
            <a:srgbClr val="A4A3A4"/>
          </p15:clr>
        </p15:guide>
        <p15:guide id="2" pos="96" userDrawn="1">
          <p15:clr>
            <a:srgbClr val="A4A3A4"/>
          </p15:clr>
        </p15:guide>
        <p15:guide id="3" pos="3974" userDrawn="1">
          <p15:clr>
            <a:srgbClr val="A4A3A4"/>
          </p15:clr>
        </p15:guide>
        <p15:guide id="4" pos="2160" userDrawn="1">
          <p15:clr>
            <a:srgbClr val="A4A3A4"/>
          </p15:clr>
        </p15:guide>
        <p15:guide id="5" pos="2999" userDrawn="1">
          <p15:clr>
            <a:srgbClr val="A4A3A4"/>
          </p15:clr>
        </p15:guide>
        <p15:guide id="6" pos="154" userDrawn="1">
          <p15:clr>
            <a:srgbClr val="A4A3A4"/>
          </p15:clr>
        </p15:guide>
        <p15:guide id="7" pos="4224" userDrawn="1">
          <p15:clr>
            <a:srgbClr val="A4A3A4"/>
          </p15:clr>
        </p15:guide>
        <p15:guide id="8" pos="2228" userDrawn="1">
          <p15:clr>
            <a:srgbClr val="A4A3A4"/>
          </p15:clr>
        </p15:guide>
        <p15:guide id="9" orient="horz" pos="2980" userDrawn="1">
          <p15:clr>
            <a:srgbClr val="A4A3A4"/>
          </p15:clr>
        </p15:guide>
        <p15:guide id="10" pos="3113" userDrawn="1">
          <p15:clr>
            <a:srgbClr val="A4A3A4"/>
          </p15:clr>
        </p15:guide>
        <p15:guide id="11" pos="20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A9"/>
    <a:srgbClr val="0A1774"/>
    <a:srgbClr val="329EE3"/>
    <a:srgbClr val="F1F0F0"/>
    <a:srgbClr val="0A1074"/>
    <a:srgbClr val="161776"/>
    <a:srgbClr val="D7D7D7"/>
    <a:srgbClr val="E6E6E6"/>
    <a:srgbClr val="0F21A6"/>
    <a:srgbClr val="082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ECFA64-B6B0-429D-87A5-D01E459FB387}" v="1" dt="2026-08-04T23:19:40.4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43" autoAdjust="0"/>
    <p:restoredTop sz="96652" autoAdjust="0"/>
  </p:normalViewPr>
  <p:slideViewPr>
    <p:cSldViewPr snapToGrid="0">
      <p:cViewPr>
        <p:scale>
          <a:sx n="100" d="100"/>
          <a:sy n="100" d="100"/>
        </p:scale>
        <p:origin x="3120" y="-102"/>
      </p:cViewPr>
      <p:guideLst>
        <p:guide orient="horz" pos="46"/>
        <p:guide pos="96"/>
        <p:guide pos="3974"/>
        <p:guide pos="2160"/>
        <p:guide pos="2999"/>
        <p:guide pos="154"/>
        <p:guide pos="4224"/>
        <p:guide pos="2228"/>
        <p:guide orient="horz" pos="2980"/>
        <p:guide pos="3113"/>
        <p:guide pos="2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 Izzo" userId="b25620e634527944" providerId="LiveId" clId="{676DCCBD-C5AE-46DA-8C65-D3A7A315AD1D}"/>
    <pc:docChg chg="undo custSel modSld">
      <pc:chgData name="Luca Izzo" userId="b25620e634527944" providerId="LiveId" clId="{676DCCBD-C5AE-46DA-8C65-D3A7A315AD1D}" dt="2026-07-14T12:57:14.130" v="730" actId="20577"/>
      <pc:docMkLst>
        <pc:docMk/>
      </pc:docMkLst>
      <pc:sldChg chg="modSp mod">
        <pc:chgData name="Luca Izzo" userId="b25620e634527944" providerId="LiveId" clId="{676DCCBD-C5AE-46DA-8C65-D3A7A315AD1D}" dt="2026-07-14T12:55:03.836" v="703" actId="20577"/>
        <pc:sldMkLst>
          <pc:docMk/>
          <pc:sldMk cId="1456612816" sldId="256"/>
        </pc:sldMkLst>
        <pc:spChg chg="mod">
          <ac:chgData name="Luca Izzo" userId="b25620e634527944" providerId="LiveId" clId="{676DCCBD-C5AE-46DA-8C65-D3A7A315AD1D}" dt="2026-07-14T12:52:46.070" v="694" actId="947"/>
          <ac:spMkLst>
            <pc:docMk/>
            <pc:sldMk cId="1456612816" sldId="256"/>
            <ac:spMk id="3" creationId="{EBA68141-9E09-9BF6-00BC-4CE3B87F444C}"/>
          </ac:spMkLst>
        </pc:spChg>
        <pc:spChg chg="mod">
          <ac:chgData name="Luca Izzo" userId="b25620e634527944" providerId="LiveId" clId="{676DCCBD-C5AE-46DA-8C65-D3A7A315AD1D}" dt="2026-07-14T12:37:23.959" v="538" actId="20577"/>
          <ac:spMkLst>
            <pc:docMk/>
            <pc:sldMk cId="1456612816" sldId="256"/>
            <ac:spMk id="7" creationId="{0E01F140-3FCE-1463-A81B-6696EF9DA503}"/>
          </ac:spMkLst>
        </pc:spChg>
        <pc:spChg chg="mod">
          <ac:chgData name="Luca Izzo" userId="b25620e634527944" providerId="LiveId" clId="{676DCCBD-C5AE-46DA-8C65-D3A7A315AD1D}" dt="2026-07-14T12:25:32.230" v="300" actId="947"/>
          <ac:spMkLst>
            <pc:docMk/>
            <pc:sldMk cId="1456612816" sldId="256"/>
            <ac:spMk id="22" creationId="{75084483-B59F-C7D6-36CB-7B0B74270491}"/>
          </ac:spMkLst>
        </pc:spChg>
        <pc:spChg chg="mod">
          <ac:chgData name="Luca Izzo" userId="b25620e634527944" providerId="LiveId" clId="{676DCCBD-C5AE-46DA-8C65-D3A7A315AD1D}" dt="2026-07-14T12:55:03.836" v="703" actId="20577"/>
          <ac:spMkLst>
            <pc:docMk/>
            <pc:sldMk cId="1456612816" sldId="256"/>
            <ac:spMk id="28" creationId="{16B38EE8-F3FD-851C-3E15-3033F39EE9C4}"/>
          </ac:spMkLst>
        </pc:spChg>
        <pc:graphicFrameChg chg="mod modGraphic">
          <ac:chgData name="Luca Izzo" userId="b25620e634527944" providerId="LiveId" clId="{676DCCBD-C5AE-46DA-8C65-D3A7A315AD1D}" dt="2026-07-14T12:42:49.862" v="678" actId="14100"/>
          <ac:graphicFrameMkLst>
            <pc:docMk/>
            <pc:sldMk cId="1456612816" sldId="256"/>
            <ac:graphicFrameMk id="74" creationId="{00000000-0000-0000-0000-000000000000}"/>
          </ac:graphicFrameMkLst>
        </pc:graphicFrameChg>
      </pc:sldChg>
      <pc:sldChg chg="modSp mod">
        <pc:chgData name="Luca Izzo" userId="b25620e634527944" providerId="LiveId" clId="{676DCCBD-C5AE-46DA-8C65-D3A7A315AD1D}" dt="2026-07-14T12:25:32.291" v="306" actId="947"/>
        <pc:sldMkLst>
          <pc:docMk/>
          <pc:sldMk cId="3107995891" sldId="276"/>
        </pc:sldMkLst>
        <pc:spChg chg="mod">
          <ac:chgData name="Luca Izzo" userId="b25620e634527944" providerId="LiveId" clId="{676DCCBD-C5AE-46DA-8C65-D3A7A315AD1D}" dt="2026-07-14T12:25:32.291" v="306" actId="947"/>
          <ac:spMkLst>
            <pc:docMk/>
            <pc:sldMk cId="3107995891" sldId="276"/>
            <ac:spMk id="6" creationId="{1156EA86-516B-30B7-920F-9BC56B5726D5}"/>
          </ac:spMkLst>
        </pc:spChg>
      </pc:sldChg>
      <pc:sldChg chg="modSp mod">
        <pc:chgData name="Luca Izzo" userId="b25620e634527944" providerId="LiveId" clId="{676DCCBD-C5AE-46DA-8C65-D3A7A315AD1D}" dt="2026-07-14T12:25:32.325" v="309" actId="947"/>
        <pc:sldMkLst>
          <pc:docMk/>
          <pc:sldMk cId="3451903038" sldId="277"/>
        </pc:sldMkLst>
        <pc:spChg chg="mod">
          <ac:chgData name="Luca Izzo" userId="b25620e634527944" providerId="LiveId" clId="{676DCCBD-C5AE-46DA-8C65-D3A7A315AD1D}" dt="2026-07-14T12:25:32.325" v="309" actId="947"/>
          <ac:spMkLst>
            <pc:docMk/>
            <pc:sldMk cId="3451903038" sldId="277"/>
            <ac:spMk id="3" creationId="{68415F75-34E6-6EE2-C099-61E395E0CFCC}"/>
          </ac:spMkLst>
        </pc:spChg>
      </pc:sldChg>
      <pc:sldChg chg="modSp mod">
        <pc:chgData name="Luca Izzo" userId="b25620e634527944" providerId="LiveId" clId="{676DCCBD-C5AE-46DA-8C65-D3A7A315AD1D}" dt="2026-07-14T12:25:32.372" v="312" actId="947"/>
        <pc:sldMkLst>
          <pc:docMk/>
          <pc:sldMk cId="2951990564" sldId="278"/>
        </pc:sldMkLst>
        <pc:spChg chg="mod">
          <ac:chgData name="Luca Izzo" userId="b25620e634527944" providerId="LiveId" clId="{676DCCBD-C5AE-46DA-8C65-D3A7A315AD1D}" dt="2026-07-14T12:25:32.372" v="312" actId="947"/>
          <ac:spMkLst>
            <pc:docMk/>
            <pc:sldMk cId="2951990564" sldId="278"/>
            <ac:spMk id="3" creationId="{70CB4ED1-B1A4-E557-A28E-44F8CBDFF198}"/>
          </ac:spMkLst>
        </pc:spChg>
      </pc:sldChg>
      <pc:sldChg chg="modSp mod">
        <pc:chgData name="Luca Izzo" userId="b25620e634527944" providerId="LiveId" clId="{676DCCBD-C5AE-46DA-8C65-D3A7A315AD1D}" dt="2026-07-14T12:25:32.408" v="315" actId="947"/>
        <pc:sldMkLst>
          <pc:docMk/>
          <pc:sldMk cId="3495085051" sldId="283"/>
        </pc:sldMkLst>
        <pc:spChg chg="mod">
          <ac:chgData name="Luca Izzo" userId="b25620e634527944" providerId="LiveId" clId="{676DCCBD-C5AE-46DA-8C65-D3A7A315AD1D}" dt="2026-07-14T12:25:32.408" v="315" actId="947"/>
          <ac:spMkLst>
            <pc:docMk/>
            <pc:sldMk cId="3495085051" sldId="283"/>
            <ac:spMk id="3" creationId="{6172D4B1-1BA3-894E-3290-699B37DD19C8}"/>
          </ac:spMkLst>
        </pc:spChg>
      </pc:sldChg>
      <pc:sldChg chg="modSp mod">
        <pc:chgData name="Luca Izzo" userId="b25620e634527944" providerId="LiveId" clId="{676DCCBD-C5AE-46DA-8C65-D3A7A315AD1D}" dt="2026-07-14T12:25:32.444" v="318" actId="947"/>
        <pc:sldMkLst>
          <pc:docMk/>
          <pc:sldMk cId="728409953" sldId="284"/>
        </pc:sldMkLst>
        <pc:spChg chg="mod">
          <ac:chgData name="Luca Izzo" userId="b25620e634527944" providerId="LiveId" clId="{676DCCBD-C5AE-46DA-8C65-D3A7A315AD1D}" dt="2026-07-14T12:25:32.444" v="318" actId="947"/>
          <ac:spMkLst>
            <pc:docMk/>
            <pc:sldMk cId="728409953" sldId="284"/>
            <ac:spMk id="3" creationId="{3CFFCF77-7283-D0BA-46C1-093395FEC9C8}"/>
          </ac:spMkLst>
        </pc:spChg>
      </pc:sldChg>
      <pc:sldChg chg="modSp mod">
        <pc:chgData name="Luca Izzo" userId="b25620e634527944" providerId="LiveId" clId="{676DCCBD-C5AE-46DA-8C65-D3A7A315AD1D}" dt="2026-07-14T12:57:14.130" v="730" actId="20577"/>
        <pc:sldMkLst>
          <pc:docMk/>
          <pc:sldMk cId="4174432949" sldId="285"/>
        </pc:sldMkLst>
        <pc:spChg chg="mod">
          <ac:chgData name="Luca Izzo" userId="b25620e634527944" providerId="LiveId" clId="{676DCCBD-C5AE-46DA-8C65-D3A7A315AD1D}" dt="2026-07-14T12:25:32.255" v="303" actId="947"/>
          <ac:spMkLst>
            <pc:docMk/>
            <pc:sldMk cId="4174432949" sldId="285"/>
            <ac:spMk id="2" creationId="{DD55B28F-9C43-D989-04CC-C16DB5D23390}"/>
          </ac:spMkLst>
        </pc:spChg>
        <pc:spChg chg="mod">
          <ac:chgData name="Luca Izzo" userId="b25620e634527944" providerId="LiveId" clId="{676DCCBD-C5AE-46DA-8C65-D3A7A315AD1D}" dt="2026-07-14T12:55:44.774" v="711" actId="20577"/>
          <ac:spMkLst>
            <pc:docMk/>
            <pc:sldMk cId="4174432949" sldId="285"/>
            <ac:spMk id="21" creationId="{00000000-0000-0000-0000-000000000000}"/>
          </ac:spMkLst>
        </pc:spChg>
        <pc:graphicFrameChg chg="modGraphic">
          <ac:chgData name="Luca Izzo" userId="b25620e634527944" providerId="LiveId" clId="{676DCCBD-C5AE-46DA-8C65-D3A7A315AD1D}" dt="2026-07-14T12:57:09.065" v="729" actId="20577"/>
          <ac:graphicFrameMkLst>
            <pc:docMk/>
            <pc:sldMk cId="4174432949" sldId="285"/>
            <ac:graphicFrameMk id="22" creationId="{00000000-0000-0000-0000-000000000000}"/>
          </ac:graphicFrameMkLst>
        </pc:graphicFrameChg>
      </pc:sldChg>
    </pc:docChg>
  </pc:docChgLst>
  <pc:docChgLst>
    <pc:chgData name="Luca Izzo" userId="b25620e634527944" providerId="LiveId" clId="{630A6B12-2F9B-4A77-B80B-CCD268759C9D}"/>
    <pc:docChg chg="custSel modSld">
      <pc:chgData name="Luca Izzo" userId="b25620e634527944" providerId="LiveId" clId="{630A6B12-2F9B-4A77-B80B-CCD268759C9D}" dt="2026-08-04T23:19:19.435" v="3" actId="1076"/>
      <pc:docMkLst>
        <pc:docMk/>
      </pc:docMkLst>
      <pc:sldChg chg="modSp mod">
        <pc:chgData name="Luca Izzo" userId="b25620e634527944" providerId="LiveId" clId="{630A6B12-2F9B-4A77-B80B-CCD268759C9D}" dt="2026-08-04T23:15:24.740" v="1" actId="790"/>
        <pc:sldMkLst>
          <pc:docMk/>
          <pc:sldMk cId="1456612816" sldId="256"/>
        </pc:sldMkLst>
        <pc:spChg chg="mod">
          <ac:chgData name="Luca Izzo" userId="b25620e634527944" providerId="LiveId" clId="{630A6B12-2F9B-4A77-B80B-CCD268759C9D}" dt="2026-08-04T23:15:24.740" v="1" actId="790"/>
          <ac:spMkLst>
            <pc:docMk/>
            <pc:sldMk cId="1456612816" sldId="256"/>
            <ac:spMk id="3" creationId="{EBA68141-9E09-9BF6-00BC-4CE3B87F444C}"/>
          </ac:spMkLst>
        </pc:spChg>
      </pc:sldChg>
      <pc:sldChg chg="modSp mod">
        <pc:chgData name="Luca Izzo" userId="b25620e634527944" providerId="LiveId" clId="{630A6B12-2F9B-4A77-B80B-CCD268759C9D}" dt="2026-07-14T14:01:35.522" v="0" actId="113"/>
        <pc:sldMkLst>
          <pc:docMk/>
          <pc:sldMk cId="4174432949" sldId="285"/>
        </pc:sldMkLst>
        <pc:graphicFrameChg chg="modGraphic">
          <ac:chgData name="Luca Izzo" userId="b25620e634527944" providerId="LiveId" clId="{630A6B12-2F9B-4A77-B80B-CCD268759C9D}" dt="2026-07-14T14:01:35.522" v="0" actId="113"/>
          <ac:graphicFrameMkLst>
            <pc:docMk/>
            <pc:sldMk cId="4174432949" sldId="285"/>
            <ac:graphicFrameMk id="22" creationId="{00000000-0000-0000-0000-000000000000}"/>
          </ac:graphicFrameMkLst>
        </pc:graphicFrameChg>
      </pc:sldChg>
      <pc:sldChg chg="delSp modSp mod">
        <pc:chgData name="Luca Izzo" userId="b25620e634527944" providerId="LiveId" clId="{630A6B12-2F9B-4A77-B80B-CCD268759C9D}" dt="2026-08-04T23:19:19.435" v="3" actId="1076"/>
        <pc:sldMkLst>
          <pc:docMk/>
          <pc:sldMk cId="0" sldId="286"/>
        </pc:sldMkLst>
        <pc:spChg chg="mod">
          <ac:chgData name="Luca Izzo" userId="b25620e634527944" providerId="LiveId" clId="{630A6B12-2F9B-4A77-B80B-CCD268759C9D}" dt="2026-08-04T23:19:19.435" v="3" actId="1076"/>
          <ac:spMkLst>
            <pc:docMk/>
            <pc:sldMk cId="0" sldId="286"/>
            <ac:spMk id="23" creationId="{00000000-0000-0000-0000-000000000000}"/>
          </ac:spMkLst>
        </pc:spChg>
        <pc:spChg chg="mod">
          <ac:chgData name="Luca Izzo" userId="b25620e634527944" providerId="LiveId" clId="{630A6B12-2F9B-4A77-B80B-CCD268759C9D}" dt="2026-08-04T23:19:19.435" v="3" actId="1076"/>
          <ac:spMkLst>
            <pc:docMk/>
            <pc:sldMk cId="0" sldId="286"/>
            <ac:spMk id="25" creationId="{00000000-0000-0000-0000-000000000000}"/>
          </ac:spMkLst>
        </pc:spChg>
        <pc:spChg chg="del">
          <ac:chgData name="Luca Izzo" userId="b25620e634527944" providerId="LiveId" clId="{630A6B12-2F9B-4A77-B80B-CCD268759C9D}" dt="2026-08-04T23:18:55.249" v="2" actId="478"/>
          <ac:spMkLst>
            <pc:docMk/>
            <pc:sldMk cId="0" sldId="286"/>
            <ac:spMk id="28" creationId="{00000000-0000-0000-0000-000000000000}"/>
          </ac:spMkLst>
        </pc:spChg>
        <pc:graphicFrameChg chg="mod">
          <ac:chgData name="Luca Izzo" userId="b25620e634527944" providerId="LiveId" clId="{630A6B12-2F9B-4A77-B80B-CCD268759C9D}" dt="2026-08-04T23:19:19.435" v="3" actId="1076"/>
          <ac:graphicFrameMkLst>
            <pc:docMk/>
            <pc:sldMk cId="0" sldId="286"/>
            <ac:graphicFrameMk id="24" creationId="{00000000-0000-0000-0000-000000000000}"/>
          </ac:graphicFrameMkLst>
        </pc:graphicFrameChg>
        <pc:graphicFrameChg chg="mod">
          <ac:chgData name="Luca Izzo" userId="b25620e634527944" providerId="LiveId" clId="{630A6B12-2F9B-4A77-B80B-CCD268759C9D}" dt="2026-08-04T23:19:19.435" v="3" actId="1076"/>
          <ac:graphicFrameMkLst>
            <pc:docMk/>
            <pc:sldMk cId="0" sldId="286"/>
            <ac:graphicFrameMk id="26" creationId="{00000000-0000-0000-0000-00000000000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008473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646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34567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33757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8476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8E477B-E6D4-435F-9DE2-011A1699FAF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290532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8E477B-E6D4-435F-9DE2-011A1699FAF4}"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48806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8E477B-E6D4-435F-9DE2-011A1699FAF4}"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151254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8E477B-E6D4-435F-9DE2-011A1699FAF4}"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7961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9864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691371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AA8E477B-E6D4-435F-9DE2-011A1699FAF4}" type="datetimeFigureOut">
              <a:rPr lang="en-US" smtClean="0"/>
              <a:t>8/4/2026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3EB860C-C488-4227-A898-C0FD716B36A9}" type="slidenum">
              <a:rPr lang="en-US" smtClean="0"/>
              <a:t>‹#›</a:t>
            </a:fld>
            <a:endParaRPr lang="en-US"/>
          </a:p>
        </p:txBody>
      </p:sp>
    </p:spTree>
    <p:extLst>
      <p:ext uri="{BB962C8B-B14F-4D97-AF65-F5344CB8AC3E}">
        <p14:creationId xmlns:p14="http://schemas.microsoft.com/office/powerpoint/2010/main" val="2190736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7CDB28-0B95-4E20-FDF9-347280ACAF7C}"/>
              </a:ext>
            </a:extLst>
          </p:cNvPr>
          <p:cNvSpPr/>
          <p:nvPr/>
        </p:nvSpPr>
        <p:spPr>
          <a:xfrm>
            <a:off x="0" y="534526"/>
            <a:ext cx="5328919" cy="1181100"/>
          </a:xfrm>
          <a:prstGeom prst="rect">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5" name="Rectangle: Rounded Corners 4">
            <a:extLst>
              <a:ext uri="{FF2B5EF4-FFF2-40B4-BE49-F238E27FC236}">
                <a16:creationId xmlns:a16="http://schemas.microsoft.com/office/drawing/2014/main" id="{A896D0DA-17CA-FCF6-3157-FAC0EA7D2F83}"/>
              </a:ext>
            </a:extLst>
          </p:cNvPr>
          <p:cNvSpPr/>
          <p:nvPr/>
        </p:nvSpPr>
        <p:spPr>
          <a:xfrm>
            <a:off x="4175442" y="534526"/>
            <a:ext cx="2682558" cy="1181100"/>
          </a:xfrm>
          <a:prstGeom prst="roundRect">
            <a:avLst>
              <a:gd name="adj" fmla="val 0"/>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6" name="TextBox 5">
            <a:extLst>
              <a:ext uri="{FF2B5EF4-FFF2-40B4-BE49-F238E27FC236}">
                <a16:creationId xmlns:a16="http://schemas.microsoft.com/office/drawing/2014/main" id="{57E8F4AF-D5E9-2C1A-F90F-700386D52614}"/>
              </a:ext>
            </a:extLst>
          </p:cNvPr>
          <p:cNvSpPr txBox="1"/>
          <p:nvPr/>
        </p:nvSpPr>
        <p:spPr>
          <a:xfrm>
            <a:off x="152400" y="618067"/>
            <a:ext cx="1279517" cy="292388"/>
          </a:xfrm>
          <a:prstGeom prst="rect">
            <a:avLst/>
          </a:prstGeom>
          <a:noFill/>
        </p:spPr>
        <p:txBody>
          <a:bodyPr wrap="none" rtlCol="0">
            <a:spAutoFit/>
          </a:bodyPr>
          <a:lstStyle/>
          <a:p>
            <a:r>
              <a:rPr lang="pt-BR" sz="1300" b="1" dirty="0">
                <a:solidFill>
                  <a:schemeClr val="bg1"/>
                </a:solidFill>
                <a:latin typeface="Montserrat Medium" pitchFamily="2" charset="0"/>
                <a:cs typeface="Arial" panose="020B0604020202020204" pitchFamily="34" charset="0"/>
              </a:rPr>
              <a:t>Metais &amp; Mineração</a:t>
            </a:r>
            <a:endParaRPr lang="en-US" sz="1300" b="1" dirty="0">
              <a:solidFill>
                <a:schemeClr val="bg1"/>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0E01F140-3FCE-1463-A81B-6696EF9DA503}"/>
              </a:ext>
            </a:extLst>
          </p:cNvPr>
          <p:cNvSpPr txBox="1"/>
          <p:nvPr/>
        </p:nvSpPr>
        <p:spPr>
          <a:xfrm>
            <a:off x="152400" y="860200"/>
            <a:ext cx="5769935" cy="492443"/>
          </a:xfrm>
          <a:prstGeom prst="rect">
            <a:avLst/>
          </a:prstGeom>
          <a:noFill/>
        </p:spPr>
        <p:txBody>
          <a:bodyPr wrap="square" rtlCol="0">
            <a:spAutoFit/>
          </a:bodyPr>
          <a:lstStyle/>
          <a:p>
            <a:r>
              <a:rPr lang="pt-BR" sz="1300" dirty="0">
                <a:solidFill>
                  <a:schemeClr val="bg1"/>
                </a:solidFill>
                <a:latin typeface="Montserrat Medium" pitchFamily="2" charset="0"/>
                <a:cs typeface="Arial" panose="020B0604020202020204" pitchFamily="34" charset="0"/>
              </a:rPr>
              <a:t>Resultado 2T26: A inflexão veio antes — o preço, também</a:t>
            </a:r>
            <a:endParaRPr lang="en-US" sz="1300" dirty="0">
              <a:solidFill>
                <a:schemeClr val="bg1"/>
              </a:solidFill>
              <a:latin typeface="Montserrat Medium" pitchFamily="2" charset="0"/>
              <a:cs typeface="Arial" panose="020B0604020202020204" pitchFamily="34" charset="0"/>
            </a:endParaRPr>
          </a:p>
        </p:txBody>
      </p:sp>
      <p:sp>
        <p:nvSpPr>
          <p:cNvPr id="9" name="TextBox 8">
            <a:extLst>
              <a:ext uri="{FF2B5EF4-FFF2-40B4-BE49-F238E27FC236}">
                <a16:creationId xmlns:a16="http://schemas.microsoft.com/office/drawing/2014/main" id="{90F04314-B4A2-A029-3904-731FC41E09B8}"/>
              </a:ext>
            </a:extLst>
          </p:cNvPr>
          <p:cNvSpPr txBox="1"/>
          <p:nvPr/>
        </p:nvSpPr>
        <p:spPr>
          <a:xfrm>
            <a:off x="4941888" y="1877390"/>
            <a:ext cx="1763709" cy="12311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ANALISTAS</a:t>
            </a:r>
            <a:endParaRPr lang="en-US" sz="800" dirty="0">
              <a:latin typeface="Montserrat Medium" pitchFamily="2" charset="0"/>
              <a:cs typeface="Arial" panose="020B0604020202020204" pitchFamily="34" charset="0"/>
            </a:endParaRPr>
          </a:p>
        </p:txBody>
      </p:sp>
      <p:grpSp>
        <p:nvGrpSpPr>
          <p:cNvPr id="16" name="Group 15">
            <a:extLst>
              <a:ext uri="{FF2B5EF4-FFF2-40B4-BE49-F238E27FC236}">
                <a16:creationId xmlns:a16="http://schemas.microsoft.com/office/drawing/2014/main" id="{F930319D-308C-FBFB-2FF9-1025F0505868}"/>
              </a:ext>
            </a:extLst>
          </p:cNvPr>
          <p:cNvGrpSpPr/>
          <p:nvPr/>
        </p:nvGrpSpPr>
        <p:grpSpPr>
          <a:xfrm>
            <a:off x="6285788" y="136414"/>
            <a:ext cx="519199" cy="276291"/>
            <a:chOff x="6089650" y="113737"/>
            <a:chExt cx="519199" cy="276291"/>
          </a:xfrm>
        </p:grpSpPr>
        <p:cxnSp>
          <p:nvCxnSpPr>
            <p:cNvPr id="14" name="Straight Connector 13">
              <a:extLst>
                <a:ext uri="{FF2B5EF4-FFF2-40B4-BE49-F238E27FC236}">
                  <a16:creationId xmlns:a16="http://schemas.microsoft.com/office/drawing/2014/main" id="{0DEF4829-BCA7-8F6A-2ECB-9BEB27AF553F}"/>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CE3800C-4EF1-5FD1-66D7-376208E966AA}"/>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7" name="Picture 16">
            <a:extLst>
              <a:ext uri="{FF2B5EF4-FFF2-40B4-BE49-F238E27FC236}">
                <a16:creationId xmlns:a16="http://schemas.microsoft.com/office/drawing/2014/main" id="{9181F31A-1205-A154-E182-5030CF355904}"/>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19" name="Straight Connector 18">
            <a:extLst>
              <a:ext uri="{FF2B5EF4-FFF2-40B4-BE49-F238E27FC236}">
                <a16:creationId xmlns:a16="http://schemas.microsoft.com/office/drawing/2014/main" id="{AFDC8448-E90C-79F3-A5BA-ADF2A07EB4F0}"/>
              </a:ext>
            </a:extLst>
          </p:cNvPr>
          <p:cNvCxnSpPr>
            <a:cxnSpLocks/>
          </p:cNvCxnSpPr>
          <p:nvPr/>
        </p:nvCxnSpPr>
        <p:spPr>
          <a:xfrm>
            <a:off x="4940300" y="185361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1F27CE6-CF9A-FC4C-3B4F-B66BFC78B043}"/>
              </a:ext>
            </a:extLst>
          </p:cNvPr>
          <p:cNvCxnSpPr>
            <a:cxnSpLocks/>
          </p:cNvCxnSpPr>
          <p:nvPr/>
        </p:nvCxnSpPr>
        <p:spPr>
          <a:xfrm>
            <a:off x="4940300"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9B1AFEF-0D44-C778-3E5E-8A670D510E4B}"/>
              </a:ext>
            </a:extLst>
          </p:cNvPr>
          <p:cNvCxnSpPr>
            <a:cxnSpLocks/>
          </p:cNvCxnSpPr>
          <p:nvPr/>
        </p:nvCxnSpPr>
        <p:spPr>
          <a:xfrm>
            <a:off x="4938709"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6142A79-581C-8B5B-3C1F-73D5FEA28F55}"/>
              </a:ext>
            </a:extLst>
          </p:cNvPr>
          <p:cNvSpPr txBox="1"/>
          <p:nvPr/>
        </p:nvSpPr>
        <p:spPr>
          <a:xfrm>
            <a:off x="5571611" y="1532680"/>
            <a:ext cx="1049967" cy="123111"/>
          </a:xfrm>
          <a:prstGeom prst="rect">
            <a:avLst/>
          </a:prstGeom>
          <a:noFill/>
        </p:spPr>
        <p:txBody>
          <a:bodyPr wrap="none" lIns="0" tIns="0" rIns="0" bIns="0" rtlCol="0">
            <a:spAutoFit/>
          </a:bodyPr>
          <a:lstStyle/>
          <a:p>
            <a:pPr algn="r"/>
            <a:r>
              <a:rPr lang="en-US" sz="800" b="1" dirty="0">
                <a:solidFill>
                  <a:schemeClr val="bg1"/>
                </a:solidFill>
                <a:latin typeface="Montserrat Medium" pitchFamily="2" charset="0"/>
                <a:cs typeface="Arial" panose="020B0604020202020204" pitchFamily="34" charset="0"/>
              </a:rPr>
              <a:t>Metais &amp; Mineração</a:t>
            </a:r>
          </a:p>
        </p:txBody>
      </p:sp>
      <p:cxnSp>
        <p:nvCxnSpPr>
          <p:cNvPr id="71" name="Straight Connector 70">
            <a:extLst>
              <a:ext uri="{FF2B5EF4-FFF2-40B4-BE49-F238E27FC236}">
                <a16:creationId xmlns:a16="http://schemas.microsoft.com/office/drawing/2014/main" id="{54633684-E91C-9CE3-6C55-89E570E0D152}"/>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99CFC6B-0370-747F-BE98-5720DC9F8E6B}"/>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3" name="TextBox 72">
            <a:extLst>
              <a:ext uri="{FF2B5EF4-FFF2-40B4-BE49-F238E27FC236}">
                <a16:creationId xmlns:a16="http://schemas.microsoft.com/office/drawing/2014/main" id="{418D7A02-5037-3AEC-F1DE-7A3B11056D0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cxnSp>
        <p:nvCxnSpPr>
          <p:cNvPr id="12" name="Straight Connector 11">
            <a:extLst>
              <a:ext uri="{FF2B5EF4-FFF2-40B4-BE49-F238E27FC236}">
                <a16:creationId xmlns:a16="http://schemas.microsoft.com/office/drawing/2014/main" id="{011F4A23-121E-19BC-12C6-98E87DD76A3B}"/>
              </a:ext>
            </a:extLst>
          </p:cNvPr>
          <p:cNvCxnSpPr>
            <a:cxnSpLocks/>
          </p:cNvCxnSpPr>
          <p:nvPr/>
        </p:nvCxnSpPr>
        <p:spPr>
          <a:xfrm>
            <a:off x="4938709" y="2466170"/>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7D84E79-A660-D022-2C68-C141C5A65BF1}"/>
              </a:ext>
            </a:extLst>
          </p:cNvPr>
          <p:cNvSpPr txBox="1"/>
          <p:nvPr/>
        </p:nvSpPr>
        <p:spPr>
          <a:xfrm>
            <a:off x="4941891" y="2520020"/>
            <a:ext cx="1763709" cy="12311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EMPRESA</a:t>
            </a:r>
            <a:endParaRPr lang="en-US" sz="800" dirty="0">
              <a:latin typeface="Montserrat Medium"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07CB01BD-21F3-6B81-BFEA-4CDAFEF5E48D}"/>
              </a:ext>
            </a:extLst>
          </p:cNvPr>
          <p:cNvCxnSpPr>
            <a:cxnSpLocks/>
          </p:cNvCxnSpPr>
          <p:nvPr/>
        </p:nvCxnSpPr>
        <p:spPr>
          <a:xfrm>
            <a:off x="4940300" y="2486818"/>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D088498-ECB6-E633-FF33-4F1E5A5AEABD}"/>
              </a:ext>
            </a:extLst>
          </p:cNvPr>
          <p:cNvCxnSpPr>
            <a:cxnSpLocks/>
          </p:cNvCxnSpPr>
          <p:nvPr/>
        </p:nvCxnSpPr>
        <p:spPr>
          <a:xfrm>
            <a:off x="4938709" y="269454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CDFB62-59DA-A755-4C13-7FE67B1EDAC7}"/>
              </a:ext>
            </a:extLst>
          </p:cNvPr>
          <p:cNvCxnSpPr>
            <a:cxnSpLocks/>
          </p:cNvCxnSpPr>
          <p:nvPr/>
        </p:nvCxnSpPr>
        <p:spPr>
          <a:xfrm>
            <a:off x="4938709" y="2672475"/>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6B38EE8-F3FD-851C-3E15-3033F39EE9C4}"/>
              </a:ext>
            </a:extLst>
          </p:cNvPr>
          <p:cNvSpPr txBox="1"/>
          <p:nvPr/>
        </p:nvSpPr>
        <p:spPr>
          <a:xfrm>
            <a:off x="4938708" y="2773536"/>
            <a:ext cx="1763709" cy="561692"/>
          </a:xfrm>
          <a:prstGeom prst="rect">
            <a:avLst/>
          </a:prstGeom>
          <a:noFill/>
        </p:spPr>
        <p:txBody>
          <a:bodyPr wrap="square" lIns="0" tIns="0" rIns="0" bIns="0" rtlCol="0">
            <a:spAutoFit/>
          </a:bodyPr>
          <a:lstStyle/>
          <a:p>
            <a:r>
              <a:rPr sz="800" b="1">
                <a:solidFill>
                  <a:srgbClr val="2121A9"/>
                </a:solidFill>
                <a:latin typeface="Montserrat Medium"/>
              </a:rPr>
              <a:t>GGBR4 BZ Equity</a:t>
            </a:r>
          </a:p>
          <a:p>
            <a:r>
              <a:rPr sz="800" b="1">
                <a:solidFill>
                  <a:srgbClr val="000000"/>
                </a:solidFill>
                <a:latin typeface="Montserrat Medium"/>
              </a:rPr>
              <a:t>COMPRAR</a:t>
            </a:r>
          </a:p>
          <a:p>
            <a:r>
              <a:rPr sz="800" b="0">
                <a:solidFill>
                  <a:srgbClr val="000000"/>
                </a:solidFill>
                <a:latin typeface="Montserrat Medium"/>
              </a:rPr>
              <a:t>Preço: R$ 25,87 (04-ago-2026)</a:t>
            </a:r>
          </a:p>
          <a:p>
            <a:r>
              <a:rPr sz="800" b="0">
                <a:solidFill>
                  <a:srgbClr val="000000"/>
                </a:solidFill>
                <a:latin typeface="Montserrat Medium"/>
              </a:rPr>
              <a:t>Preço-alvo 12M: R$ 28,00 (vs. R$ 27,00)</a:t>
            </a:r>
          </a:p>
        </p:txBody>
      </p:sp>
      <p:cxnSp>
        <p:nvCxnSpPr>
          <p:cNvPr id="29" name="Straight Connector 28">
            <a:extLst>
              <a:ext uri="{FF2B5EF4-FFF2-40B4-BE49-F238E27FC236}">
                <a16:creationId xmlns:a16="http://schemas.microsoft.com/office/drawing/2014/main" id="{90519E78-65EC-134B-DADE-8932B34528D5}"/>
              </a:ext>
            </a:extLst>
          </p:cNvPr>
          <p:cNvCxnSpPr>
            <a:cxnSpLocks/>
          </p:cNvCxnSpPr>
          <p:nvPr/>
        </p:nvCxnSpPr>
        <p:spPr>
          <a:xfrm>
            <a:off x="4938708" y="3404712"/>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5">
            <a:extLst>
              <a:ext uri="{FF2B5EF4-FFF2-40B4-BE49-F238E27FC236}">
                <a16:creationId xmlns:a16="http://schemas.microsoft.com/office/drawing/2014/main" id="{75084483-B59F-C7D6-36CB-7B0B74270491}"/>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04 de Agosto de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7" name="TextBox 24">
            <a:extLst>
              <a:ext uri="{FF2B5EF4-FFF2-40B4-BE49-F238E27FC236}">
                <a16:creationId xmlns:a16="http://schemas.microsoft.com/office/drawing/2014/main" id="{564E8301-F133-1EB0-75B6-A67044B34AA6}"/>
              </a:ext>
            </a:extLst>
          </p:cNvPr>
          <p:cNvSpPr txBox="1"/>
          <p:nvPr/>
        </p:nvSpPr>
        <p:spPr>
          <a:xfrm>
            <a:off x="4941532" y="2117331"/>
            <a:ext cx="1366837" cy="292388"/>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Luca Vello</a:t>
            </a:r>
          </a:p>
          <a:p>
            <a:r>
              <a:rPr lang="pt-BR" sz="550" dirty="0">
                <a:solidFill>
                  <a:schemeClr val="tx1">
                    <a:lumMod val="65000"/>
                    <a:lumOff val="35000"/>
                  </a:schemeClr>
                </a:solidFill>
                <a:latin typeface="Montserrat Medium" pitchFamily="2" charset="0"/>
                <a:cs typeface="Arial" panose="020B0604020202020204" pitchFamily="34" charset="0"/>
              </a:rPr>
              <a:t>+55 (11) 3206-1457</a:t>
            </a:r>
          </a:p>
          <a:p>
            <a:r>
              <a:rPr lang="pt-BR" sz="550" dirty="0">
                <a:solidFill>
                  <a:schemeClr val="tx1">
                    <a:lumMod val="65000"/>
                    <a:lumOff val="35000"/>
                  </a:schemeClr>
                </a:solidFill>
                <a:latin typeface="Montserrat Medium" pitchFamily="2" charset="0"/>
                <a:cs typeface="Arial" panose="020B0604020202020204" pitchFamily="34" charset="0"/>
              </a:rPr>
              <a:t>luca.vello@genial.com.vc</a:t>
            </a:r>
            <a:endParaRPr lang="en-US" sz="550" dirty="0">
              <a:solidFill>
                <a:schemeClr val="tx1">
                  <a:lumMod val="65000"/>
                  <a:lumOff val="35000"/>
                </a:schemeClr>
              </a:solidFill>
              <a:latin typeface="Montserrat Medium" pitchFamily="2" charset="0"/>
              <a:cs typeface="Arial" panose="020B0604020202020204" pitchFamily="34" charset="0"/>
            </a:endParaRPr>
          </a:p>
        </p:txBody>
      </p:sp>
      <p:sp>
        <p:nvSpPr>
          <p:cNvPr id="3" name="TextBox 2">
            <a:extLst>
              <a:ext uri="{FF2B5EF4-FFF2-40B4-BE49-F238E27FC236}">
                <a16:creationId xmlns:a16="http://schemas.microsoft.com/office/drawing/2014/main" id="{EBA68141-9E09-9BF6-00BC-4CE3B87F444C}"/>
              </a:ext>
            </a:extLst>
          </p:cNvPr>
          <p:cNvSpPr txBox="1"/>
          <p:nvPr/>
        </p:nvSpPr>
        <p:spPr>
          <a:xfrm>
            <a:off x="149891" y="1786746"/>
            <a:ext cx="4608513" cy="6917239"/>
          </a:xfrm>
          <a:prstGeom prst="rect">
            <a:avLst/>
          </a:prstGeom>
          <a:noFill/>
        </p:spPr>
        <p:txBody>
          <a:bodyPr wrap="square">
            <a:noAutofit/>
          </a:bodyPr>
          <a:lstStyle/>
          <a:p>
            <a:pPr algn="just">
              <a:spcBef>
                <a:spcPts val="0"/>
              </a:spcBef>
              <a:spcAft>
                <a:spcPts val="100"/>
              </a:spcAft>
            </a:pPr>
            <a:r>
              <a:rPr lang="pt-BR" sz="700" b="1" noProof="0" dirty="0">
                <a:solidFill>
                  <a:srgbClr val="2121A9"/>
                </a:solidFill>
                <a:latin typeface="Montserrat Medium"/>
              </a:rPr>
              <a:t>P: Como o resultado se compara às expectativas?</a:t>
            </a:r>
          </a:p>
          <a:p>
            <a:pPr algn="just">
              <a:spcAft>
                <a:spcPts val="100"/>
              </a:spcAft>
            </a:pPr>
            <a:r>
              <a:rPr lang="pt-BR" sz="700" b="0" noProof="0" dirty="0">
                <a:solidFill>
                  <a:srgbClr val="000000"/>
                </a:solidFill>
                <a:latin typeface="Montserrat Medium"/>
              </a:rPr>
              <a:t>R: Superou, e superou limpo. O EBITDA Ajustado de R$3.430m situou-se +4% vs. nossa estimativa e +5% vs. o consenso, sem item não recorrente a ampará-lo — o EBITDA contábil puro, anterior aos ajustes da CVM 156/22, avançou mais que o Ajustado, de sorte que a superação não deriva da métrica eleita. A margem alcançou 19,2%, a maior desde o 2T25. Cumpre apartar duas leituras de magnitude diversa: a operacional, já descrita, e a de caixa, que alcança R$0,6b — da qual menos de um quarto provém do EBITDA. Quanto à reação, convém distinguir o resultado do ponto de partida: o papel avançou +24% desde o início de julho e encerrou hoje na máxima de 52 semanas, com giro 40% superior à média de três meses no próprio pregão da divulgação. Antevemos reação positiva, conquanto contida, e não descartamos que se revele nula ou levemente adversa — a perna operacional já foi comprada.</a:t>
            </a:r>
          </a:p>
          <a:p>
            <a:pPr algn="just">
              <a:spcAft>
                <a:spcPts val="100"/>
              </a:spcAft>
              <a:defRPr sz="500"/>
            </a:pPr>
            <a:endParaRPr lang="pt-BR" sz="700" b="0" noProof="0" dirty="0">
              <a:solidFill>
                <a:srgbClr val="000000"/>
              </a:solidFill>
              <a:latin typeface="Montserrat Medium"/>
            </a:endParaRPr>
          </a:p>
          <a:p>
            <a:pPr algn="just">
              <a:spcAft>
                <a:spcPts val="100"/>
              </a:spcAft>
            </a:pPr>
            <a:r>
              <a:rPr lang="pt-BR" sz="700" b="1" noProof="0" dirty="0">
                <a:solidFill>
                  <a:srgbClr val="2121A9"/>
                </a:solidFill>
                <a:latin typeface="Montserrat Medium"/>
              </a:rPr>
              <a:t>P: Quais foram os pontos de maior relevância?</a:t>
            </a:r>
          </a:p>
          <a:p>
            <a:pPr algn="just">
              <a:spcAft>
                <a:spcPts val="100"/>
              </a:spcAft>
            </a:pPr>
            <a:r>
              <a:rPr lang="pt-BR" sz="700" b="0" noProof="0" dirty="0">
                <a:solidFill>
                  <a:srgbClr val="000000"/>
                </a:solidFill>
                <a:latin typeface="Montserrat Medium"/>
              </a:rPr>
              <a:t>R: Os destaques foram: </a:t>
            </a:r>
            <a:r>
              <a:rPr lang="pt-BR" sz="700" b="1" noProof="0" dirty="0">
                <a:solidFill>
                  <a:srgbClr val="000000"/>
                </a:solidFill>
                <a:latin typeface="Montserrat Medium"/>
              </a:rPr>
              <a:t>(+)</a:t>
            </a:r>
            <a:r>
              <a:rPr lang="pt-BR" sz="700" b="0" noProof="0" dirty="0">
                <a:solidFill>
                  <a:srgbClr val="000000"/>
                </a:solidFill>
                <a:latin typeface="Montserrat Medium"/>
              </a:rPr>
              <a:t> a aposta central da prévia confirmou-se — subscrevíamos que as três praças ampliariam margem no mesmo trimestre, situação pouco usual no setor, e assim se deu, com Brasil a 10,5%, América do Norte a 25,7% e América do Sul a 16,0%. </a:t>
            </a:r>
            <a:r>
              <a:rPr lang="pt-BR" sz="700" b="1" noProof="0" dirty="0">
                <a:solidFill>
                  <a:srgbClr val="000000"/>
                </a:solidFill>
                <a:latin typeface="Montserrat Medium"/>
              </a:rPr>
              <a:t>(+)</a:t>
            </a:r>
            <a:r>
              <a:rPr lang="pt-BR" sz="700" b="0" noProof="0" dirty="0">
                <a:solidFill>
                  <a:srgbClr val="000000"/>
                </a:solidFill>
                <a:latin typeface="Montserrat Medium"/>
              </a:rPr>
              <a:t> A América do Norte saiu cravada, nos mesmos 25,7% que projetávamos, com carteira superior a 100 dias e o maior embarque trimestral de longos comuns da estrutura vigente, respondendo por três quartos do EBITDA consolidado. </a:t>
            </a:r>
            <a:r>
              <a:rPr lang="pt-BR" sz="700" b="1" noProof="0" dirty="0">
                <a:solidFill>
                  <a:srgbClr val="000000"/>
                </a:solidFill>
                <a:latin typeface="Montserrat Medium"/>
              </a:rPr>
              <a:t>(=)</a:t>
            </a:r>
            <a:r>
              <a:rPr lang="pt-BR" sz="700" b="0" noProof="0" dirty="0">
                <a:solidFill>
                  <a:srgbClr val="000000"/>
                </a:solidFill>
                <a:latin typeface="Montserrat Medium"/>
              </a:rPr>
              <a:t> O Brasil acertou o destino e trocou a perna: o volume doméstico avançou +8% t/t, sobrepujando o que subscrevíamos, ao passo que a exportação recuou −17% e conduziu o volume total a −2% vs. o estimado, com preço e custo por tonelada cravados — o desvio é de mix, não de economia unitária. </a:t>
            </a:r>
            <a:r>
              <a:rPr lang="pt-BR" sz="700" b="1" noProof="0" dirty="0">
                <a:solidFill>
                  <a:srgbClr val="000000"/>
                </a:solidFill>
                <a:latin typeface="Montserrat Medium"/>
              </a:rPr>
              <a:t>(−)</a:t>
            </a:r>
            <a:r>
              <a:rPr lang="pt-BR" sz="700" b="0" noProof="0" dirty="0">
                <a:solidFill>
                  <a:srgbClr val="000000"/>
                </a:solidFill>
                <a:latin typeface="Montserrat Medium"/>
              </a:rPr>
              <a:t> A recomposição brasileira é sequencial, não anual: conquanto a margem tenha progredido, o EBITDA da praça permanece −20% a/a, e o piso do ciclo que a prévia dava por atingido ainda não se converteu em recuperação de patamar.</a:t>
            </a:r>
          </a:p>
          <a:p>
            <a:pPr algn="just">
              <a:spcAft>
                <a:spcPts val="100"/>
              </a:spcAft>
              <a:defRPr sz="500"/>
            </a:pPr>
            <a:endParaRPr lang="pt-BR" sz="700" b="0" noProof="0" dirty="0">
              <a:solidFill>
                <a:srgbClr val="000000"/>
              </a:solidFill>
              <a:latin typeface="Montserrat Medium"/>
            </a:endParaRPr>
          </a:p>
          <a:p>
            <a:pPr algn="just">
              <a:spcAft>
                <a:spcPts val="100"/>
              </a:spcAft>
            </a:pPr>
            <a:r>
              <a:rPr lang="pt-BR" sz="700" b="1" noProof="0" dirty="0">
                <a:solidFill>
                  <a:srgbClr val="2121A9"/>
                </a:solidFill>
                <a:latin typeface="Montserrat Medium"/>
              </a:rPr>
              <a:t>P: A perspectiva à frente mudou?</a:t>
            </a:r>
          </a:p>
          <a:p>
            <a:pPr algn="just">
              <a:spcAft>
                <a:spcPts val="100"/>
              </a:spcAft>
            </a:pPr>
            <a:r>
              <a:rPr lang="pt-BR" sz="700" b="0" noProof="0" dirty="0">
                <a:solidFill>
                  <a:srgbClr val="000000"/>
                </a:solidFill>
                <a:latin typeface="Montserrat Medium"/>
              </a:rPr>
              <a:t>R: Melhorou, e o caixa vale mais do que o número isolado sugere. O fluxo de caixa livre veio positivo em R$237m tendo absorvido, dentro desse mesmo número, a formação de estoque de tarugo que antecede a parada de </a:t>
            </a:r>
            <a:r>
              <a:rPr lang="pt-BR" sz="700" b="0" noProof="0" dirty="0" err="1">
                <a:solidFill>
                  <a:srgbClr val="000000"/>
                </a:solidFill>
                <a:latin typeface="Montserrat Medium"/>
              </a:rPr>
              <a:t>Midlothian</a:t>
            </a:r>
            <a:r>
              <a:rPr lang="pt-BR" sz="700" b="0" noProof="0" dirty="0">
                <a:solidFill>
                  <a:srgbClr val="000000"/>
                </a:solidFill>
                <a:latin typeface="Montserrat Medium"/>
              </a:rPr>
              <a:t>: quase R$1,0b em estoques, dispêndio que pertence ao segundo semestre. Gerar caixa enquanto se pré-financia evento futuro é resultado de qualidade superior à que a cifra sozinha denota. A ponte explicita o restante: dos R$557m de inversão, R$261m provieram de dividendos de coligadas — distribuição concentrada, que não se reitera — e R$198m de CAPEX aquém do modelado, deslocamento e não economia, com o semestre em 45% do </a:t>
            </a:r>
            <a:r>
              <a:rPr lang="pt-BR" sz="700" b="0" noProof="0" dirty="0" err="1">
                <a:solidFill>
                  <a:srgbClr val="000000"/>
                </a:solidFill>
                <a:latin typeface="Montserrat Medium"/>
              </a:rPr>
              <a:t>guidance</a:t>
            </a:r>
            <a:r>
              <a:rPr lang="pt-BR" sz="700" b="0" noProof="0" dirty="0">
                <a:solidFill>
                  <a:srgbClr val="000000"/>
                </a:solidFill>
                <a:latin typeface="Montserrat Medium"/>
              </a:rPr>
              <a:t> reiterado. Adiante, três vetores propícios: os juros concentraram-se neste trimestre; o estoque ora formado será consumido na própria parada que o motivou; e a operação ganha duas plantas, Miguel Burnier e Pindamonhangaba, ambas partindo no 3T26. Soma-se a renovação das cotas, com corte de 30% em </a:t>
            </a:r>
            <a:r>
              <a:rPr lang="pt-BR" sz="700" b="0" noProof="0" dirty="0" err="1">
                <a:solidFill>
                  <a:srgbClr val="000000"/>
                </a:solidFill>
                <a:latin typeface="Montserrat Medium"/>
              </a:rPr>
              <a:t>NCMs</a:t>
            </a:r>
            <a:r>
              <a:rPr lang="pt-BR" sz="700" b="0" noProof="0" dirty="0">
                <a:solidFill>
                  <a:srgbClr val="000000"/>
                </a:solidFill>
                <a:latin typeface="Montserrat Medium"/>
              </a:rPr>
              <a:t> que cobrem um terço do volume brasileiro.</a:t>
            </a:r>
          </a:p>
          <a:p>
            <a:pPr algn="just">
              <a:spcAft>
                <a:spcPts val="100"/>
              </a:spcAft>
              <a:defRPr sz="500"/>
            </a:pPr>
            <a:endParaRPr lang="pt-BR" sz="700" b="0" noProof="0" dirty="0">
              <a:solidFill>
                <a:srgbClr val="000000"/>
              </a:solidFill>
              <a:latin typeface="Montserrat Medium"/>
            </a:endParaRPr>
          </a:p>
          <a:p>
            <a:pPr algn="just">
              <a:spcAft>
                <a:spcPts val="100"/>
              </a:spcAft>
            </a:pPr>
            <a:r>
              <a:rPr lang="pt-BR" sz="700" b="1" noProof="0" dirty="0">
                <a:solidFill>
                  <a:srgbClr val="2121A9"/>
                </a:solidFill>
                <a:latin typeface="Montserrat Medium"/>
              </a:rPr>
              <a:t>P: Valuation e recomendação</a:t>
            </a:r>
          </a:p>
          <a:p>
            <a:pPr algn="just">
              <a:spcAft>
                <a:spcPts val="100"/>
              </a:spcAft>
            </a:pPr>
            <a:r>
              <a:rPr lang="pt-BR" sz="700" b="0" noProof="0" dirty="0">
                <a:solidFill>
                  <a:srgbClr val="000000"/>
                </a:solidFill>
                <a:latin typeface="Montserrat Medium"/>
              </a:rPr>
              <a:t>R: Elevamos o Preço-Alvo 12M para R$28,00 e reiteramos COMPRAR. A revisão não decorre do caixa do trimestre — a maior parte da surpresa de fluxo é distribuição de coligadas e deslocamento de investimento, que não alimentam valor perpétuo —, e sim do terceiro trimestre, cuja premissa o próprio release invalidou: carteira norte-americana superior a 100 dias e duas plantas entrando em operação não convivem com a desaceleração que carregávamos. Reajustado esse trimestre a patamar ainda conservador vs. o consenso, o EBITDA do ano acomoda-se próximo de R$12,7b, e os mesmos 5,0x que o alvo sempre embutiu devolvem o novo preço. A tese permanece de </a:t>
            </a:r>
            <a:r>
              <a:rPr lang="pt-BR" sz="700" b="0" noProof="0" dirty="0" err="1">
                <a:solidFill>
                  <a:srgbClr val="000000"/>
                </a:solidFill>
                <a:latin typeface="Montserrat Medium"/>
              </a:rPr>
              <a:t>valuation</a:t>
            </a:r>
            <a:r>
              <a:rPr lang="pt-BR" sz="700" b="0" noProof="0" dirty="0">
                <a:solidFill>
                  <a:srgbClr val="000000"/>
                </a:solidFill>
                <a:latin typeface="Montserrat Medium"/>
              </a:rPr>
              <a:t>: a companhia extrai três quartos do EBITDA de operações norte-americanas e não negocia como os pares de lá. Acresce a devolução de caixa: R$556m destinados ao acionista no trimestre, com a recompra em 31% do programa e as ações adquiridas já canceladas pelo Conselho — o que torna irreversível a redução da base acionária, ao contrário da recompra que se limita à tesouraria. Dividendo e recompra perfazem 5,2% do valor de mercado. Aos R$25,87 de hoje, o retorno total aproxima-se de 12%, conquanto o alvo pouco exceda a média do mercado: nossa diferenciação já não reside nele, e sim na conversão de resultado em caixa.</a:t>
            </a:r>
          </a:p>
          <a:p>
            <a:pPr algn="just">
              <a:spcAft>
                <a:spcPts val="100"/>
              </a:spcAft>
              <a:defRPr sz="500"/>
            </a:pPr>
            <a:endParaRPr lang="pt-BR" sz="700" b="0" noProof="0" dirty="0">
              <a:solidFill>
                <a:srgbClr val="000000"/>
              </a:solidFill>
              <a:latin typeface="Montserrat Medium"/>
            </a:endParaRPr>
          </a:p>
          <a:p>
            <a:pPr algn="just">
              <a:spcAft>
                <a:spcPts val="0"/>
              </a:spcAft>
            </a:pPr>
            <a:r>
              <a:rPr lang="pt-BR" sz="700" b="0" noProof="0" dirty="0">
                <a:solidFill>
                  <a:srgbClr val="2121A9"/>
                </a:solidFill>
                <a:latin typeface="Montserrat Medium"/>
              </a:rPr>
              <a:t>Em síntese, a tese confirmou-se e a inflexão de caixa antecipou-se um semestre: COMPRAR, preço-alvo 12M de R$28,00, com o retorno do estoque de tarugo ao caixa no 2S26 — onde projetamos menos que o mercado — como o teste que decide a tese.</a:t>
            </a:r>
          </a:p>
        </p:txBody>
      </p:sp>
      <p:graphicFrame>
        <p:nvGraphicFramePr>
          <p:cNvPr id="74" name="Table 73"/>
          <p:cNvGraphicFramePr>
            <a:graphicFrameLocks noGrp="1"/>
          </p:cNvGraphicFramePr>
          <p:nvPr>
            <p:extLst>
              <p:ext uri="{D42A27DB-BD31-4B8C-83A1-F6EECF244321}">
                <p14:modId xmlns:p14="http://schemas.microsoft.com/office/powerpoint/2010/main" val="3712854018"/>
              </p:ext>
            </p:extLst>
          </p:nvPr>
        </p:nvGraphicFramePr>
        <p:xfrm>
          <a:off x="4938708" y="3527813"/>
          <a:ext cx="1801368" cy="3017264"/>
        </p:xfrm>
        <a:graphic>
          <a:graphicData uri="http://schemas.openxmlformats.org/drawingml/2006/table">
            <a:tbl>
              <a:tblPr>
                <a:tableStyleId>{2D5ABB26-0587-4C30-8999-92F81FD0307C}</a:tableStyleId>
              </a:tblPr>
              <a:tblGrid>
                <a:gridCol w="1097280">
                  <a:extLst>
                    <a:ext uri="{9D8B030D-6E8A-4147-A177-3AD203B41FA5}">
                      <a16:colId xmlns:a16="http://schemas.microsoft.com/office/drawing/2014/main" val="20000"/>
                    </a:ext>
                  </a:extLst>
                </a:gridCol>
                <a:gridCol w="704088">
                  <a:extLst>
                    <a:ext uri="{9D8B030D-6E8A-4147-A177-3AD203B41FA5}">
                      <a16:colId xmlns:a16="http://schemas.microsoft.com/office/drawing/2014/main" val="20001"/>
                    </a:ext>
                  </a:extLst>
                </a:gridCol>
              </a:tblGrid>
              <a:tr h="162482">
                <a:tc gridSpan="2">
                  <a:txBody>
                    <a:bodyPr/>
                    <a:lstStyle/>
                    <a:p>
                      <a:pPr algn="l"/>
                      <a:r>
                        <a:rPr sz="800" b="1">
                          <a:solidFill>
                            <a:srgbClr val="FFFFFF"/>
                          </a:solidFill>
                          <a:latin typeface="Montserrat Medium"/>
                        </a:rPr>
                        <a:t>DADOS DE MERCADO</a:t>
                      </a:r>
                      <a:endParaRPr sz="700" b="1">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00"/>
                  </a:ext>
                </a:extLst>
              </a:tr>
              <a:tr h="141516">
                <a:tc>
                  <a:txBody>
                    <a:bodyPr/>
                    <a:lstStyle/>
                    <a:p>
                      <a:pPr algn="l"/>
                      <a:r>
                        <a:rPr sz="700" b="0">
                          <a:solidFill>
                            <a:srgbClr val="000000"/>
                          </a:solidFill>
                          <a:latin typeface="Montserrat Medium"/>
                        </a:rPr>
                        <a:t>Valor de mercado</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R$ 50,8b</a:t>
                      </a:r>
                    </a:p>
                  </a:txBody>
                  <a:tcPr marL="38100" marR="38100" marT="0" marB="0" anchor="ctr">
                    <a:solidFill>
                      <a:srgbClr val="FFFFFF"/>
                    </a:solidFill>
                  </a:tcPr>
                </a:tc>
                <a:extLst>
                  <a:ext uri="{0D108BD9-81ED-4DB2-BD59-A6C34878D82A}">
                    <a16:rowId xmlns:a16="http://schemas.microsoft.com/office/drawing/2014/main" val="10001"/>
                  </a:ext>
                </a:extLst>
              </a:tr>
              <a:tr h="141516">
                <a:tc>
                  <a:txBody>
                    <a:bodyPr/>
                    <a:lstStyle/>
                    <a:p>
                      <a:pPr algn="l"/>
                      <a:r>
                        <a:rPr sz="700" b="0">
                          <a:solidFill>
                            <a:srgbClr val="000000"/>
                          </a:solidFill>
                          <a:latin typeface="Montserrat Medium"/>
                        </a:rPr>
                        <a:t>Free float</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~63,5%</a:t>
                      </a:r>
                    </a:p>
                  </a:txBody>
                  <a:tcPr marL="38100" marR="38100" marT="0" marB="0" anchor="ctr">
                    <a:solidFill>
                      <a:srgbClr val="FFFFFF"/>
                    </a:solidFill>
                  </a:tcPr>
                </a:tc>
                <a:extLst>
                  <a:ext uri="{0D108BD9-81ED-4DB2-BD59-A6C34878D82A}">
                    <a16:rowId xmlns:a16="http://schemas.microsoft.com/office/drawing/2014/main" val="10002"/>
                  </a:ext>
                </a:extLst>
              </a:tr>
              <a:tr h="141516">
                <a:tc>
                  <a:txBody>
                    <a:bodyPr/>
                    <a:lstStyle/>
                    <a:p>
                      <a:pPr algn="l"/>
                      <a:r>
                        <a:rPr sz="700" b="0">
                          <a:solidFill>
                            <a:srgbClr val="000000"/>
                          </a:solidFill>
                          <a:latin typeface="Montserrat Medium"/>
                        </a:rPr>
                        <a:t>ADTV (3m)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R$ 250m</a:t>
                      </a:r>
                    </a:p>
                  </a:txBody>
                  <a:tcPr marL="38100" marR="38100" marT="0" marB="0" anchor="ctr">
                    <a:solidFill>
                      <a:srgbClr val="FFFFFF"/>
                    </a:solidFill>
                  </a:tcPr>
                </a:tc>
                <a:extLst>
                  <a:ext uri="{0D108BD9-81ED-4DB2-BD59-A6C34878D82A}">
                    <a16:rowId xmlns:a16="http://schemas.microsoft.com/office/drawing/2014/main" val="10003"/>
                  </a:ext>
                </a:extLst>
              </a:tr>
              <a:tr h="244596">
                <a:tc>
                  <a:txBody>
                    <a:bodyPr/>
                    <a:lstStyle/>
                    <a:p>
                      <a:pPr algn="l"/>
                      <a:r>
                        <a:rPr sz="700" b="0">
                          <a:solidFill>
                            <a:srgbClr val="000000"/>
                          </a:solidFill>
                          <a:latin typeface="Montserrat Medium"/>
                        </a:rPr>
                        <a:t>Range 52-sem.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15,81–26,31</a:t>
                      </a:r>
                    </a:p>
                  </a:txBody>
                  <a:tcPr marL="38100" marR="38100" marT="0" marB="0" anchor="ctr">
                    <a:solidFill>
                      <a:srgbClr val="FFFFFF"/>
                    </a:solidFill>
                  </a:tcPr>
                </a:tc>
                <a:extLst>
                  <a:ext uri="{0D108BD9-81ED-4DB2-BD59-A6C34878D82A}">
                    <a16:rowId xmlns:a16="http://schemas.microsoft.com/office/drawing/2014/main" val="10004"/>
                  </a:ext>
                </a:extLst>
              </a:tr>
              <a:tr h="141516">
                <a:tc>
                  <a:txBody>
                    <a:bodyPr/>
                    <a:lstStyle/>
                    <a:p>
                      <a:pPr algn="l"/>
                      <a:r>
                        <a:rPr sz="700" b="0">
                          <a:solidFill>
                            <a:srgbClr val="000000"/>
                          </a:solidFill>
                          <a:latin typeface="Montserrat Medium"/>
                        </a:rPr>
                        <a:t>Dívida líquida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R$ 8.118m</a:t>
                      </a:r>
                    </a:p>
                  </a:txBody>
                  <a:tcPr marL="38100" marR="38100" marT="0" marB="0" anchor="ctr">
                    <a:solidFill>
                      <a:srgbClr val="FFFFFF"/>
                    </a:solidFill>
                  </a:tcPr>
                </a:tc>
                <a:extLst>
                  <a:ext uri="{0D108BD9-81ED-4DB2-BD59-A6C34878D82A}">
                    <a16:rowId xmlns:a16="http://schemas.microsoft.com/office/drawing/2014/main" val="10005"/>
                  </a:ext>
                </a:extLst>
              </a:tr>
              <a:tr h="141516">
                <a:tc>
                  <a:txBody>
                    <a:bodyPr/>
                    <a:lstStyle/>
                    <a:p>
                      <a:pPr algn="l"/>
                      <a:r>
                        <a:rPr sz="700" b="0">
                          <a:solidFill>
                            <a:srgbClr val="000000"/>
                          </a:solidFill>
                          <a:latin typeface="Montserrat Medium"/>
                        </a:rPr>
                        <a:t>Dív. líq./EBITDA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0,69x</a:t>
                      </a:r>
                    </a:p>
                  </a:txBody>
                  <a:tcPr marL="38100" marR="38100" marT="0" marB="0" anchor="ctr">
                    <a:solidFill>
                      <a:srgbClr val="FFFFFF"/>
                    </a:solidFill>
                  </a:tcPr>
                </a:tc>
                <a:extLst>
                  <a:ext uri="{0D108BD9-81ED-4DB2-BD59-A6C34878D82A}">
                    <a16:rowId xmlns:a16="http://schemas.microsoft.com/office/drawing/2014/main" val="10006"/>
                  </a:ext>
                </a:extLst>
              </a:tr>
              <a:tr h="162482">
                <a:tc gridSpan="2">
                  <a:txBody>
                    <a:bodyPr/>
                    <a:lstStyle/>
                    <a:p>
                      <a:pPr algn="l"/>
                      <a:r>
                        <a:rPr sz="800" b="1">
                          <a:solidFill>
                            <a:srgbClr val="FFFFFF"/>
                          </a:solidFill>
                          <a:latin typeface="Montserrat Medium"/>
                        </a:rPr>
                        <a:t>MÚLTIPLOS</a:t>
                      </a:r>
                      <a:endParaRPr sz="700" b="1">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07"/>
                  </a:ext>
                </a:extLst>
              </a:tr>
              <a:tr h="141516">
                <a:tc>
                  <a:txBody>
                    <a:bodyPr/>
                    <a:lstStyle/>
                    <a:p>
                      <a:pPr algn="l"/>
                      <a:r>
                        <a:rPr sz="700" b="0">
                          <a:solidFill>
                            <a:srgbClr val="000000"/>
                          </a:solidFill>
                          <a:latin typeface="Montserrat Medium"/>
                        </a:rPr>
                        <a:t>EV/EBITDA 26E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4,6x</a:t>
                      </a:r>
                    </a:p>
                  </a:txBody>
                  <a:tcPr marL="38100" marR="38100" marT="0" marB="0" anchor="ctr">
                    <a:solidFill>
                      <a:srgbClr val="FFFFFF"/>
                    </a:solidFill>
                  </a:tcPr>
                </a:tc>
                <a:extLst>
                  <a:ext uri="{0D108BD9-81ED-4DB2-BD59-A6C34878D82A}">
                    <a16:rowId xmlns:a16="http://schemas.microsoft.com/office/drawing/2014/main" val="10008"/>
                  </a:ext>
                </a:extLst>
              </a:tr>
              <a:tr h="141516">
                <a:tc>
                  <a:txBody>
                    <a:bodyPr/>
                    <a:lstStyle/>
                    <a:p>
                      <a:pPr algn="l"/>
                      <a:r>
                        <a:rPr sz="700" b="0">
                          <a:solidFill>
                            <a:srgbClr val="000000"/>
                          </a:solidFill>
                          <a:latin typeface="Montserrat Medium"/>
                        </a:rPr>
                        <a:t>EV/EBITDA 27E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4,5x</a:t>
                      </a:r>
                    </a:p>
                  </a:txBody>
                  <a:tcPr marL="38100" marR="38100" marT="0" marB="0" anchor="ctr">
                    <a:solidFill>
                      <a:srgbClr val="FFFFFF"/>
                    </a:solidFill>
                  </a:tcPr>
                </a:tc>
                <a:extLst>
                  <a:ext uri="{0D108BD9-81ED-4DB2-BD59-A6C34878D82A}">
                    <a16:rowId xmlns:a16="http://schemas.microsoft.com/office/drawing/2014/main" val="10009"/>
                  </a:ext>
                </a:extLst>
              </a:tr>
              <a:tr h="141516">
                <a:tc>
                  <a:txBody>
                    <a:bodyPr/>
                    <a:lstStyle/>
                    <a:p>
                      <a:pPr algn="l"/>
                      <a:r>
                        <a:rPr sz="700" b="0">
                          <a:solidFill>
                            <a:srgbClr val="000000"/>
                          </a:solidFill>
                          <a:latin typeface="Montserrat Medium"/>
                        </a:rPr>
                        <a:t>Div. Yield 26E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3,9%</a:t>
                      </a:r>
                    </a:p>
                  </a:txBody>
                  <a:tcPr marL="38100" marR="38100" marT="0" marB="0" anchor="ctr">
                    <a:solidFill>
                      <a:srgbClr val="FFFFFF"/>
                    </a:solidFill>
                  </a:tcPr>
                </a:tc>
                <a:extLst>
                  <a:ext uri="{0D108BD9-81ED-4DB2-BD59-A6C34878D82A}">
                    <a16:rowId xmlns:a16="http://schemas.microsoft.com/office/drawing/2014/main" val="10010"/>
                  </a:ext>
                </a:extLst>
              </a:tr>
              <a:tr h="141516">
                <a:tc>
                  <a:txBody>
                    <a:bodyPr/>
                    <a:lstStyle/>
                    <a:p>
                      <a:pPr algn="l"/>
                      <a:r>
                        <a:rPr sz="700" b="0">
                          <a:solidFill>
                            <a:srgbClr val="000000"/>
                          </a:solidFill>
                          <a:latin typeface="Montserrat Medium"/>
                        </a:rPr>
                        <a:t>Div. + recompra 26E</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5,2%</a:t>
                      </a:r>
                    </a:p>
                  </a:txBody>
                  <a:tcPr marL="38100" marR="38100" marT="0" marB="0" anchor="ctr">
                    <a:solidFill>
                      <a:srgbClr val="FFFFFF"/>
                    </a:solidFill>
                  </a:tcPr>
                </a:tc>
                <a:extLst>
                  <a:ext uri="{0D108BD9-81ED-4DB2-BD59-A6C34878D82A}">
                    <a16:rowId xmlns:a16="http://schemas.microsoft.com/office/drawing/2014/main" val="10011"/>
                  </a:ext>
                </a:extLst>
              </a:tr>
              <a:tr h="162482">
                <a:tc gridSpan="2">
                  <a:txBody>
                    <a:bodyPr/>
                    <a:lstStyle/>
                    <a:p>
                      <a:pPr algn="l"/>
                      <a:r>
                        <a:rPr sz="800" b="1">
                          <a:solidFill>
                            <a:srgbClr val="FFFFFF"/>
                          </a:solidFill>
                          <a:latin typeface="Montserrat Medium"/>
                        </a:rPr>
                        <a:t>PERFORMANCE</a:t>
                      </a:r>
                      <a:endParaRPr sz="700" b="1" dirty="0">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12"/>
                  </a:ext>
                </a:extLst>
              </a:tr>
              <a:tr h="141516">
                <a:tc>
                  <a:txBody>
                    <a:bodyPr/>
                    <a:lstStyle/>
                    <a:p>
                      <a:pPr algn="l"/>
                      <a:r>
                        <a:rPr sz="700" b="0">
                          <a:solidFill>
                            <a:srgbClr val="000000"/>
                          </a:solidFill>
                          <a:latin typeface="Montserrat Medium"/>
                        </a:rPr>
                        <a:t>No ano (YTD)</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+26,9%</a:t>
                      </a:r>
                      <a:endParaRPr sz="700" b="1" dirty="0">
                        <a:solidFill>
                          <a:srgbClr val="00B05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3"/>
                  </a:ext>
                </a:extLst>
              </a:tr>
              <a:tr h="141516">
                <a:tc>
                  <a:txBody>
                    <a:bodyPr/>
                    <a:lstStyle/>
                    <a:p>
                      <a:pPr algn="l"/>
                      <a:r>
                        <a:rPr sz="700" b="0">
                          <a:solidFill>
                            <a:srgbClr val="000000"/>
                          </a:solidFill>
                          <a:latin typeface="Montserrat Medium"/>
                        </a:rPr>
                        <a:t>12 meses (LTM)</a:t>
                      </a:r>
                      <a:endParaRPr sz="700" b="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+54,5%</a:t>
                      </a:r>
                      <a:endParaRPr sz="700" b="1" dirty="0">
                        <a:solidFill>
                          <a:srgbClr val="00B05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4"/>
                  </a:ext>
                </a:extLst>
              </a:tr>
              <a:tr h="162482">
                <a:tc gridSpan="2">
                  <a:txBody>
                    <a:bodyPr/>
                    <a:lstStyle/>
                    <a:p>
                      <a:pPr algn="l"/>
                      <a:r>
                        <a:rPr sz="800" b="1">
                          <a:solidFill>
                            <a:srgbClr val="FFFFFF"/>
                          </a:solidFill>
                          <a:latin typeface="Montserrat Medium"/>
                        </a:rPr>
                        <a:t>2T26 REPORTADO</a:t>
                      </a:r>
                      <a:endParaRPr sz="700" b="1">
                        <a:solidFill>
                          <a:srgbClr val="FFFFFF"/>
                        </a:solidFill>
                        <a:latin typeface="Montserrat Medium"/>
                      </a:endParaRPr>
                    </a:p>
                  </a:txBody>
                  <a:tcPr marL="38100" marR="38100" marT="0" marB="0" anchor="ctr">
                    <a:solidFill>
                      <a:srgbClr val="0A1774"/>
                    </a:solidFill>
                  </a:tcPr>
                </a:tc>
                <a:tc hMerge="1">
                  <a:txBody>
                    <a:bodyPr/>
                    <a:lstStyle/>
                    <a:p>
                      <a:pPr algn="l"/>
                      <a:endParaRPr/>
                    </a:p>
                  </a:txBody>
                  <a:tcPr>
                    <a:solidFill>
                      <a:srgbClr val="0A1774"/>
                    </a:solidFill>
                  </a:tcPr>
                </a:tc>
                <a:extLst>
                  <a:ext uri="{0D108BD9-81ED-4DB2-BD59-A6C34878D82A}">
                    <a16:rowId xmlns:a16="http://schemas.microsoft.com/office/drawing/2014/main" val="10015"/>
                  </a:ext>
                </a:extLst>
              </a:tr>
              <a:tr h="141516">
                <a:tc>
                  <a:txBody>
                    <a:bodyPr/>
                    <a:lstStyle/>
                    <a:p>
                      <a:pPr algn="l"/>
                      <a:r>
                        <a:rPr sz="700" b="0">
                          <a:solidFill>
                            <a:srgbClr val="000000"/>
                          </a:solidFill>
                          <a:latin typeface="Montserrat Medium"/>
                        </a:rPr>
                        <a:t>Receita líquida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R$ 17.871m</a:t>
                      </a:r>
                    </a:p>
                  </a:txBody>
                  <a:tcPr marL="38100" marR="38100" marT="0" marB="0" anchor="ctr">
                    <a:solidFill>
                      <a:srgbClr val="FFFFFF"/>
                    </a:solidFill>
                  </a:tcPr>
                </a:tc>
                <a:extLst>
                  <a:ext uri="{0D108BD9-81ED-4DB2-BD59-A6C34878D82A}">
                    <a16:rowId xmlns:a16="http://schemas.microsoft.com/office/drawing/2014/main" val="10016"/>
                  </a:ext>
                </a:extLst>
              </a:tr>
              <a:tr h="141516">
                <a:tc>
                  <a:txBody>
                    <a:bodyPr/>
                    <a:lstStyle/>
                    <a:p>
                      <a:pPr algn="l"/>
                      <a:r>
                        <a:rPr sz="700" b="0">
                          <a:solidFill>
                            <a:srgbClr val="000000"/>
                          </a:solidFill>
                          <a:latin typeface="Montserrat Medium"/>
                        </a:rPr>
                        <a:t>EBITDA Aj.</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R$ 3.430m</a:t>
                      </a:r>
                    </a:p>
                  </a:txBody>
                  <a:tcPr marL="38100" marR="38100" marT="0" marB="0" anchor="ctr">
                    <a:solidFill>
                      <a:srgbClr val="FFFFFF"/>
                    </a:solidFill>
                  </a:tcPr>
                </a:tc>
                <a:extLst>
                  <a:ext uri="{0D108BD9-81ED-4DB2-BD59-A6C34878D82A}">
                    <a16:rowId xmlns:a16="http://schemas.microsoft.com/office/drawing/2014/main" val="10017"/>
                  </a:ext>
                </a:extLst>
              </a:tr>
              <a:tr h="141516">
                <a:tc>
                  <a:txBody>
                    <a:bodyPr/>
                    <a:lstStyle/>
                    <a:p>
                      <a:pPr algn="l"/>
                      <a:r>
                        <a:rPr sz="700" b="0">
                          <a:solidFill>
                            <a:srgbClr val="000000"/>
                          </a:solidFill>
                          <a:latin typeface="Montserrat Medium"/>
                        </a:rPr>
                        <a:t>Margem EBITDA</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19,2%</a:t>
                      </a:r>
                    </a:p>
                  </a:txBody>
                  <a:tcPr marL="38100" marR="38100" marT="0" marB="0" anchor="ctr">
                    <a:solidFill>
                      <a:srgbClr val="FFFFFF"/>
                    </a:solidFill>
                  </a:tcPr>
                </a:tc>
                <a:extLst>
                  <a:ext uri="{0D108BD9-81ED-4DB2-BD59-A6C34878D82A}">
                    <a16:rowId xmlns:a16="http://schemas.microsoft.com/office/drawing/2014/main" val="10018"/>
                  </a:ext>
                </a:extLst>
              </a:tr>
              <a:tr h="141516">
                <a:tc>
                  <a:txBody>
                    <a:bodyPr/>
                    <a:lstStyle/>
                    <a:p>
                      <a:pPr algn="l"/>
                      <a:r>
                        <a:rPr sz="700" b="0">
                          <a:solidFill>
                            <a:srgbClr val="000000"/>
                          </a:solidFill>
                          <a:latin typeface="Montserrat Medium"/>
                        </a:rPr>
                        <a:t>Volume total</a:t>
                      </a:r>
                      <a:endParaRPr sz="700" b="0" dirty="0">
                        <a:solidFill>
                          <a:srgbClr val="555555"/>
                        </a:solidFill>
                        <a:latin typeface="Montserrat Medium"/>
                      </a:endParaRPr>
                    </a:p>
                  </a:txBody>
                  <a:tcPr marL="38100" marR="38100" marT="0" marB="0" anchor="ctr">
                    <a:solidFill>
                      <a:srgbClr val="FFFFFF"/>
                    </a:solidFill>
                  </a:tcPr>
                </a:tc>
                <a:tc>
                  <a:txBody>
                    <a:bodyPr/>
                    <a:lstStyle/>
                    <a:p>
                      <a:pPr algn="r"/>
                      <a:r>
                        <a:rPr sz="700" b="1">
                          <a:solidFill>
                            <a:srgbClr val="000000"/>
                          </a:solidFill>
                          <a:latin typeface="Montserrat Medium"/>
                        </a:rPr>
                        <a:t>2.908 Kt</a:t>
                      </a:r>
                      <a:endParaRPr sz="700" b="1" dirty="0">
                        <a:solidFill>
                          <a:srgbClr val="000000"/>
                        </a:solidFill>
                        <a:latin typeface="Montserrat Medium"/>
                      </a:endParaRPr>
                    </a:p>
                  </a:txBody>
                  <a:tcPr marL="38100" marR="38100" marT="0" marB="0" anchor="ctr">
                    <a:solidFill>
                      <a:srgbClr val="FFFFFF"/>
                    </a:solid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45661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04 de Agosto de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1" name="TextBox 20"/>
          <p:cNvSpPr txBox="1"/>
          <p:nvPr/>
        </p:nvSpPr>
        <p:spPr>
          <a:xfrm>
            <a:off x="146304" y="566928"/>
            <a:ext cx="6309360" cy="230832"/>
          </a:xfrm>
          <a:prstGeom prst="rect">
            <a:avLst/>
          </a:prstGeom>
          <a:noFill/>
        </p:spPr>
        <p:txBody>
          <a:bodyPr wrap="none">
            <a:spAutoFit/>
          </a:bodyPr>
          <a:lstStyle/>
          <a:p>
            <a:r>
              <a:rPr lang="pt-BR" sz="900" b="1" dirty="0">
                <a:solidFill>
                  <a:srgbClr val="2121A9"/>
                </a:solidFill>
                <a:latin typeface="Montserrat Medium"/>
              </a:rPr>
              <a:t>Resultado 2T26 reportado vs. Genial Est. · IFRS, R$ m</a:t>
            </a:r>
            <a:endParaRPr sz="900" b="1" dirty="0">
              <a:solidFill>
                <a:srgbClr val="2121A9"/>
              </a:solidFill>
              <a:latin typeface="Montserrat Medium"/>
            </a:endParaRPr>
          </a:p>
        </p:txBody>
      </p:sp>
      <p:graphicFrame>
        <p:nvGraphicFramePr>
          <p:cNvPr id="22" name="Table 21"/>
          <p:cNvGraphicFramePr>
            <a:graphicFrameLocks noGrp="1"/>
          </p:cNvGraphicFramePr>
          <p:nvPr>
            <p:extLst>
              <p:ext uri="{D42A27DB-BD31-4B8C-83A1-F6EECF244321}">
                <p14:modId xmlns:p14="http://schemas.microsoft.com/office/powerpoint/2010/main" val="892182787"/>
              </p:ext>
            </p:extLst>
          </p:nvPr>
        </p:nvGraphicFramePr>
        <p:xfrm>
          <a:off x="146304" y="804672"/>
          <a:ext cx="6309358" cy="6240780"/>
        </p:xfrm>
        <a:graphic>
          <a:graphicData uri="http://schemas.openxmlformats.org/drawingml/2006/table">
            <a:tbl>
              <a:tblPr>
                <a:tableStyleId>{5C22544A-7EE6-4342-B048-85BDC9FD1C3A}</a:tableStyleId>
              </a:tblPr>
              <a:tblGrid>
                <a:gridCol w="1514246">
                  <a:extLst>
                    <a:ext uri="{9D8B030D-6E8A-4147-A177-3AD203B41FA5}">
                      <a16:colId xmlns:a16="http://schemas.microsoft.com/office/drawing/2014/main" val="20000"/>
                    </a:ext>
                  </a:extLst>
                </a:gridCol>
                <a:gridCol w="685016">
                  <a:extLst>
                    <a:ext uri="{9D8B030D-6E8A-4147-A177-3AD203B41FA5}">
                      <a16:colId xmlns:a16="http://schemas.microsoft.com/office/drawing/2014/main" val="20001"/>
                    </a:ext>
                  </a:extLst>
                </a:gridCol>
                <a:gridCol w="685016">
                  <a:extLst>
                    <a:ext uri="{9D8B030D-6E8A-4147-A177-3AD203B41FA5}">
                      <a16:colId xmlns:a16="http://schemas.microsoft.com/office/drawing/2014/main" val="2560537085"/>
                    </a:ext>
                  </a:extLst>
                </a:gridCol>
                <a:gridCol w="685016">
                  <a:extLst>
                    <a:ext uri="{9D8B030D-6E8A-4147-A177-3AD203B41FA5}">
                      <a16:colId xmlns:a16="http://schemas.microsoft.com/office/drawing/2014/main" val="1581808542"/>
                    </a:ext>
                  </a:extLst>
                </a:gridCol>
                <a:gridCol w="685016">
                  <a:extLst>
                    <a:ext uri="{9D8B030D-6E8A-4147-A177-3AD203B41FA5}">
                      <a16:colId xmlns:a16="http://schemas.microsoft.com/office/drawing/2014/main" val="20002"/>
                    </a:ext>
                  </a:extLst>
                </a:gridCol>
                <a:gridCol w="685016">
                  <a:extLst>
                    <a:ext uri="{9D8B030D-6E8A-4147-A177-3AD203B41FA5}">
                      <a16:colId xmlns:a16="http://schemas.microsoft.com/office/drawing/2014/main" val="20003"/>
                    </a:ext>
                  </a:extLst>
                </a:gridCol>
                <a:gridCol w="685016">
                  <a:extLst>
                    <a:ext uri="{9D8B030D-6E8A-4147-A177-3AD203B41FA5}">
                      <a16:colId xmlns:a16="http://schemas.microsoft.com/office/drawing/2014/main" val="20004"/>
                    </a:ext>
                  </a:extLst>
                </a:gridCol>
                <a:gridCol w="685016">
                  <a:extLst>
                    <a:ext uri="{9D8B030D-6E8A-4147-A177-3AD203B41FA5}">
                      <a16:colId xmlns:a16="http://schemas.microsoft.com/office/drawing/2014/main" val="20005"/>
                    </a:ext>
                  </a:extLst>
                </a:gridCol>
              </a:tblGrid>
              <a:tr h="187452">
                <a:tc>
                  <a:txBody>
                    <a:bodyPr/>
                    <a:lstStyle/>
                    <a:p>
                      <a:pPr algn="l"/>
                      <a:r>
                        <a:rPr sz="600" b="1">
                          <a:solidFill>
                            <a:srgbClr val="FFFFFF"/>
                          </a:solidFill>
                          <a:latin typeface="Montserrat Medium"/>
                        </a:rPr>
                        <a:t>GGBR4</a:t>
                      </a:r>
                    </a:p>
                  </a:txBody>
                  <a:tcPr marL="38100" marR="38100" marT="0" marB="0">
                    <a:solidFill>
                      <a:srgbClr val="0A1774"/>
                    </a:solidFill>
                  </a:tcPr>
                </a:tc>
                <a:tc>
                  <a:txBody>
                    <a:bodyPr/>
                    <a:lstStyle/>
                    <a:p>
                      <a:pPr algn="ctr"/>
                      <a:r>
                        <a:rPr sz="600" b="1">
                          <a:solidFill>
                            <a:srgbClr val="FFFFFF"/>
                          </a:solidFill>
                          <a:latin typeface="Montserrat Medium"/>
                        </a:rPr>
                        <a:t>2T26</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00" b="1">
                          <a:solidFill>
                            <a:srgbClr val="FFFFFF"/>
                          </a:solidFill>
                          <a:latin typeface="Montserrat Medium"/>
                        </a:rPr>
                        <a:t>2T26E</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00" b="1">
                          <a:solidFill>
                            <a:srgbClr val="FFFFFF"/>
                          </a:solidFill>
                          <a:latin typeface="Montserrat Medium"/>
                        </a:rPr>
                        <a:t>Rep./Est.</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00" b="1">
                          <a:solidFill>
                            <a:srgbClr val="FFFFFF"/>
                          </a:solidFill>
                          <a:latin typeface="Montserrat Medium"/>
                        </a:rPr>
                        <a:t>1T26</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00" b="1">
                          <a:solidFill>
                            <a:srgbClr val="FFFFFF"/>
                          </a:solidFill>
                          <a:latin typeface="Montserrat Medium"/>
                        </a:rPr>
                        <a:t>2T25</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00" b="1">
                          <a:solidFill>
                            <a:srgbClr val="FFFFFF"/>
                          </a:solidFill>
                          <a:latin typeface="Montserrat Medium"/>
                        </a:rPr>
                        <a:t>t/t</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600" b="1">
                          <a:solidFill>
                            <a:srgbClr val="FFFFFF"/>
                          </a:solidFill>
                          <a:latin typeface="Montserrat Medium"/>
                        </a:rPr>
                        <a:t>a/a</a:t>
                      </a:r>
                      <a:endParaRPr lang="pt-BR" sz="700" b="1" noProof="0" dirty="0">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187452">
                <a:tc>
                  <a:txBody>
                    <a:bodyPr/>
                    <a:lstStyle/>
                    <a:p>
                      <a:pPr algn="l"/>
                      <a:r>
                        <a:rPr sz="600" b="1">
                          <a:solidFill>
                            <a:srgbClr val="FFFFFF"/>
                          </a:solidFill>
                          <a:latin typeface="Montserrat Medium"/>
                        </a:rPr>
                        <a:t>DEMONSTRATIVO RESUMIDO (R$ m)</a:t>
                      </a: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8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C00000"/>
                        </a:solidFill>
                        <a:latin typeface="Montserrat Medium"/>
                      </a:endParaRPr>
                    </a:p>
                  </a:txBody>
                  <a:tcPr marL="38100" marR="38100" marT="0" marB="0">
                    <a:solidFill>
                      <a:srgbClr val="2121A9"/>
                    </a:solidFill>
                  </a:tcPr>
                </a:tc>
                <a:extLst>
                  <a:ext uri="{0D108BD9-81ED-4DB2-BD59-A6C34878D82A}">
                    <a16:rowId xmlns:a16="http://schemas.microsoft.com/office/drawing/2014/main" val="10001"/>
                  </a:ext>
                </a:extLst>
              </a:tr>
              <a:tr h="187452">
                <a:tc>
                  <a:txBody>
                    <a:bodyPr/>
                    <a:lstStyle/>
                    <a:p>
                      <a:pPr algn="l"/>
                      <a:r>
                        <a:rPr sz="600" b="0">
                          <a:solidFill>
                            <a:srgbClr val="000000"/>
                          </a:solidFill>
                          <a:latin typeface="Montserrat Medium"/>
                        </a:rPr>
                        <a:t>Receita líquida</a:t>
                      </a:r>
                    </a:p>
                  </a:txBody>
                  <a:tcPr marL="38100" marR="38100" marT="0" marB="0">
                    <a:solidFill>
                      <a:srgbClr val="FFFFFF"/>
                    </a:solidFill>
                  </a:tcPr>
                </a:tc>
                <a:tc>
                  <a:txBody>
                    <a:bodyPr/>
                    <a:lstStyle/>
                    <a:p>
                      <a:pPr algn="ctr"/>
                      <a:r>
                        <a:rPr sz="600" b="0">
                          <a:solidFill>
                            <a:srgbClr val="000000"/>
                          </a:solidFill>
                          <a:latin typeface="Montserrat Medium"/>
                        </a:rPr>
                        <a:t>17.871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17.682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16.716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17.526</a:t>
                      </a:r>
                    </a:p>
                  </a:txBody>
                  <a:tcPr marL="38100" marR="38100" marT="0" marB="0">
                    <a:solidFill>
                      <a:srgbClr val="FFFFFF"/>
                    </a:solidFill>
                  </a:tcPr>
                </a:tc>
                <a:tc>
                  <a:txBody>
                    <a:bodyPr/>
                    <a:lstStyle/>
                    <a:p>
                      <a:pPr algn="ctr"/>
                      <a:r>
                        <a:rPr sz="600" b="0">
                          <a:solidFill>
                            <a:srgbClr val="000000"/>
                          </a:solidFill>
                          <a:latin typeface="Montserrat Medium"/>
                        </a:rPr>
                        <a:t>+7%</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a:t>
                      </a:r>
                    </a:p>
                  </a:txBody>
                  <a:tcPr marL="38100" marR="38100" marT="0" marB="0">
                    <a:solidFill>
                      <a:srgbClr val="FFFFFF"/>
                    </a:solidFill>
                  </a:tcPr>
                </a:tc>
                <a:extLst>
                  <a:ext uri="{0D108BD9-81ED-4DB2-BD59-A6C34878D82A}">
                    <a16:rowId xmlns:a16="http://schemas.microsoft.com/office/drawing/2014/main" val="10002"/>
                  </a:ext>
                </a:extLst>
              </a:tr>
              <a:tr h="187452">
                <a:tc>
                  <a:txBody>
                    <a:bodyPr/>
                    <a:lstStyle/>
                    <a:p>
                      <a:pPr algn="l"/>
                      <a:r>
                        <a:rPr sz="600" b="0">
                          <a:solidFill>
                            <a:srgbClr val="000000"/>
                          </a:solidFill>
                          <a:latin typeface="Montserrat Medium"/>
                        </a:rPr>
                        <a:t>Custo dos produtos vendidos</a:t>
                      </a:r>
                    </a:p>
                  </a:txBody>
                  <a:tcPr marL="38100" marR="38100" marT="0" marB="0">
                    <a:solidFill>
                      <a:srgbClr val="EEF1F6"/>
                    </a:solidFill>
                  </a:tcPr>
                </a:tc>
                <a:tc>
                  <a:txBody>
                    <a:bodyPr/>
                    <a:lstStyle/>
                    <a:p>
                      <a:pPr algn="ctr"/>
                      <a:r>
                        <a:rPr sz="600" b="0">
                          <a:solidFill>
                            <a:srgbClr val="000000"/>
                          </a:solidFill>
                          <a:latin typeface="Montserrat Medium"/>
                        </a:rPr>
                        <a:t>(15.041)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(14.992)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(14.422)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(15.495)</a:t>
                      </a:r>
                    </a:p>
                  </a:txBody>
                  <a:tcPr marL="38100" marR="38100" marT="0" marB="0">
                    <a:solidFill>
                      <a:srgbClr val="EEF1F6"/>
                    </a:solidFill>
                  </a:tcPr>
                </a:tc>
                <a:tc>
                  <a:txBody>
                    <a:bodyPr/>
                    <a:lstStyle/>
                    <a:p>
                      <a:pPr algn="ctr"/>
                      <a:r>
                        <a:rPr sz="600" b="0">
                          <a:solidFill>
                            <a:srgbClr val="000000"/>
                          </a:solidFill>
                          <a:latin typeface="Montserrat Medium"/>
                        </a:rPr>
                        <a:t>+4%</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−3%</a:t>
                      </a:r>
                    </a:p>
                  </a:txBody>
                  <a:tcPr marL="38100" marR="38100" marT="0" marB="0">
                    <a:solidFill>
                      <a:srgbClr val="EEF1F6"/>
                    </a:solidFill>
                  </a:tcPr>
                </a:tc>
                <a:extLst>
                  <a:ext uri="{0D108BD9-81ED-4DB2-BD59-A6C34878D82A}">
                    <a16:rowId xmlns:a16="http://schemas.microsoft.com/office/drawing/2014/main" val="10003"/>
                  </a:ext>
                </a:extLst>
              </a:tr>
              <a:tr h="187452">
                <a:tc>
                  <a:txBody>
                    <a:bodyPr/>
                    <a:lstStyle/>
                    <a:p>
                      <a:pPr algn="l"/>
                      <a:r>
                        <a:rPr sz="600" b="0">
                          <a:solidFill>
                            <a:srgbClr val="000000"/>
                          </a:solidFill>
                          <a:latin typeface="Montserrat Medium"/>
                        </a:rPr>
                        <a:t>Lucro bruto</a:t>
                      </a:r>
                    </a:p>
                  </a:txBody>
                  <a:tcPr marL="38100" marR="38100" marT="0" marB="0">
                    <a:solidFill>
                      <a:srgbClr val="FFFFFF"/>
                    </a:solidFill>
                  </a:tcPr>
                </a:tc>
                <a:tc>
                  <a:txBody>
                    <a:bodyPr/>
                    <a:lstStyle/>
                    <a:p>
                      <a:pPr algn="ctr"/>
                      <a:r>
                        <a:rPr sz="600" b="0">
                          <a:solidFill>
                            <a:srgbClr val="000000"/>
                          </a:solidFill>
                          <a:latin typeface="Montserrat Medium"/>
                        </a:rPr>
                        <a:t>2.829</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2.690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2.294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2.031</a:t>
                      </a:r>
                    </a:p>
                  </a:txBody>
                  <a:tcPr marL="38100" marR="38100" marT="0" marB="0">
                    <a:solidFill>
                      <a:srgbClr val="FFFFFF"/>
                    </a:solidFill>
                  </a:tcPr>
                </a:tc>
                <a:tc>
                  <a:txBody>
                    <a:bodyPr/>
                    <a:lstStyle/>
                    <a:p>
                      <a:pPr algn="ctr"/>
                      <a:r>
                        <a:rPr sz="600" b="0">
                          <a:solidFill>
                            <a:srgbClr val="000000"/>
                          </a:solidFill>
                          <a:latin typeface="Montserrat Medium"/>
                        </a:rPr>
                        <a:t>+23%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+39%</a:t>
                      </a:r>
                    </a:p>
                  </a:txBody>
                  <a:tcPr marL="38100" marR="38100" marT="0" marB="0">
                    <a:solidFill>
                      <a:srgbClr val="FFFFFF"/>
                    </a:solidFill>
                  </a:tcPr>
                </a:tc>
                <a:extLst>
                  <a:ext uri="{0D108BD9-81ED-4DB2-BD59-A6C34878D82A}">
                    <a16:rowId xmlns:a16="http://schemas.microsoft.com/office/drawing/2014/main" val="10004"/>
                  </a:ext>
                </a:extLst>
              </a:tr>
              <a:tr h="187452">
                <a:tc>
                  <a:txBody>
                    <a:bodyPr/>
                    <a:lstStyle/>
                    <a:p>
                      <a:pPr algn="l"/>
                      <a:r>
                        <a:rPr sz="600" b="0">
                          <a:solidFill>
                            <a:srgbClr val="000000"/>
                          </a:solidFill>
                          <a:latin typeface="Montserrat Medium"/>
                        </a:rPr>
                        <a:t>SG&amp;A</a:t>
                      </a:r>
                    </a:p>
                  </a:txBody>
                  <a:tcPr marL="38100" marR="38100" marT="0" marB="0">
                    <a:solidFill>
                      <a:srgbClr val="EEF1F6"/>
                    </a:solidFill>
                  </a:tcPr>
                </a:tc>
                <a:tc>
                  <a:txBody>
                    <a:bodyPr/>
                    <a:lstStyle/>
                    <a:p>
                      <a:pPr algn="ctr"/>
                      <a:r>
                        <a:rPr sz="600" b="0">
                          <a:solidFill>
                            <a:srgbClr val="000000"/>
                          </a:solidFill>
                          <a:latin typeface="Montserrat Medium"/>
                        </a:rPr>
                        <a:t>(517)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(546)</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−5%</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(522)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(557)</a:t>
                      </a:r>
                    </a:p>
                  </a:txBody>
                  <a:tcPr marL="38100" marR="38100" marT="0" marB="0">
                    <a:solidFill>
                      <a:srgbClr val="EEF1F6"/>
                    </a:solidFill>
                  </a:tcPr>
                </a:tc>
                <a:tc>
                  <a:txBody>
                    <a:bodyPr/>
                    <a:lstStyle/>
                    <a:p>
                      <a:pPr algn="ctr"/>
                      <a:r>
                        <a:rPr sz="600" b="0">
                          <a:solidFill>
                            <a:srgbClr val="000000"/>
                          </a:solidFill>
                          <a:latin typeface="Montserrat Medium"/>
                        </a:rPr>
                        <a:t>−1%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−7%</a:t>
                      </a:r>
                    </a:p>
                  </a:txBody>
                  <a:tcPr marL="38100" marR="38100" marT="0" marB="0">
                    <a:solidFill>
                      <a:srgbClr val="EEF1F6"/>
                    </a:solidFill>
                  </a:tcPr>
                </a:tc>
                <a:extLst>
                  <a:ext uri="{0D108BD9-81ED-4DB2-BD59-A6C34878D82A}">
                    <a16:rowId xmlns:a16="http://schemas.microsoft.com/office/drawing/2014/main" val="10005"/>
                  </a:ext>
                </a:extLst>
              </a:tr>
              <a:tr h="187452">
                <a:tc>
                  <a:txBody>
                    <a:bodyPr/>
                    <a:lstStyle/>
                    <a:p>
                      <a:pPr algn="l"/>
                      <a:r>
                        <a:rPr sz="600" b="0">
                          <a:solidFill>
                            <a:srgbClr val="000000"/>
                          </a:solidFill>
                          <a:latin typeface="Montserrat Medium"/>
                        </a:rPr>
                        <a:t>EBIT</a:t>
                      </a:r>
                    </a:p>
                  </a:txBody>
                  <a:tcPr marL="38100" marR="38100" marT="0" marB="0">
                    <a:solidFill>
                      <a:srgbClr val="FFFFFF"/>
                    </a:solidFill>
                  </a:tcPr>
                </a:tc>
                <a:tc>
                  <a:txBody>
                    <a:bodyPr/>
                    <a:lstStyle/>
                    <a:p>
                      <a:pPr algn="ctr"/>
                      <a:r>
                        <a:rPr sz="600" b="0">
                          <a:solidFill>
                            <a:srgbClr val="000000"/>
                          </a:solidFill>
                          <a:latin typeface="Montserrat Medium"/>
                        </a:rPr>
                        <a:t>2.332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2.152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+8%</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1.834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1.485</a:t>
                      </a:r>
                    </a:p>
                  </a:txBody>
                  <a:tcPr marL="38100" marR="38100" marT="0" marB="0">
                    <a:solidFill>
                      <a:srgbClr val="FFFFFF"/>
                    </a:solidFill>
                  </a:tcPr>
                </a:tc>
                <a:tc>
                  <a:txBody>
                    <a:bodyPr/>
                    <a:lstStyle/>
                    <a:p>
                      <a:pPr algn="ctr"/>
                      <a:r>
                        <a:rPr sz="600" b="0">
                          <a:solidFill>
                            <a:srgbClr val="000000"/>
                          </a:solidFill>
                          <a:latin typeface="Montserrat Medium"/>
                        </a:rPr>
                        <a:t>+27%</a:t>
                      </a:r>
                    </a:p>
                  </a:txBody>
                  <a:tcPr marL="38100" marR="38100" marT="0" marB="0">
                    <a:solidFill>
                      <a:srgbClr val="FFFFFF"/>
                    </a:solidFill>
                  </a:tcPr>
                </a:tc>
                <a:tc>
                  <a:txBody>
                    <a:bodyPr/>
                    <a:lstStyle/>
                    <a:p>
                      <a:pPr algn="ctr"/>
                      <a:r>
                        <a:rPr sz="600" b="0">
                          <a:solidFill>
                            <a:srgbClr val="000000"/>
                          </a:solidFill>
                          <a:latin typeface="Montserrat Medium"/>
                        </a:rPr>
                        <a:t>+57%</a:t>
                      </a:r>
                    </a:p>
                  </a:txBody>
                  <a:tcPr marL="38100" marR="38100" marT="0" marB="0">
                    <a:solidFill>
                      <a:srgbClr val="FFFFFF"/>
                    </a:solidFill>
                  </a:tcPr>
                </a:tc>
                <a:extLst>
                  <a:ext uri="{0D108BD9-81ED-4DB2-BD59-A6C34878D82A}">
                    <a16:rowId xmlns:a16="http://schemas.microsoft.com/office/drawing/2014/main" val="10006"/>
                  </a:ext>
                </a:extLst>
              </a:tr>
              <a:tr h="187452">
                <a:tc>
                  <a:txBody>
                    <a:bodyPr/>
                    <a:lstStyle/>
                    <a:p>
                      <a:pPr algn="l"/>
                      <a:r>
                        <a:rPr sz="600" b="0">
                          <a:solidFill>
                            <a:srgbClr val="000000"/>
                          </a:solidFill>
                          <a:latin typeface="Montserrat Medium"/>
                        </a:rPr>
                        <a:t>Resultado financeiro</a:t>
                      </a:r>
                    </a:p>
                  </a:txBody>
                  <a:tcPr marL="38100" marR="38100" marT="0" marB="0">
                    <a:solidFill>
                      <a:srgbClr val="EEF1F6"/>
                    </a:solidFill>
                  </a:tcPr>
                </a:tc>
                <a:tc>
                  <a:txBody>
                    <a:bodyPr/>
                    <a:lstStyle/>
                    <a:p>
                      <a:pPr algn="ctr"/>
                      <a:r>
                        <a:rPr sz="600" b="0">
                          <a:solidFill>
                            <a:srgbClr val="000000"/>
                          </a:solidFill>
                          <a:latin typeface="Montserrat Medium"/>
                        </a:rPr>
                        <a:t>(308)</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(324)</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−5%</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(321)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(335)</a:t>
                      </a:r>
                    </a:p>
                  </a:txBody>
                  <a:tcPr marL="38100" marR="38100" marT="0" marB="0">
                    <a:solidFill>
                      <a:srgbClr val="EEF1F6"/>
                    </a:solidFill>
                  </a:tcPr>
                </a:tc>
                <a:tc>
                  <a:txBody>
                    <a:bodyPr/>
                    <a:lstStyle/>
                    <a:p>
                      <a:pPr algn="ctr"/>
                      <a:r>
                        <a:rPr sz="600" b="0">
                          <a:solidFill>
                            <a:srgbClr val="000000"/>
                          </a:solidFill>
                          <a:latin typeface="Montserrat Medium"/>
                        </a:rPr>
                        <a:t>−4%</a:t>
                      </a:r>
                    </a:p>
                  </a:txBody>
                  <a:tcPr marL="38100" marR="38100" marT="0" marB="0">
                    <a:solidFill>
                      <a:srgbClr val="EEF1F6"/>
                    </a:solidFill>
                  </a:tcPr>
                </a:tc>
                <a:tc>
                  <a:txBody>
                    <a:bodyPr/>
                    <a:lstStyle/>
                    <a:p>
                      <a:pPr algn="ctr"/>
                      <a:r>
                        <a:rPr sz="600" b="0">
                          <a:solidFill>
                            <a:srgbClr val="000000"/>
                          </a:solidFill>
                          <a:latin typeface="Montserrat Medium"/>
                        </a:rPr>
                        <a:t>−8%</a:t>
                      </a:r>
                    </a:p>
                  </a:txBody>
                  <a:tcPr marL="38100" marR="38100" marT="0" marB="0">
                    <a:solidFill>
                      <a:srgbClr val="EEF1F6"/>
                    </a:solidFill>
                  </a:tcPr>
                </a:tc>
                <a:extLst>
                  <a:ext uri="{0D108BD9-81ED-4DB2-BD59-A6C34878D82A}">
                    <a16:rowId xmlns:a16="http://schemas.microsoft.com/office/drawing/2014/main" val="2653957921"/>
                  </a:ext>
                </a:extLst>
              </a:tr>
              <a:tr h="187452">
                <a:tc>
                  <a:txBody>
                    <a:bodyPr/>
                    <a:lstStyle/>
                    <a:p>
                      <a:pPr algn="l"/>
                      <a:r>
                        <a:rPr sz="600" b="0">
                          <a:solidFill>
                            <a:srgbClr val="000000"/>
                          </a:solidFill>
                          <a:latin typeface="Montserrat Medium"/>
                        </a:rPr>
                        <a:t>Lucro antes do IR</a:t>
                      </a:r>
                    </a:p>
                  </a:txBody>
                  <a:tcPr marL="38100" marR="38100" marT="0" marB="0">
                    <a:solidFill>
                      <a:srgbClr val="FFFFFF"/>
                    </a:solidFill>
                  </a:tcPr>
                </a:tc>
                <a:tc>
                  <a:txBody>
                    <a:bodyPr/>
                    <a:lstStyle/>
                    <a:p>
                      <a:pPr algn="ctr"/>
                      <a:r>
                        <a:rPr sz="600" b="0">
                          <a:solidFill>
                            <a:srgbClr val="000000"/>
                          </a:solidFill>
                          <a:latin typeface="Montserrat Medium"/>
                        </a:rPr>
                        <a:t>2.025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1.828</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1.513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1.150</a:t>
                      </a:r>
                    </a:p>
                  </a:txBody>
                  <a:tcPr marL="38100" marR="38100" marT="0" marB="0">
                    <a:solidFill>
                      <a:srgbClr val="FFFFFF"/>
                    </a:solidFill>
                  </a:tcPr>
                </a:tc>
                <a:tc>
                  <a:txBody>
                    <a:bodyPr/>
                    <a:lstStyle/>
                    <a:p>
                      <a:pPr algn="ctr"/>
                      <a:r>
                        <a:rPr sz="600" b="0">
                          <a:solidFill>
                            <a:srgbClr val="000000"/>
                          </a:solidFill>
                          <a:latin typeface="Montserrat Medium"/>
                        </a:rPr>
                        <a:t>+34%</a:t>
                      </a:r>
                    </a:p>
                  </a:txBody>
                  <a:tcPr marL="38100" marR="38100" marT="0" marB="0">
                    <a:solidFill>
                      <a:srgbClr val="FFFFFF"/>
                    </a:solidFill>
                  </a:tcPr>
                </a:tc>
                <a:tc>
                  <a:txBody>
                    <a:bodyPr/>
                    <a:lstStyle/>
                    <a:p>
                      <a:pPr algn="ctr"/>
                      <a:r>
                        <a:rPr sz="600" b="0">
                          <a:solidFill>
                            <a:srgbClr val="000000"/>
                          </a:solidFill>
                          <a:latin typeface="Montserrat Medium"/>
                        </a:rPr>
                        <a:t>+76%</a:t>
                      </a:r>
                    </a:p>
                  </a:txBody>
                  <a:tcPr marL="38100" marR="38100" marT="0" marB="0">
                    <a:solidFill>
                      <a:srgbClr val="FFFFFF"/>
                    </a:solidFill>
                  </a:tcPr>
                </a:tc>
                <a:extLst>
                  <a:ext uri="{0D108BD9-81ED-4DB2-BD59-A6C34878D82A}">
                    <a16:rowId xmlns:a16="http://schemas.microsoft.com/office/drawing/2014/main" val="1058047910"/>
                  </a:ext>
                </a:extLst>
              </a:tr>
              <a:tr h="187452">
                <a:tc>
                  <a:txBody>
                    <a:bodyPr/>
                    <a:lstStyle/>
                    <a:p>
                      <a:pPr algn="l"/>
                      <a:r>
                        <a:rPr sz="600" b="0">
                          <a:solidFill>
                            <a:srgbClr val="000000"/>
                          </a:solidFill>
                          <a:latin typeface="Montserrat Medium"/>
                        </a:rPr>
                        <a:t>IR e contribuição social</a:t>
                      </a:r>
                    </a:p>
                  </a:txBody>
                  <a:tcPr marL="38100" marR="38100" marT="0" marB="0">
                    <a:solidFill>
                      <a:srgbClr val="EEF1F6"/>
                    </a:solidFill>
                  </a:tcPr>
                </a:tc>
                <a:tc>
                  <a:txBody>
                    <a:bodyPr/>
                    <a:lstStyle/>
                    <a:p>
                      <a:pPr algn="ctr"/>
                      <a:r>
                        <a:rPr sz="600" b="0">
                          <a:solidFill>
                            <a:srgbClr val="000000"/>
                          </a:solidFill>
                          <a:latin typeface="Montserrat Medium"/>
                        </a:rPr>
                        <a:t>(559)</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(405)</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+38%</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(500)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(286)</a:t>
                      </a:r>
                    </a:p>
                  </a:txBody>
                  <a:tcPr marL="38100" marR="38100" marT="0" marB="0">
                    <a:solidFill>
                      <a:srgbClr val="EEF1F6"/>
                    </a:solidFill>
                  </a:tcPr>
                </a:tc>
                <a:tc>
                  <a:txBody>
                    <a:bodyPr/>
                    <a:lstStyle/>
                    <a:p>
                      <a:pPr algn="ctr"/>
                      <a:r>
                        <a:rPr sz="600" b="0">
                          <a:solidFill>
                            <a:srgbClr val="000000"/>
                          </a:solidFill>
                          <a:latin typeface="Montserrat Medium"/>
                        </a:rPr>
                        <a:t>+12%</a:t>
                      </a:r>
                    </a:p>
                  </a:txBody>
                  <a:tcPr marL="38100" marR="38100" marT="0" marB="0">
                    <a:solidFill>
                      <a:srgbClr val="EEF1F6"/>
                    </a:solidFill>
                  </a:tcPr>
                </a:tc>
                <a:tc>
                  <a:txBody>
                    <a:bodyPr/>
                    <a:lstStyle/>
                    <a:p>
                      <a:pPr algn="ctr"/>
                      <a:r>
                        <a:rPr sz="600" b="0">
                          <a:solidFill>
                            <a:srgbClr val="000000"/>
                          </a:solidFill>
                          <a:latin typeface="Montserrat Medium"/>
                        </a:rPr>
                        <a:t>+95%</a:t>
                      </a:r>
                    </a:p>
                  </a:txBody>
                  <a:tcPr marL="38100" marR="38100" marT="0" marB="0">
                    <a:solidFill>
                      <a:srgbClr val="EEF1F6"/>
                    </a:solidFill>
                  </a:tcPr>
                </a:tc>
                <a:extLst>
                  <a:ext uri="{0D108BD9-81ED-4DB2-BD59-A6C34878D82A}">
                    <a16:rowId xmlns:a16="http://schemas.microsoft.com/office/drawing/2014/main" val="1406871197"/>
                  </a:ext>
                </a:extLst>
              </a:tr>
              <a:tr h="187452">
                <a:tc>
                  <a:txBody>
                    <a:bodyPr/>
                    <a:lstStyle/>
                    <a:p>
                      <a:pPr algn="l"/>
                      <a:r>
                        <a:rPr sz="600" b="0">
                          <a:solidFill>
                            <a:srgbClr val="000000"/>
                          </a:solidFill>
                          <a:latin typeface="Montserrat Medium"/>
                        </a:rPr>
                        <a:t>Lucro líquido</a:t>
                      </a:r>
                    </a:p>
                  </a:txBody>
                  <a:tcPr marL="38100" marR="38100" marT="0" marB="0">
                    <a:solidFill>
                      <a:srgbClr val="FFFFFF"/>
                    </a:solidFill>
                  </a:tcPr>
                </a:tc>
                <a:tc>
                  <a:txBody>
                    <a:bodyPr/>
                    <a:lstStyle/>
                    <a:p>
                      <a:pPr algn="ctr"/>
                      <a:r>
                        <a:rPr sz="600" b="0">
                          <a:solidFill>
                            <a:srgbClr val="000000"/>
                          </a:solidFill>
                          <a:latin typeface="Montserrat Medium"/>
                        </a:rPr>
                        <a:t>1.466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1.423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1.013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864</a:t>
                      </a:r>
                    </a:p>
                  </a:txBody>
                  <a:tcPr marL="38100" marR="38100" marT="0" marB="0">
                    <a:solidFill>
                      <a:srgbClr val="FFFFFF"/>
                    </a:solidFill>
                  </a:tcPr>
                </a:tc>
                <a:tc>
                  <a:txBody>
                    <a:bodyPr/>
                    <a:lstStyle/>
                    <a:p>
                      <a:pPr algn="ctr"/>
                      <a:r>
                        <a:rPr sz="600" b="0">
                          <a:solidFill>
                            <a:srgbClr val="000000"/>
                          </a:solidFill>
                          <a:latin typeface="Montserrat Medium"/>
                        </a:rPr>
                        <a:t>+45%</a:t>
                      </a:r>
                    </a:p>
                  </a:txBody>
                  <a:tcPr marL="38100" marR="38100" marT="0" marB="0">
                    <a:solidFill>
                      <a:srgbClr val="FFFFFF"/>
                    </a:solidFill>
                  </a:tcPr>
                </a:tc>
                <a:tc>
                  <a:txBody>
                    <a:bodyPr/>
                    <a:lstStyle/>
                    <a:p>
                      <a:pPr algn="ctr"/>
                      <a:r>
                        <a:rPr sz="600" b="0">
                          <a:solidFill>
                            <a:srgbClr val="000000"/>
                          </a:solidFill>
                          <a:latin typeface="Montserrat Medium"/>
                        </a:rPr>
                        <a:t>+70%</a:t>
                      </a:r>
                    </a:p>
                  </a:txBody>
                  <a:tcPr marL="38100" marR="38100" marT="0" marB="0">
                    <a:solidFill>
                      <a:srgbClr val="FFFFFF"/>
                    </a:solidFill>
                  </a:tcPr>
                </a:tc>
                <a:extLst>
                  <a:ext uri="{0D108BD9-81ED-4DB2-BD59-A6C34878D82A}">
                    <a16:rowId xmlns:a16="http://schemas.microsoft.com/office/drawing/2014/main" val="4125098095"/>
                  </a:ext>
                </a:extLst>
              </a:tr>
              <a:tr h="187452">
                <a:tc>
                  <a:txBody>
                    <a:bodyPr/>
                    <a:lstStyle/>
                    <a:p>
                      <a:pPr algn="l"/>
                      <a:r>
                        <a:rPr sz="600" b="0">
                          <a:solidFill>
                            <a:srgbClr val="000000"/>
                          </a:solidFill>
                          <a:latin typeface="Montserrat Medium"/>
                        </a:rPr>
                        <a:t>Depreciação e amortização</a:t>
                      </a:r>
                    </a:p>
                  </a:txBody>
                  <a:tcPr marL="38100" marR="38100" marT="0" marB="0">
                    <a:solidFill>
                      <a:srgbClr val="EEF1F6"/>
                    </a:solidFill>
                  </a:tcPr>
                </a:tc>
                <a:tc>
                  <a:txBody>
                    <a:bodyPr/>
                    <a:lstStyle/>
                    <a:p>
                      <a:pPr algn="ctr"/>
                      <a:r>
                        <a:rPr sz="600" b="0">
                          <a:solidFill>
                            <a:srgbClr val="000000"/>
                          </a:solidFill>
                          <a:latin typeface="Montserrat Medium"/>
                        </a:rPr>
                        <a:t>921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922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902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937</a:t>
                      </a:r>
                    </a:p>
                  </a:txBody>
                  <a:tcPr marL="38100" marR="38100" marT="0" marB="0">
                    <a:solidFill>
                      <a:srgbClr val="EEF1F6"/>
                    </a:solidFill>
                  </a:tcPr>
                </a:tc>
                <a:tc>
                  <a:txBody>
                    <a:bodyPr/>
                    <a:lstStyle/>
                    <a:p>
                      <a:pPr algn="ctr"/>
                      <a:r>
                        <a:rPr sz="600" b="0">
                          <a:solidFill>
                            <a:srgbClr val="000000"/>
                          </a:solidFill>
                          <a:latin typeface="Montserrat Medium"/>
                        </a:rPr>
                        <a:t>+2%</a:t>
                      </a:r>
                    </a:p>
                  </a:txBody>
                  <a:tcPr marL="38100" marR="38100" marT="0" marB="0">
                    <a:solidFill>
                      <a:srgbClr val="EEF1F6"/>
                    </a:solidFill>
                  </a:tcPr>
                </a:tc>
                <a:tc>
                  <a:txBody>
                    <a:bodyPr/>
                    <a:lstStyle/>
                    <a:p>
                      <a:pPr algn="ctr"/>
                      <a:r>
                        <a:rPr sz="600" b="0">
                          <a:solidFill>
                            <a:srgbClr val="000000"/>
                          </a:solidFill>
                          <a:latin typeface="Montserrat Medium"/>
                        </a:rPr>
                        <a:t>−2%</a:t>
                      </a:r>
                    </a:p>
                  </a:txBody>
                  <a:tcPr marL="38100" marR="38100" marT="0" marB="0">
                    <a:solidFill>
                      <a:srgbClr val="EEF1F6"/>
                    </a:solidFill>
                  </a:tcPr>
                </a:tc>
                <a:extLst>
                  <a:ext uri="{0D108BD9-81ED-4DB2-BD59-A6C34878D82A}">
                    <a16:rowId xmlns:a16="http://schemas.microsoft.com/office/drawing/2014/main" val="4206539668"/>
                  </a:ext>
                </a:extLst>
              </a:tr>
              <a:tr h="187452">
                <a:tc>
                  <a:txBody>
                    <a:bodyPr/>
                    <a:lstStyle/>
                    <a:p>
                      <a:pPr algn="l"/>
                      <a:r>
                        <a:rPr sz="600" b="0">
                          <a:solidFill>
                            <a:srgbClr val="000000"/>
                          </a:solidFill>
                          <a:latin typeface="Montserrat Medium"/>
                        </a:rPr>
                        <a:t>EBITDA Ajustado</a:t>
                      </a:r>
                    </a:p>
                  </a:txBody>
                  <a:tcPr marL="38100" marR="38100" marT="0" marB="0">
                    <a:solidFill>
                      <a:srgbClr val="FFFFFF"/>
                    </a:solidFill>
                  </a:tcPr>
                </a:tc>
                <a:tc>
                  <a:txBody>
                    <a:bodyPr/>
                    <a:lstStyle/>
                    <a:p>
                      <a:pPr algn="ctr"/>
                      <a:r>
                        <a:rPr sz="600" b="0">
                          <a:solidFill>
                            <a:srgbClr val="000000"/>
                          </a:solidFill>
                          <a:latin typeface="Montserrat Medium"/>
                        </a:rPr>
                        <a:t>3.430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3.297</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2.958</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2.561</a:t>
                      </a:r>
                    </a:p>
                  </a:txBody>
                  <a:tcPr marL="38100" marR="38100" marT="0" marB="0">
                    <a:solidFill>
                      <a:srgbClr val="FFFFFF"/>
                    </a:solidFill>
                  </a:tcPr>
                </a:tc>
                <a:tc>
                  <a:txBody>
                    <a:bodyPr/>
                    <a:lstStyle/>
                    <a:p>
                      <a:pPr algn="ctr"/>
                      <a:r>
                        <a:rPr sz="600" b="0">
                          <a:solidFill>
                            <a:srgbClr val="000000"/>
                          </a:solidFill>
                          <a:latin typeface="Montserrat Medium"/>
                        </a:rPr>
                        <a:t>+16%</a:t>
                      </a:r>
                    </a:p>
                  </a:txBody>
                  <a:tcPr marL="38100" marR="38100" marT="0" marB="0">
                    <a:solidFill>
                      <a:srgbClr val="FFFFFF"/>
                    </a:solidFill>
                  </a:tcPr>
                </a:tc>
                <a:tc>
                  <a:txBody>
                    <a:bodyPr/>
                    <a:lstStyle/>
                    <a:p>
                      <a:pPr algn="ctr"/>
                      <a:r>
                        <a:rPr sz="600" b="0">
                          <a:solidFill>
                            <a:srgbClr val="000000"/>
                          </a:solidFill>
                          <a:latin typeface="Montserrat Medium"/>
                        </a:rPr>
                        <a:t>+34%</a:t>
                      </a:r>
                    </a:p>
                  </a:txBody>
                  <a:tcPr marL="38100" marR="38100" marT="0" marB="0">
                    <a:solidFill>
                      <a:srgbClr val="FFFFFF"/>
                    </a:solidFill>
                  </a:tcPr>
                </a:tc>
                <a:extLst>
                  <a:ext uri="{0D108BD9-81ED-4DB2-BD59-A6C34878D82A}">
                    <a16:rowId xmlns:a16="http://schemas.microsoft.com/office/drawing/2014/main" val="4135765631"/>
                  </a:ext>
                </a:extLst>
              </a:tr>
              <a:tr h="187452">
                <a:tc>
                  <a:txBody>
                    <a:bodyPr/>
                    <a:lstStyle/>
                    <a:p>
                      <a:pPr algn="l"/>
                      <a:r>
                        <a:rPr sz="600" b="0">
                          <a:solidFill>
                            <a:srgbClr val="000000"/>
                          </a:solidFill>
                          <a:latin typeface="Montserrat Medium"/>
                        </a:rPr>
                        <a:t>Margem EBITDA Aj.</a:t>
                      </a:r>
                    </a:p>
                  </a:txBody>
                  <a:tcPr marL="38100" marR="38100" marT="0" marB="0">
                    <a:solidFill>
                      <a:srgbClr val="EEF1F6"/>
                    </a:solidFill>
                  </a:tcPr>
                </a:tc>
                <a:tc>
                  <a:txBody>
                    <a:bodyPr/>
                    <a:lstStyle/>
                    <a:p>
                      <a:pPr algn="ctr"/>
                      <a:r>
                        <a:rPr sz="600" b="0">
                          <a:solidFill>
                            <a:srgbClr val="000000"/>
                          </a:solidFill>
                          <a:latin typeface="Montserrat Medium"/>
                        </a:rPr>
                        <a:t>19,2%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18,6%</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+0,6p.p.</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17,7%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14,6%</a:t>
                      </a:r>
                    </a:p>
                  </a:txBody>
                  <a:tcPr marL="38100" marR="38100" marT="0" marB="0">
                    <a:solidFill>
                      <a:srgbClr val="EEF1F6"/>
                    </a:solidFill>
                  </a:tcPr>
                </a:tc>
                <a:tc>
                  <a:txBody>
                    <a:bodyPr/>
                    <a:lstStyle/>
                    <a:p>
                      <a:pPr algn="ctr"/>
                      <a:r>
                        <a:rPr sz="600" b="0">
                          <a:solidFill>
                            <a:srgbClr val="000000"/>
                          </a:solidFill>
                          <a:latin typeface="Montserrat Medium"/>
                        </a:rPr>
                        <a:t>+1,5p.p.</a:t>
                      </a:r>
                    </a:p>
                  </a:txBody>
                  <a:tcPr marL="38100" marR="38100" marT="0" marB="0">
                    <a:solidFill>
                      <a:srgbClr val="EEF1F6"/>
                    </a:solidFill>
                  </a:tcPr>
                </a:tc>
                <a:tc>
                  <a:txBody>
                    <a:bodyPr/>
                    <a:lstStyle/>
                    <a:p>
                      <a:pPr algn="ctr"/>
                      <a:r>
                        <a:rPr sz="600" b="0">
                          <a:solidFill>
                            <a:srgbClr val="000000"/>
                          </a:solidFill>
                          <a:latin typeface="Montserrat Medium"/>
                        </a:rPr>
                        <a:t>+4,6p.p.</a:t>
                      </a:r>
                    </a:p>
                  </a:txBody>
                  <a:tcPr marL="38100" marR="38100" marT="0" marB="0">
                    <a:solidFill>
                      <a:srgbClr val="EEF1F6"/>
                    </a:solidFill>
                  </a:tcPr>
                </a:tc>
                <a:extLst>
                  <a:ext uri="{0D108BD9-81ED-4DB2-BD59-A6C34878D82A}">
                    <a16:rowId xmlns:a16="http://schemas.microsoft.com/office/drawing/2014/main" val="1201364027"/>
                  </a:ext>
                </a:extLst>
              </a:tr>
              <a:tr h="187452">
                <a:tc>
                  <a:txBody>
                    <a:bodyPr/>
                    <a:lstStyle/>
                    <a:p>
                      <a:pPr algn="l"/>
                      <a:r>
                        <a:rPr sz="600" b="1">
                          <a:solidFill>
                            <a:srgbClr val="FFFFFF"/>
                          </a:solidFill>
                          <a:latin typeface="Montserrat Medium"/>
                        </a:rPr>
                        <a:t>BRASIL</a:t>
                      </a: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a:p>
                  </a:txBody>
                  <a:tcPr marL="38100" marR="38100" marT="0" marB="0">
                    <a:solidFill>
                      <a:srgbClr val="2121A9"/>
                    </a:solidFill>
                  </a:tcPr>
                </a:tc>
                <a:tc>
                  <a:txBody>
                    <a:bodyPr/>
                    <a:lstStyle/>
                    <a:p>
                      <a:pPr algn="ctr"/>
                      <a:endParaRPr/>
                    </a:p>
                  </a:txBody>
                  <a:tcPr marL="38100" marR="38100" marT="0" marB="0">
                    <a:solidFill>
                      <a:srgbClr val="2121A9"/>
                    </a:solidFill>
                  </a:tcPr>
                </a:tc>
                <a:tc>
                  <a:txBody>
                    <a:bodyPr/>
                    <a:lstStyle/>
                    <a:p>
                      <a:pPr algn="ctr"/>
                      <a:endParaRPr/>
                    </a:p>
                  </a:txBody>
                  <a:tcPr marL="38100" marR="38100" marT="0" marB="0">
                    <a:solidFill>
                      <a:srgbClr val="2121A9"/>
                    </a:solidFill>
                  </a:tcPr>
                </a:tc>
                <a:extLst>
                  <a:ext uri="{0D108BD9-81ED-4DB2-BD59-A6C34878D82A}">
                    <a16:rowId xmlns:a16="http://schemas.microsoft.com/office/drawing/2014/main" val="865433853"/>
                  </a:ext>
                </a:extLst>
              </a:tr>
              <a:tr h="187452">
                <a:tc>
                  <a:txBody>
                    <a:bodyPr/>
                    <a:lstStyle/>
                    <a:p>
                      <a:pPr algn="l"/>
                      <a:r>
                        <a:rPr sz="600" b="0">
                          <a:solidFill>
                            <a:srgbClr val="000000"/>
                          </a:solidFill>
                          <a:latin typeface="Montserrat Medium"/>
                        </a:rPr>
                        <a:t>Volume (Kt)</a:t>
                      </a:r>
                    </a:p>
                  </a:txBody>
                  <a:tcPr marL="38100" marR="38100" marT="0" marB="0">
                    <a:solidFill>
                      <a:srgbClr val="FFFFFF"/>
                    </a:solidFill>
                  </a:tcPr>
                </a:tc>
                <a:tc>
                  <a:txBody>
                    <a:bodyPr/>
                    <a:lstStyle/>
                    <a:p>
                      <a:pPr algn="ctr"/>
                      <a:r>
                        <a:rPr sz="600" b="0">
                          <a:solidFill>
                            <a:srgbClr val="000000"/>
                          </a:solidFill>
                          <a:latin typeface="Montserrat Medium"/>
                        </a:rPr>
                        <a:t>1.352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1.379</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1.324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1.356</a:t>
                      </a:r>
                    </a:p>
                  </a:txBody>
                  <a:tcPr marL="38100" marR="38100" marT="0" marB="0">
                    <a:solidFill>
                      <a:srgbClr val="FFFFFF"/>
                    </a:solidFill>
                  </a:tcPr>
                </a:tc>
                <a:tc>
                  <a:txBody>
                    <a:bodyPr/>
                    <a:lstStyle/>
                    <a:p>
                      <a:pPr algn="ctr"/>
                      <a:r>
                        <a:rPr sz="600" b="0">
                          <a:solidFill>
                            <a:srgbClr val="000000"/>
                          </a:solidFill>
                          <a:latin typeface="Montserrat Medium"/>
                        </a:rPr>
                        <a:t>+2%</a:t>
                      </a:r>
                    </a:p>
                  </a:txBody>
                  <a:tcPr marL="38100" marR="38100" marT="0" marB="0">
                    <a:solidFill>
                      <a:srgbClr val="FFFFFF"/>
                    </a:solidFill>
                  </a:tcPr>
                </a:tc>
                <a:tc>
                  <a:txBody>
                    <a:bodyPr/>
                    <a:lstStyle/>
                    <a:p>
                      <a:pPr algn="ctr"/>
                      <a:r>
                        <a:rPr sz="600" b="0">
                          <a:solidFill>
                            <a:srgbClr val="000000"/>
                          </a:solidFill>
                          <a:latin typeface="Montserrat Medium"/>
                        </a:rPr>
                        <a:t>+0%</a:t>
                      </a:r>
                    </a:p>
                  </a:txBody>
                  <a:tcPr marL="38100" marR="38100" marT="0" marB="0">
                    <a:solidFill>
                      <a:srgbClr val="FFFFFF"/>
                    </a:solidFill>
                  </a:tcPr>
                </a:tc>
                <a:extLst>
                  <a:ext uri="{0D108BD9-81ED-4DB2-BD59-A6C34878D82A}">
                    <a16:rowId xmlns:a16="http://schemas.microsoft.com/office/drawing/2014/main" val="3479692181"/>
                  </a:ext>
                </a:extLst>
              </a:tr>
              <a:tr h="187452">
                <a:tc>
                  <a:txBody>
                    <a:bodyPr/>
                    <a:lstStyle/>
                    <a:p>
                      <a:pPr algn="l"/>
                      <a:r>
                        <a:rPr sz="600" b="0">
                          <a:solidFill>
                            <a:srgbClr val="000000"/>
                          </a:solidFill>
                          <a:latin typeface="Montserrat Medium"/>
                        </a:rPr>
                        <a:t>Receita líquida</a:t>
                      </a:r>
                    </a:p>
                  </a:txBody>
                  <a:tcPr marL="38100" marR="38100" marT="0" marB="0">
                    <a:solidFill>
                      <a:srgbClr val="EEF1F6"/>
                    </a:solidFill>
                  </a:tcPr>
                </a:tc>
                <a:tc>
                  <a:txBody>
                    <a:bodyPr/>
                    <a:lstStyle/>
                    <a:p>
                      <a:pPr algn="ctr"/>
                      <a:r>
                        <a:rPr sz="600" b="0">
                          <a:solidFill>
                            <a:srgbClr val="000000"/>
                          </a:solidFill>
                          <a:latin typeface="Montserrat Medium"/>
                        </a:rPr>
                        <a:t>6.686</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6.772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6.271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7.317</a:t>
                      </a:r>
                    </a:p>
                  </a:txBody>
                  <a:tcPr marL="38100" marR="38100" marT="0" marB="0">
                    <a:solidFill>
                      <a:srgbClr val="EEF1F6"/>
                    </a:solidFill>
                  </a:tcPr>
                </a:tc>
                <a:tc>
                  <a:txBody>
                    <a:bodyPr/>
                    <a:lstStyle/>
                    <a:p>
                      <a:pPr algn="ctr"/>
                      <a:r>
                        <a:rPr sz="600" b="0">
                          <a:solidFill>
                            <a:srgbClr val="000000"/>
                          </a:solidFill>
                          <a:latin typeface="Montserrat Medium"/>
                        </a:rPr>
                        <a:t>+7%</a:t>
                      </a:r>
                    </a:p>
                  </a:txBody>
                  <a:tcPr marL="38100" marR="38100" marT="0" marB="0">
                    <a:solidFill>
                      <a:srgbClr val="EEF1F6"/>
                    </a:solidFill>
                  </a:tcPr>
                </a:tc>
                <a:tc>
                  <a:txBody>
                    <a:bodyPr/>
                    <a:lstStyle/>
                    <a:p>
                      <a:pPr algn="ctr"/>
                      <a:r>
                        <a:rPr sz="600" b="0">
                          <a:solidFill>
                            <a:srgbClr val="000000"/>
                          </a:solidFill>
                          <a:latin typeface="Montserrat Medium"/>
                        </a:rPr>
                        <a:t>−9%</a:t>
                      </a:r>
                    </a:p>
                  </a:txBody>
                  <a:tcPr marL="38100" marR="38100" marT="0" marB="0">
                    <a:solidFill>
                      <a:srgbClr val="EEF1F6"/>
                    </a:solidFill>
                  </a:tcPr>
                </a:tc>
                <a:extLst>
                  <a:ext uri="{0D108BD9-81ED-4DB2-BD59-A6C34878D82A}">
                    <a16:rowId xmlns:a16="http://schemas.microsoft.com/office/drawing/2014/main" val="1362460134"/>
                  </a:ext>
                </a:extLst>
              </a:tr>
              <a:tr h="187452">
                <a:tc>
                  <a:txBody>
                    <a:bodyPr/>
                    <a:lstStyle/>
                    <a:p>
                      <a:pPr algn="l"/>
                      <a:r>
                        <a:rPr sz="600" b="0">
                          <a:solidFill>
                            <a:srgbClr val="000000"/>
                          </a:solidFill>
                          <a:latin typeface="Montserrat Medium"/>
                        </a:rPr>
                        <a:t>Preço realizado (R$/t)</a:t>
                      </a:r>
                    </a:p>
                  </a:txBody>
                  <a:tcPr marL="38100" marR="38100" marT="0" marB="0">
                    <a:solidFill>
                      <a:srgbClr val="FFFFFF"/>
                    </a:solidFill>
                  </a:tcPr>
                </a:tc>
                <a:tc>
                  <a:txBody>
                    <a:bodyPr/>
                    <a:lstStyle/>
                    <a:p>
                      <a:pPr algn="ctr"/>
                      <a:r>
                        <a:rPr sz="600" b="0">
                          <a:solidFill>
                            <a:srgbClr val="000000"/>
                          </a:solidFill>
                          <a:latin typeface="Montserrat Medium"/>
                        </a:rPr>
                        <a:t>4.945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4.911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4.735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5.394</a:t>
                      </a:r>
                    </a:p>
                  </a:txBody>
                  <a:tcPr marL="38100" marR="38100" marT="0" marB="0">
                    <a:solidFill>
                      <a:srgbClr val="FFFFFF"/>
                    </a:solidFill>
                  </a:tcPr>
                </a:tc>
                <a:tc>
                  <a:txBody>
                    <a:bodyPr/>
                    <a:lstStyle/>
                    <a:p>
                      <a:pPr algn="ctr"/>
                      <a:r>
                        <a:rPr sz="600" b="0">
                          <a:solidFill>
                            <a:srgbClr val="000000"/>
                          </a:solidFill>
                          <a:latin typeface="Montserrat Medium"/>
                        </a:rPr>
                        <a:t>+4%</a:t>
                      </a:r>
                    </a:p>
                  </a:txBody>
                  <a:tcPr marL="38100" marR="38100" marT="0" marB="0">
                    <a:solidFill>
                      <a:srgbClr val="FFFFFF"/>
                    </a:solidFill>
                  </a:tcPr>
                </a:tc>
                <a:tc>
                  <a:txBody>
                    <a:bodyPr/>
                    <a:lstStyle/>
                    <a:p>
                      <a:pPr algn="ctr"/>
                      <a:r>
                        <a:rPr sz="600" b="0">
                          <a:solidFill>
                            <a:srgbClr val="000000"/>
                          </a:solidFill>
                          <a:latin typeface="Montserrat Medium"/>
                        </a:rPr>
                        <a:t>−8%</a:t>
                      </a:r>
                    </a:p>
                  </a:txBody>
                  <a:tcPr marL="38100" marR="38100" marT="0" marB="0">
                    <a:solidFill>
                      <a:srgbClr val="FFFFFF"/>
                    </a:solidFill>
                  </a:tcPr>
                </a:tc>
                <a:extLst>
                  <a:ext uri="{0D108BD9-81ED-4DB2-BD59-A6C34878D82A}">
                    <a16:rowId xmlns:a16="http://schemas.microsoft.com/office/drawing/2014/main" val="3082563462"/>
                  </a:ext>
                </a:extLst>
              </a:tr>
              <a:tr h="187452">
                <a:tc>
                  <a:txBody>
                    <a:bodyPr/>
                    <a:lstStyle/>
                    <a:p>
                      <a:pPr algn="l"/>
                      <a:r>
                        <a:rPr sz="600" b="0">
                          <a:solidFill>
                            <a:srgbClr val="000000"/>
                          </a:solidFill>
                          <a:latin typeface="Montserrat Medium"/>
                        </a:rPr>
                        <a:t>CPV/t (R$/t)</a:t>
                      </a:r>
                    </a:p>
                  </a:txBody>
                  <a:tcPr marL="38100" marR="38100" marT="0" marB="0">
                    <a:solidFill>
                      <a:srgbClr val="EEF1F6"/>
                    </a:solidFill>
                  </a:tcPr>
                </a:tc>
                <a:tc>
                  <a:txBody>
                    <a:bodyPr/>
                    <a:lstStyle/>
                    <a:p>
                      <a:pPr algn="ctr"/>
                      <a:r>
                        <a:rPr sz="600" b="0">
                          <a:solidFill>
                            <a:srgbClr val="000000"/>
                          </a:solidFill>
                          <a:latin typeface="Montserrat Medium"/>
                        </a:rPr>
                        <a:t>(4.702)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(4.678)</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(4.570)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(5.009)</a:t>
                      </a:r>
                    </a:p>
                  </a:txBody>
                  <a:tcPr marL="38100" marR="38100" marT="0" marB="0">
                    <a:solidFill>
                      <a:srgbClr val="EEF1F6"/>
                    </a:solidFill>
                  </a:tcPr>
                </a:tc>
                <a:tc>
                  <a:txBody>
                    <a:bodyPr/>
                    <a:lstStyle/>
                    <a:p>
                      <a:pPr algn="ctr"/>
                      <a:r>
                        <a:rPr sz="600" b="0">
                          <a:solidFill>
                            <a:srgbClr val="000000"/>
                          </a:solidFill>
                          <a:latin typeface="Montserrat Medium"/>
                        </a:rPr>
                        <a:t>+3%</a:t>
                      </a:r>
                    </a:p>
                  </a:txBody>
                  <a:tcPr marL="38100" marR="38100" marT="0" marB="0">
                    <a:solidFill>
                      <a:srgbClr val="EEF1F6"/>
                    </a:solidFill>
                  </a:tcPr>
                </a:tc>
                <a:tc>
                  <a:txBody>
                    <a:bodyPr/>
                    <a:lstStyle/>
                    <a:p>
                      <a:pPr algn="ctr"/>
                      <a:r>
                        <a:rPr sz="600" b="0">
                          <a:solidFill>
                            <a:srgbClr val="000000"/>
                          </a:solidFill>
                          <a:latin typeface="Montserrat Medium"/>
                        </a:rPr>
                        <a:t>−6%</a:t>
                      </a:r>
                    </a:p>
                  </a:txBody>
                  <a:tcPr marL="38100" marR="38100" marT="0" marB="0">
                    <a:solidFill>
                      <a:srgbClr val="EEF1F6"/>
                    </a:solidFill>
                  </a:tcPr>
                </a:tc>
                <a:extLst>
                  <a:ext uri="{0D108BD9-81ED-4DB2-BD59-A6C34878D82A}">
                    <a16:rowId xmlns:a16="http://schemas.microsoft.com/office/drawing/2014/main" val="419246444"/>
                  </a:ext>
                </a:extLst>
              </a:tr>
              <a:tr h="187452">
                <a:tc>
                  <a:txBody>
                    <a:bodyPr/>
                    <a:lstStyle/>
                    <a:p>
                      <a:pPr algn="l"/>
                      <a:r>
                        <a:rPr sz="600" b="0">
                          <a:solidFill>
                            <a:srgbClr val="000000"/>
                          </a:solidFill>
                          <a:latin typeface="Montserrat Medium"/>
                        </a:rPr>
                        <a:t>EBITDA Ajustado</a:t>
                      </a:r>
                    </a:p>
                  </a:txBody>
                  <a:tcPr marL="38100" marR="38100" marT="0" marB="0">
                    <a:solidFill>
                      <a:srgbClr val="FFFFFF"/>
                    </a:solidFill>
                  </a:tcPr>
                </a:tc>
                <a:tc>
                  <a:txBody>
                    <a:bodyPr/>
                    <a:lstStyle/>
                    <a:p>
                      <a:pPr algn="ctr"/>
                      <a:r>
                        <a:rPr sz="600" b="0">
                          <a:solidFill>
                            <a:srgbClr val="000000"/>
                          </a:solidFill>
                          <a:latin typeface="Montserrat Medium"/>
                        </a:rPr>
                        <a:t>705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677</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578</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877</a:t>
                      </a:r>
                    </a:p>
                  </a:txBody>
                  <a:tcPr marL="38100" marR="38100" marT="0" marB="0">
                    <a:solidFill>
                      <a:srgbClr val="FFFFFF"/>
                    </a:solidFill>
                  </a:tcPr>
                </a:tc>
                <a:tc>
                  <a:txBody>
                    <a:bodyPr/>
                    <a:lstStyle/>
                    <a:p>
                      <a:pPr algn="ctr"/>
                      <a:r>
                        <a:rPr sz="600" b="0">
                          <a:solidFill>
                            <a:srgbClr val="000000"/>
                          </a:solidFill>
                          <a:latin typeface="Montserrat Medium"/>
                        </a:rPr>
                        <a:t>+22%</a:t>
                      </a:r>
                    </a:p>
                  </a:txBody>
                  <a:tcPr marL="38100" marR="38100" marT="0" marB="0">
                    <a:solidFill>
                      <a:srgbClr val="FFFFFF"/>
                    </a:solidFill>
                  </a:tcPr>
                </a:tc>
                <a:tc>
                  <a:txBody>
                    <a:bodyPr/>
                    <a:lstStyle/>
                    <a:p>
                      <a:pPr algn="ctr"/>
                      <a:r>
                        <a:rPr sz="600" b="0">
                          <a:solidFill>
                            <a:srgbClr val="000000"/>
                          </a:solidFill>
                          <a:latin typeface="Montserrat Medium"/>
                        </a:rPr>
                        <a:t>−20%</a:t>
                      </a:r>
                    </a:p>
                  </a:txBody>
                  <a:tcPr marL="38100" marR="38100" marT="0" marB="0">
                    <a:solidFill>
                      <a:srgbClr val="FFFFFF"/>
                    </a:solidFill>
                  </a:tcPr>
                </a:tc>
                <a:extLst>
                  <a:ext uri="{0D108BD9-81ED-4DB2-BD59-A6C34878D82A}">
                    <a16:rowId xmlns:a16="http://schemas.microsoft.com/office/drawing/2014/main" val="2133047725"/>
                  </a:ext>
                </a:extLst>
              </a:tr>
              <a:tr h="187452">
                <a:tc>
                  <a:txBody>
                    <a:bodyPr/>
                    <a:lstStyle/>
                    <a:p>
                      <a:pPr algn="l"/>
                      <a:r>
                        <a:rPr sz="600" b="0">
                          <a:solidFill>
                            <a:srgbClr val="000000"/>
                          </a:solidFill>
                          <a:latin typeface="Montserrat Medium"/>
                        </a:rPr>
                        <a:t>Margem EBITDA Aj.</a:t>
                      </a:r>
                    </a:p>
                  </a:txBody>
                  <a:tcPr marL="38100" marR="38100" marT="0" marB="0">
                    <a:solidFill>
                      <a:srgbClr val="EEF1F6"/>
                    </a:solidFill>
                  </a:tcPr>
                </a:tc>
                <a:tc>
                  <a:txBody>
                    <a:bodyPr/>
                    <a:lstStyle/>
                    <a:p>
                      <a:pPr algn="ctr"/>
                      <a:r>
                        <a:rPr sz="600" b="0">
                          <a:solidFill>
                            <a:srgbClr val="000000"/>
                          </a:solidFill>
                          <a:latin typeface="Montserrat Medium"/>
                        </a:rPr>
                        <a:t>10,5%</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10,0%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+0,5p.p.</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9,2%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12,0%</a:t>
                      </a:r>
                    </a:p>
                  </a:txBody>
                  <a:tcPr marL="38100" marR="38100" marT="0" marB="0">
                    <a:solidFill>
                      <a:srgbClr val="EEF1F6"/>
                    </a:solidFill>
                  </a:tcPr>
                </a:tc>
                <a:tc>
                  <a:txBody>
                    <a:bodyPr/>
                    <a:lstStyle/>
                    <a:p>
                      <a:pPr algn="ctr"/>
                      <a:r>
                        <a:rPr sz="600" b="0">
                          <a:solidFill>
                            <a:srgbClr val="000000"/>
                          </a:solidFill>
                          <a:latin typeface="Montserrat Medium"/>
                        </a:rPr>
                        <a:t>+1,3p.p.</a:t>
                      </a:r>
                    </a:p>
                  </a:txBody>
                  <a:tcPr marL="38100" marR="38100" marT="0" marB="0">
                    <a:solidFill>
                      <a:srgbClr val="EEF1F6"/>
                    </a:solidFill>
                  </a:tcPr>
                </a:tc>
                <a:tc>
                  <a:txBody>
                    <a:bodyPr/>
                    <a:lstStyle/>
                    <a:p>
                      <a:pPr algn="ctr"/>
                      <a:r>
                        <a:rPr sz="600" b="0">
                          <a:solidFill>
                            <a:srgbClr val="000000"/>
                          </a:solidFill>
                          <a:latin typeface="Montserrat Medium"/>
                        </a:rPr>
                        <a:t>−1,5p.p.</a:t>
                      </a:r>
                    </a:p>
                  </a:txBody>
                  <a:tcPr marL="38100" marR="38100" marT="0" marB="0">
                    <a:solidFill>
                      <a:srgbClr val="EEF1F6"/>
                    </a:solidFill>
                  </a:tcPr>
                </a:tc>
                <a:extLst>
                  <a:ext uri="{0D108BD9-81ED-4DB2-BD59-A6C34878D82A}">
                    <a16:rowId xmlns:a16="http://schemas.microsoft.com/office/drawing/2014/main" val="141707813"/>
                  </a:ext>
                </a:extLst>
              </a:tr>
              <a:tr h="187452">
                <a:tc>
                  <a:txBody>
                    <a:bodyPr/>
                    <a:lstStyle/>
                    <a:p>
                      <a:pPr algn="l"/>
                      <a:r>
                        <a:rPr sz="600" b="1">
                          <a:solidFill>
                            <a:srgbClr val="FFFFFF"/>
                          </a:solidFill>
                          <a:latin typeface="Montserrat Medium"/>
                        </a:rPr>
                        <a:t>AMÉRICA DO NORTE</a:t>
                      </a: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a:p>
                  </a:txBody>
                  <a:tcPr marL="38100" marR="38100" marT="0" marB="0">
                    <a:solidFill>
                      <a:srgbClr val="2121A9"/>
                    </a:solidFill>
                  </a:tcPr>
                </a:tc>
                <a:tc>
                  <a:txBody>
                    <a:bodyPr/>
                    <a:lstStyle/>
                    <a:p>
                      <a:pPr algn="ctr"/>
                      <a:endParaRPr/>
                    </a:p>
                  </a:txBody>
                  <a:tcPr marL="38100" marR="38100" marT="0" marB="0">
                    <a:solidFill>
                      <a:srgbClr val="2121A9"/>
                    </a:solidFill>
                  </a:tcPr>
                </a:tc>
                <a:tc>
                  <a:txBody>
                    <a:bodyPr/>
                    <a:lstStyle/>
                    <a:p>
                      <a:pPr algn="ctr"/>
                      <a:endParaRPr/>
                    </a:p>
                  </a:txBody>
                  <a:tcPr marL="38100" marR="38100" marT="0" marB="0">
                    <a:solidFill>
                      <a:srgbClr val="2121A9"/>
                    </a:solidFill>
                  </a:tcPr>
                </a:tc>
                <a:extLst>
                  <a:ext uri="{0D108BD9-81ED-4DB2-BD59-A6C34878D82A}">
                    <a16:rowId xmlns:a16="http://schemas.microsoft.com/office/drawing/2014/main" val="4141709794"/>
                  </a:ext>
                </a:extLst>
              </a:tr>
              <a:tr h="187452">
                <a:tc>
                  <a:txBody>
                    <a:bodyPr/>
                    <a:lstStyle/>
                    <a:p>
                      <a:pPr algn="l"/>
                      <a:r>
                        <a:rPr sz="600" b="0">
                          <a:solidFill>
                            <a:srgbClr val="000000"/>
                          </a:solidFill>
                          <a:latin typeface="Montserrat Medium"/>
                        </a:rPr>
                        <a:t>Volume (Kt)</a:t>
                      </a:r>
                    </a:p>
                  </a:txBody>
                  <a:tcPr marL="38100" marR="38100" marT="0" marB="0">
                    <a:solidFill>
                      <a:srgbClr val="FFFFFF"/>
                    </a:solidFill>
                  </a:tcPr>
                </a:tc>
                <a:tc>
                  <a:txBody>
                    <a:bodyPr/>
                    <a:lstStyle/>
                    <a:p>
                      <a:pPr algn="ctr"/>
                      <a:r>
                        <a:rPr sz="600" b="0">
                          <a:solidFill>
                            <a:srgbClr val="000000"/>
                          </a:solidFill>
                          <a:latin typeface="Montserrat Medium"/>
                        </a:rPr>
                        <a:t>1.347</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1.329</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1.276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1.256</a:t>
                      </a:r>
                    </a:p>
                  </a:txBody>
                  <a:tcPr marL="38100" marR="38100" marT="0" marB="0">
                    <a:solidFill>
                      <a:srgbClr val="FFFFFF"/>
                    </a:solidFill>
                  </a:tcPr>
                </a:tc>
                <a:tc>
                  <a:txBody>
                    <a:bodyPr/>
                    <a:lstStyle/>
                    <a:p>
                      <a:pPr algn="ctr"/>
                      <a:r>
                        <a:rPr sz="600" b="0">
                          <a:solidFill>
                            <a:srgbClr val="000000"/>
                          </a:solidFill>
                          <a:latin typeface="Montserrat Medium"/>
                        </a:rPr>
                        <a:t>+6%</a:t>
                      </a:r>
                    </a:p>
                  </a:txBody>
                  <a:tcPr marL="38100" marR="38100" marT="0" marB="0">
                    <a:solidFill>
                      <a:srgbClr val="FFFFFF"/>
                    </a:solidFill>
                  </a:tcPr>
                </a:tc>
                <a:tc>
                  <a:txBody>
                    <a:bodyPr/>
                    <a:lstStyle/>
                    <a:p>
                      <a:pPr algn="ctr"/>
                      <a:r>
                        <a:rPr sz="600" b="0">
                          <a:solidFill>
                            <a:srgbClr val="000000"/>
                          </a:solidFill>
                          <a:latin typeface="Montserrat Medium"/>
                        </a:rPr>
                        <a:t>+7%</a:t>
                      </a:r>
                    </a:p>
                  </a:txBody>
                  <a:tcPr marL="38100" marR="38100" marT="0" marB="0">
                    <a:solidFill>
                      <a:srgbClr val="FFFFFF"/>
                    </a:solidFill>
                  </a:tcPr>
                </a:tc>
                <a:extLst>
                  <a:ext uri="{0D108BD9-81ED-4DB2-BD59-A6C34878D82A}">
                    <a16:rowId xmlns:a16="http://schemas.microsoft.com/office/drawing/2014/main" val="4039667800"/>
                  </a:ext>
                </a:extLst>
              </a:tr>
              <a:tr h="187452">
                <a:tc>
                  <a:txBody>
                    <a:bodyPr/>
                    <a:lstStyle/>
                    <a:p>
                      <a:pPr algn="l"/>
                      <a:r>
                        <a:rPr sz="600" b="0">
                          <a:solidFill>
                            <a:srgbClr val="000000"/>
                          </a:solidFill>
                          <a:latin typeface="Montserrat Medium"/>
                        </a:rPr>
                        <a:t>Receita líquida</a:t>
                      </a:r>
                    </a:p>
                  </a:txBody>
                  <a:tcPr marL="38100" marR="38100" marT="0" marB="0">
                    <a:solidFill>
                      <a:srgbClr val="EEF1F6"/>
                    </a:solidFill>
                  </a:tcPr>
                </a:tc>
                <a:tc>
                  <a:txBody>
                    <a:bodyPr/>
                    <a:lstStyle/>
                    <a:p>
                      <a:pPr algn="ctr"/>
                      <a:r>
                        <a:rPr sz="600" b="0">
                          <a:solidFill>
                            <a:srgbClr val="000000"/>
                          </a:solidFill>
                          <a:latin typeface="Montserrat Medium"/>
                        </a:rPr>
                        <a:t>10.126</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9.837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+3%</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9.349</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9.139</a:t>
                      </a:r>
                    </a:p>
                  </a:txBody>
                  <a:tcPr marL="38100" marR="38100" marT="0" marB="0">
                    <a:solidFill>
                      <a:srgbClr val="EEF1F6"/>
                    </a:solidFill>
                  </a:tcPr>
                </a:tc>
                <a:tc>
                  <a:txBody>
                    <a:bodyPr/>
                    <a:lstStyle/>
                    <a:p>
                      <a:pPr algn="ctr"/>
                      <a:r>
                        <a:rPr sz="600" b="0">
                          <a:solidFill>
                            <a:srgbClr val="000000"/>
                          </a:solidFill>
                          <a:latin typeface="Montserrat Medium"/>
                        </a:rPr>
                        <a:t>+8%</a:t>
                      </a:r>
                    </a:p>
                  </a:txBody>
                  <a:tcPr marL="38100" marR="38100" marT="0" marB="0">
                    <a:solidFill>
                      <a:srgbClr val="EEF1F6"/>
                    </a:solidFill>
                  </a:tcPr>
                </a:tc>
                <a:tc>
                  <a:txBody>
                    <a:bodyPr/>
                    <a:lstStyle/>
                    <a:p>
                      <a:pPr algn="ctr"/>
                      <a:r>
                        <a:rPr sz="600" b="0">
                          <a:solidFill>
                            <a:srgbClr val="000000"/>
                          </a:solidFill>
                          <a:latin typeface="Montserrat Medium"/>
                        </a:rPr>
                        <a:t>+11%</a:t>
                      </a:r>
                    </a:p>
                  </a:txBody>
                  <a:tcPr marL="38100" marR="38100" marT="0" marB="0">
                    <a:solidFill>
                      <a:srgbClr val="EEF1F6"/>
                    </a:solidFill>
                  </a:tcPr>
                </a:tc>
                <a:extLst>
                  <a:ext uri="{0D108BD9-81ED-4DB2-BD59-A6C34878D82A}">
                    <a16:rowId xmlns:a16="http://schemas.microsoft.com/office/drawing/2014/main" val="2937928224"/>
                  </a:ext>
                </a:extLst>
              </a:tr>
              <a:tr h="187452">
                <a:tc>
                  <a:txBody>
                    <a:bodyPr/>
                    <a:lstStyle/>
                    <a:p>
                      <a:pPr algn="l"/>
                      <a:r>
                        <a:rPr sz="600" b="0">
                          <a:solidFill>
                            <a:srgbClr val="000000"/>
                          </a:solidFill>
                          <a:latin typeface="Montserrat Medium"/>
                        </a:rPr>
                        <a:t>Preço realizado (R$/t)</a:t>
                      </a:r>
                    </a:p>
                  </a:txBody>
                  <a:tcPr marL="38100" marR="38100" marT="0" marB="0">
                    <a:solidFill>
                      <a:srgbClr val="FFFFFF"/>
                    </a:solidFill>
                  </a:tcPr>
                </a:tc>
                <a:tc>
                  <a:txBody>
                    <a:bodyPr/>
                    <a:lstStyle/>
                    <a:p>
                      <a:pPr algn="ctr"/>
                      <a:r>
                        <a:rPr sz="600" b="0">
                          <a:solidFill>
                            <a:srgbClr val="000000"/>
                          </a:solidFill>
                          <a:latin typeface="Montserrat Medium"/>
                        </a:rPr>
                        <a:t>7.519</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7.404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7.326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7.279</a:t>
                      </a:r>
                    </a:p>
                  </a:txBody>
                  <a:tcPr marL="38100" marR="38100" marT="0" marB="0">
                    <a:solidFill>
                      <a:srgbClr val="FFFFFF"/>
                    </a:solidFill>
                  </a:tcPr>
                </a:tc>
                <a:tc>
                  <a:txBody>
                    <a:bodyPr/>
                    <a:lstStyle/>
                    <a:p>
                      <a:pPr algn="ctr"/>
                      <a:r>
                        <a:rPr sz="600" b="0">
                          <a:solidFill>
                            <a:srgbClr val="000000"/>
                          </a:solidFill>
                          <a:latin typeface="Montserrat Medium"/>
                        </a:rPr>
                        <a:t>+3%</a:t>
                      </a:r>
                    </a:p>
                  </a:txBody>
                  <a:tcPr marL="38100" marR="38100" marT="0" marB="0">
                    <a:solidFill>
                      <a:srgbClr val="FFFFFF"/>
                    </a:solidFill>
                  </a:tcPr>
                </a:tc>
                <a:tc>
                  <a:txBody>
                    <a:bodyPr/>
                    <a:lstStyle/>
                    <a:p>
                      <a:pPr algn="ctr"/>
                      <a:r>
                        <a:rPr sz="600" b="0">
                          <a:solidFill>
                            <a:srgbClr val="000000"/>
                          </a:solidFill>
                          <a:latin typeface="Montserrat Medium"/>
                        </a:rPr>
                        <a:t>+3%</a:t>
                      </a:r>
                    </a:p>
                  </a:txBody>
                  <a:tcPr marL="38100" marR="38100" marT="0" marB="0">
                    <a:solidFill>
                      <a:srgbClr val="FFFFFF"/>
                    </a:solidFill>
                  </a:tcPr>
                </a:tc>
                <a:extLst>
                  <a:ext uri="{0D108BD9-81ED-4DB2-BD59-A6C34878D82A}">
                    <a16:rowId xmlns:a16="http://schemas.microsoft.com/office/drawing/2014/main" val="2982355855"/>
                  </a:ext>
                </a:extLst>
              </a:tr>
              <a:tr h="187452">
                <a:tc>
                  <a:txBody>
                    <a:bodyPr/>
                    <a:lstStyle/>
                    <a:p>
                      <a:pPr algn="l"/>
                      <a:r>
                        <a:rPr sz="600" b="0">
                          <a:solidFill>
                            <a:srgbClr val="000000"/>
                          </a:solidFill>
                          <a:latin typeface="Montserrat Medium"/>
                        </a:rPr>
                        <a:t>CPV/t (R$/t)</a:t>
                      </a:r>
                    </a:p>
                  </a:txBody>
                  <a:tcPr marL="38100" marR="38100" marT="0" marB="0">
                    <a:solidFill>
                      <a:srgbClr val="EEF1F6"/>
                    </a:solidFill>
                  </a:tcPr>
                </a:tc>
                <a:tc>
                  <a:txBody>
                    <a:bodyPr/>
                    <a:lstStyle/>
                    <a:p>
                      <a:pPr algn="ctr"/>
                      <a:r>
                        <a:rPr sz="600" b="0">
                          <a:solidFill>
                            <a:srgbClr val="000000"/>
                          </a:solidFill>
                          <a:latin typeface="Montserrat Medium"/>
                        </a:rPr>
                        <a:t>(5.790)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(5.741)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(5.822)</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(6.168)</a:t>
                      </a:r>
                    </a:p>
                  </a:txBody>
                  <a:tcPr marL="38100" marR="38100" marT="0" marB="0">
                    <a:solidFill>
                      <a:srgbClr val="EEF1F6"/>
                    </a:solidFill>
                  </a:tcPr>
                </a:tc>
                <a:tc>
                  <a:txBody>
                    <a:bodyPr/>
                    <a:lstStyle/>
                    <a:p>
                      <a:pPr algn="ctr"/>
                      <a:r>
                        <a:rPr sz="600" b="0">
                          <a:solidFill>
                            <a:srgbClr val="000000"/>
                          </a:solidFill>
                          <a:latin typeface="Montserrat Medium"/>
                        </a:rPr>
                        <a:t>−1%</a:t>
                      </a:r>
                    </a:p>
                  </a:txBody>
                  <a:tcPr marL="38100" marR="38100" marT="0" marB="0">
                    <a:solidFill>
                      <a:srgbClr val="EEF1F6"/>
                    </a:solidFill>
                  </a:tcPr>
                </a:tc>
                <a:tc>
                  <a:txBody>
                    <a:bodyPr/>
                    <a:lstStyle/>
                    <a:p>
                      <a:pPr algn="ctr"/>
                      <a:r>
                        <a:rPr sz="600" b="0">
                          <a:solidFill>
                            <a:srgbClr val="000000"/>
                          </a:solidFill>
                          <a:latin typeface="Montserrat Medium"/>
                        </a:rPr>
                        <a:t>−6%</a:t>
                      </a:r>
                    </a:p>
                  </a:txBody>
                  <a:tcPr marL="38100" marR="38100" marT="0" marB="0">
                    <a:solidFill>
                      <a:srgbClr val="EEF1F6"/>
                    </a:solidFill>
                  </a:tcPr>
                </a:tc>
                <a:extLst>
                  <a:ext uri="{0D108BD9-81ED-4DB2-BD59-A6C34878D82A}">
                    <a16:rowId xmlns:a16="http://schemas.microsoft.com/office/drawing/2014/main" val="3398816786"/>
                  </a:ext>
                </a:extLst>
              </a:tr>
              <a:tr h="187452">
                <a:tc>
                  <a:txBody>
                    <a:bodyPr/>
                    <a:lstStyle/>
                    <a:p>
                      <a:pPr algn="l"/>
                      <a:r>
                        <a:rPr sz="600" b="0">
                          <a:solidFill>
                            <a:srgbClr val="000000"/>
                          </a:solidFill>
                          <a:latin typeface="Montserrat Medium"/>
                        </a:rPr>
                        <a:t>EBITDA Ajustado</a:t>
                      </a:r>
                    </a:p>
                  </a:txBody>
                  <a:tcPr marL="38100" marR="38100" marT="0" marB="0">
                    <a:solidFill>
                      <a:srgbClr val="FFFFFF"/>
                    </a:solidFill>
                  </a:tcPr>
                </a:tc>
                <a:tc>
                  <a:txBody>
                    <a:bodyPr/>
                    <a:lstStyle/>
                    <a:p>
                      <a:pPr algn="ctr"/>
                      <a:r>
                        <a:rPr sz="600" b="0">
                          <a:solidFill>
                            <a:srgbClr val="000000"/>
                          </a:solidFill>
                          <a:latin typeface="Montserrat Medium"/>
                        </a:rPr>
                        <a:t>2.600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2.528</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+3%</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2.252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1.635</a:t>
                      </a:r>
                    </a:p>
                  </a:txBody>
                  <a:tcPr marL="38100" marR="38100" marT="0" marB="0">
                    <a:solidFill>
                      <a:srgbClr val="FFFFFF"/>
                    </a:solidFill>
                  </a:tcPr>
                </a:tc>
                <a:tc>
                  <a:txBody>
                    <a:bodyPr/>
                    <a:lstStyle/>
                    <a:p>
                      <a:pPr algn="ctr"/>
                      <a:r>
                        <a:rPr sz="600" b="0">
                          <a:solidFill>
                            <a:srgbClr val="000000"/>
                          </a:solidFill>
                          <a:latin typeface="Montserrat Medium"/>
                        </a:rPr>
                        <a:t>+15%</a:t>
                      </a:r>
                    </a:p>
                  </a:txBody>
                  <a:tcPr marL="38100" marR="38100" marT="0" marB="0">
                    <a:solidFill>
                      <a:srgbClr val="FFFFFF"/>
                    </a:solidFill>
                  </a:tcPr>
                </a:tc>
                <a:tc>
                  <a:txBody>
                    <a:bodyPr/>
                    <a:lstStyle/>
                    <a:p>
                      <a:pPr algn="ctr"/>
                      <a:r>
                        <a:rPr sz="600" b="0">
                          <a:solidFill>
                            <a:srgbClr val="000000"/>
                          </a:solidFill>
                          <a:latin typeface="Montserrat Medium"/>
                        </a:rPr>
                        <a:t>+59%</a:t>
                      </a:r>
                    </a:p>
                  </a:txBody>
                  <a:tcPr marL="38100" marR="38100" marT="0" marB="0">
                    <a:solidFill>
                      <a:srgbClr val="FFFFFF"/>
                    </a:solidFill>
                  </a:tcPr>
                </a:tc>
                <a:extLst>
                  <a:ext uri="{0D108BD9-81ED-4DB2-BD59-A6C34878D82A}">
                    <a16:rowId xmlns:a16="http://schemas.microsoft.com/office/drawing/2014/main" val="3588523373"/>
                  </a:ext>
                </a:extLst>
              </a:tr>
              <a:tr h="187452">
                <a:tc>
                  <a:txBody>
                    <a:bodyPr/>
                    <a:lstStyle/>
                    <a:p>
                      <a:pPr algn="l"/>
                      <a:r>
                        <a:rPr sz="600" b="0">
                          <a:solidFill>
                            <a:srgbClr val="000000"/>
                          </a:solidFill>
                          <a:latin typeface="Montserrat Medium"/>
                        </a:rPr>
                        <a:t>Margem EBITDA Aj.</a:t>
                      </a:r>
                    </a:p>
                  </a:txBody>
                  <a:tcPr marL="38100" marR="38100" marT="0" marB="0">
                    <a:solidFill>
                      <a:srgbClr val="EEF1F6"/>
                    </a:solidFill>
                  </a:tcPr>
                </a:tc>
                <a:tc>
                  <a:txBody>
                    <a:bodyPr/>
                    <a:lstStyle/>
                    <a:p>
                      <a:pPr algn="ctr"/>
                      <a:r>
                        <a:rPr sz="600" b="0">
                          <a:solidFill>
                            <a:srgbClr val="000000"/>
                          </a:solidFill>
                          <a:latin typeface="Montserrat Medium"/>
                        </a:rPr>
                        <a:t>25,7%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25,7%</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+0,0p.p.</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24,1%</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17,9%</a:t>
                      </a:r>
                    </a:p>
                  </a:txBody>
                  <a:tcPr marL="38100" marR="38100" marT="0" marB="0">
                    <a:solidFill>
                      <a:srgbClr val="EEF1F6"/>
                    </a:solidFill>
                  </a:tcPr>
                </a:tc>
                <a:tc>
                  <a:txBody>
                    <a:bodyPr/>
                    <a:lstStyle/>
                    <a:p>
                      <a:pPr algn="ctr"/>
                      <a:r>
                        <a:rPr sz="600" b="0">
                          <a:solidFill>
                            <a:srgbClr val="000000"/>
                          </a:solidFill>
                          <a:latin typeface="Montserrat Medium"/>
                        </a:rPr>
                        <a:t>+1,6p.p.</a:t>
                      </a:r>
                    </a:p>
                  </a:txBody>
                  <a:tcPr marL="38100" marR="38100" marT="0" marB="0">
                    <a:solidFill>
                      <a:srgbClr val="EEF1F6"/>
                    </a:solidFill>
                  </a:tcPr>
                </a:tc>
                <a:tc>
                  <a:txBody>
                    <a:bodyPr/>
                    <a:lstStyle/>
                    <a:p>
                      <a:pPr algn="ctr"/>
                      <a:r>
                        <a:rPr sz="600" b="0">
                          <a:solidFill>
                            <a:srgbClr val="000000"/>
                          </a:solidFill>
                          <a:latin typeface="Montserrat Medium"/>
                        </a:rPr>
                        <a:t>+7,8p.p.</a:t>
                      </a:r>
                    </a:p>
                  </a:txBody>
                  <a:tcPr marL="38100" marR="38100" marT="0" marB="0">
                    <a:solidFill>
                      <a:srgbClr val="EEF1F6"/>
                    </a:solidFill>
                  </a:tcPr>
                </a:tc>
                <a:extLst>
                  <a:ext uri="{0D108BD9-81ED-4DB2-BD59-A6C34878D82A}">
                    <a16:rowId xmlns:a16="http://schemas.microsoft.com/office/drawing/2014/main" val="2036079255"/>
                  </a:ext>
                </a:extLst>
              </a:tr>
              <a:tr h="187452">
                <a:tc>
                  <a:txBody>
                    <a:bodyPr/>
                    <a:lstStyle/>
                    <a:p>
                      <a:pPr algn="l"/>
                      <a:r>
                        <a:rPr sz="600" b="1">
                          <a:solidFill>
                            <a:srgbClr val="FFFFFF"/>
                          </a:solidFill>
                          <a:latin typeface="Montserrat Medium"/>
                        </a:rPr>
                        <a:t>AMÉRICA DO SUL</a:t>
                      </a: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lang="pt-BR" sz="700" b="0" noProof="0" dirty="0">
                        <a:solidFill>
                          <a:srgbClr val="000000"/>
                        </a:solidFill>
                        <a:latin typeface="Montserrat Medium"/>
                      </a:endParaRPr>
                    </a:p>
                  </a:txBody>
                  <a:tcPr marL="38100" marR="38100" marT="0" marB="0">
                    <a:solidFill>
                      <a:srgbClr val="2121A9"/>
                    </a:solidFill>
                  </a:tcPr>
                </a:tc>
                <a:tc>
                  <a:txBody>
                    <a:bodyPr/>
                    <a:lstStyle/>
                    <a:p>
                      <a:pPr algn="ctr"/>
                      <a:endParaRPr/>
                    </a:p>
                  </a:txBody>
                  <a:tcPr marL="38100" marR="38100" marT="0" marB="0">
                    <a:solidFill>
                      <a:srgbClr val="2121A9"/>
                    </a:solidFill>
                  </a:tcPr>
                </a:tc>
                <a:tc>
                  <a:txBody>
                    <a:bodyPr/>
                    <a:lstStyle/>
                    <a:p>
                      <a:pPr algn="ctr"/>
                      <a:endParaRPr/>
                    </a:p>
                  </a:txBody>
                  <a:tcPr marL="38100" marR="38100" marT="0" marB="0">
                    <a:solidFill>
                      <a:srgbClr val="2121A9"/>
                    </a:solidFill>
                  </a:tcPr>
                </a:tc>
                <a:tc>
                  <a:txBody>
                    <a:bodyPr/>
                    <a:lstStyle/>
                    <a:p>
                      <a:pPr algn="ctr"/>
                      <a:endParaRPr/>
                    </a:p>
                  </a:txBody>
                  <a:tcPr marL="38100" marR="38100" marT="0" marB="0">
                    <a:solidFill>
                      <a:srgbClr val="2121A9"/>
                    </a:solidFill>
                  </a:tcPr>
                </a:tc>
                <a:extLst>
                  <a:ext uri="{0D108BD9-81ED-4DB2-BD59-A6C34878D82A}">
                    <a16:rowId xmlns:a16="http://schemas.microsoft.com/office/drawing/2014/main" val="1801982263"/>
                  </a:ext>
                </a:extLst>
              </a:tr>
              <a:tr h="187452">
                <a:tc>
                  <a:txBody>
                    <a:bodyPr/>
                    <a:lstStyle/>
                    <a:p>
                      <a:pPr algn="l"/>
                      <a:r>
                        <a:rPr sz="600" b="0">
                          <a:solidFill>
                            <a:srgbClr val="000000"/>
                          </a:solidFill>
                          <a:latin typeface="Montserrat Medium"/>
                        </a:rPr>
                        <a:t>Volume (Kt)</a:t>
                      </a:r>
                    </a:p>
                  </a:txBody>
                  <a:tcPr marL="38100" marR="38100" marT="0" marB="0">
                    <a:solidFill>
                      <a:srgbClr val="FFFFFF"/>
                    </a:solidFill>
                  </a:tcPr>
                </a:tc>
                <a:tc>
                  <a:txBody>
                    <a:bodyPr/>
                    <a:lstStyle/>
                    <a:p>
                      <a:pPr algn="ctr"/>
                      <a:r>
                        <a:rPr sz="600" b="0">
                          <a:solidFill>
                            <a:srgbClr val="000000"/>
                          </a:solidFill>
                          <a:latin typeface="Montserrat Medium"/>
                        </a:rPr>
                        <a:t>282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301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306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288</a:t>
                      </a:r>
                    </a:p>
                  </a:txBody>
                  <a:tcPr marL="38100" marR="38100" marT="0" marB="0">
                    <a:solidFill>
                      <a:srgbClr val="FFFFFF"/>
                    </a:solidFill>
                  </a:tcPr>
                </a:tc>
                <a:tc>
                  <a:txBody>
                    <a:bodyPr/>
                    <a:lstStyle/>
                    <a:p>
                      <a:pPr algn="ctr"/>
                      <a:r>
                        <a:rPr sz="600" b="0">
                          <a:solidFill>
                            <a:srgbClr val="000000"/>
                          </a:solidFill>
                          <a:latin typeface="Montserrat Medium"/>
                        </a:rPr>
                        <a:t>−8%</a:t>
                      </a:r>
                    </a:p>
                  </a:txBody>
                  <a:tcPr marL="38100" marR="38100" marT="0" marB="0">
                    <a:solidFill>
                      <a:srgbClr val="FFFFFF"/>
                    </a:solidFill>
                  </a:tcPr>
                </a:tc>
                <a:tc>
                  <a:txBody>
                    <a:bodyPr/>
                    <a:lstStyle/>
                    <a:p>
                      <a:pPr algn="ctr"/>
                      <a:r>
                        <a:rPr sz="600" b="0">
                          <a:solidFill>
                            <a:srgbClr val="000000"/>
                          </a:solidFill>
                          <a:latin typeface="Montserrat Medium"/>
                        </a:rPr>
                        <a:t>−2%</a:t>
                      </a:r>
                    </a:p>
                  </a:txBody>
                  <a:tcPr marL="38100" marR="38100" marT="0" marB="0">
                    <a:solidFill>
                      <a:srgbClr val="FFFFFF"/>
                    </a:solidFill>
                  </a:tcPr>
                </a:tc>
                <a:extLst>
                  <a:ext uri="{0D108BD9-81ED-4DB2-BD59-A6C34878D82A}">
                    <a16:rowId xmlns:a16="http://schemas.microsoft.com/office/drawing/2014/main" val="1483188630"/>
                  </a:ext>
                </a:extLst>
              </a:tr>
              <a:tr h="187452">
                <a:tc>
                  <a:txBody>
                    <a:bodyPr/>
                    <a:lstStyle/>
                    <a:p>
                      <a:pPr algn="l"/>
                      <a:r>
                        <a:rPr sz="600" b="0">
                          <a:solidFill>
                            <a:srgbClr val="000000"/>
                          </a:solidFill>
                          <a:latin typeface="Montserrat Medium"/>
                        </a:rPr>
                        <a:t>Receita líquida</a:t>
                      </a:r>
                    </a:p>
                  </a:txBody>
                  <a:tcPr marL="38100" marR="38100" marT="0" marB="0">
                    <a:solidFill>
                      <a:srgbClr val="EEF1F6"/>
                    </a:solidFill>
                  </a:tcPr>
                </a:tc>
                <a:tc>
                  <a:txBody>
                    <a:bodyPr/>
                    <a:lstStyle/>
                    <a:p>
                      <a:pPr algn="ctr"/>
                      <a:r>
                        <a:rPr sz="600" b="0">
                          <a:solidFill>
                            <a:srgbClr val="000000"/>
                          </a:solidFill>
                          <a:latin typeface="Montserrat Medium"/>
                        </a:rPr>
                        <a:t>1.279</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1.359</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−6%</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1.396</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1.331</a:t>
                      </a:r>
                    </a:p>
                  </a:txBody>
                  <a:tcPr marL="38100" marR="38100" marT="0" marB="0">
                    <a:solidFill>
                      <a:srgbClr val="EEF1F6"/>
                    </a:solidFill>
                  </a:tcPr>
                </a:tc>
                <a:tc>
                  <a:txBody>
                    <a:bodyPr/>
                    <a:lstStyle/>
                    <a:p>
                      <a:pPr algn="ctr"/>
                      <a:r>
                        <a:rPr sz="600" b="0">
                          <a:solidFill>
                            <a:srgbClr val="000000"/>
                          </a:solidFill>
                          <a:latin typeface="Montserrat Medium"/>
                        </a:rPr>
                        <a:t>−8%</a:t>
                      </a:r>
                    </a:p>
                  </a:txBody>
                  <a:tcPr marL="38100" marR="38100" marT="0" marB="0">
                    <a:solidFill>
                      <a:srgbClr val="EEF1F6"/>
                    </a:solidFill>
                  </a:tcPr>
                </a:tc>
                <a:tc>
                  <a:txBody>
                    <a:bodyPr/>
                    <a:lstStyle/>
                    <a:p>
                      <a:pPr algn="ctr"/>
                      <a:r>
                        <a:rPr sz="600" b="0">
                          <a:solidFill>
                            <a:srgbClr val="000000"/>
                          </a:solidFill>
                          <a:latin typeface="Montserrat Medium"/>
                        </a:rPr>
                        <a:t>−4%</a:t>
                      </a:r>
                    </a:p>
                  </a:txBody>
                  <a:tcPr marL="38100" marR="38100" marT="0" marB="0">
                    <a:solidFill>
                      <a:srgbClr val="EEF1F6"/>
                    </a:solidFill>
                  </a:tcPr>
                </a:tc>
                <a:extLst>
                  <a:ext uri="{0D108BD9-81ED-4DB2-BD59-A6C34878D82A}">
                    <a16:rowId xmlns:a16="http://schemas.microsoft.com/office/drawing/2014/main" val="3042301041"/>
                  </a:ext>
                </a:extLst>
              </a:tr>
              <a:tr h="187452">
                <a:tc>
                  <a:txBody>
                    <a:bodyPr/>
                    <a:lstStyle/>
                    <a:p>
                      <a:pPr algn="l"/>
                      <a:r>
                        <a:rPr sz="600" b="0">
                          <a:solidFill>
                            <a:srgbClr val="000000"/>
                          </a:solidFill>
                          <a:latin typeface="Montserrat Medium"/>
                        </a:rPr>
                        <a:t>EBITDA Ajustado</a:t>
                      </a:r>
                    </a:p>
                  </a:txBody>
                  <a:tcPr marL="38100" marR="38100" marT="0" marB="0">
                    <a:solidFill>
                      <a:srgbClr val="FFFFFF"/>
                    </a:solidFill>
                  </a:tcPr>
                </a:tc>
                <a:tc>
                  <a:txBody>
                    <a:bodyPr/>
                    <a:lstStyle/>
                    <a:p>
                      <a:pPr algn="ctr"/>
                      <a:r>
                        <a:rPr sz="600" b="0">
                          <a:solidFill>
                            <a:srgbClr val="000000"/>
                          </a:solidFill>
                          <a:latin typeface="Montserrat Medium"/>
                        </a:rPr>
                        <a:t>205</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194</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186</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600" b="0">
                          <a:solidFill>
                            <a:srgbClr val="000000"/>
                          </a:solidFill>
                          <a:latin typeface="Montserrat Medium"/>
                        </a:rPr>
                        <a:t>149</a:t>
                      </a:r>
                    </a:p>
                  </a:txBody>
                  <a:tcPr marL="38100" marR="38100" marT="0" marB="0">
                    <a:solidFill>
                      <a:srgbClr val="FFFFFF"/>
                    </a:solidFill>
                  </a:tcPr>
                </a:tc>
                <a:tc>
                  <a:txBody>
                    <a:bodyPr/>
                    <a:lstStyle/>
                    <a:p>
                      <a:pPr algn="ctr"/>
                      <a:r>
                        <a:rPr sz="600" b="0">
                          <a:solidFill>
                            <a:srgbClr val="000000"/>
                          </a:solidFill>
                          <a:latin typeface="Montserrat Medium"/>
                        </a:rPr>
                        <a:t>+10%</a:t>
                      </a:r>
                    </a:p>
                  </a:txBody>
                  <a:tcPr marL="38100" marR="38100" marT="0" marB="0">
                    <a:solidFill>
                      <a:srgbClr val="FFFFFF"/>
                    </a:solidFill>
                  </a:tcPr>
                </a:tc>
                <a:tc>
                  <a:txBody>
                    <a:bodyPr/>
                    <a:lstStyle/>
                    <a:p>
                      <a:pPr algn="ctr"/>
                      <a:r>
                        <a:rPr sz="600" b="0">
                          <a:solidFill>
                            <a:srgbClr val="000000"/>
                          </a:solidFill>
                          <a:latin typeface="Montserrat Medium"/>
                        </a:rPr>
                        <a:t>+38%</a:t>
                      </a:r>
                    </a:p>
                  </a:txBody>
                  <a:tcPr marL="38100" marR="38100" marT="0" marB="0">
                    <a:solidFill>
                      <a:srgbClr val="FFFFFF"/>
                    </a:solidFill>
                  </a:tcPr>
                </a:tc>
                <a:extLst>
                  <a:ext uri="{0D108BD9-81ED-4DB2-BD59-A6C34878D82A}">
                    <a16:rowId xmlns:a16="http://schemas.microsoft.com/office/drawing/2014/main" val="1706739763"/>
                  </a:ext>
                </a:extLst>
              </a:tr>
              <a:tr h="187452">
                <a:tc>
                  <a:txBody>
                    <a:bodyPr/>
                    <a:lstStyle/>
                    <a:p>
                      <a:pPr algn="l"/>
                      <a:r>
                        <a:rPr sz="600" b="0">
                          <a:solidFill>
                            <a:srgbClr val="000000"/>
                          </a:solidFill>
                          <a:latin typeface="Montserrat Medium"/>
                        </a:rPr>
                        <a:t>Margem EBITDA Aj.</a:t>
                      </a:r>
                    </a:p>
                  </a:txBody>
                  <a:tcPr marL="38100" marR="38100" marT="0" marB="0">
                    <a:solidFill>
                      <a:srgbClr val="EEF1F6"/>
                    </a:solidFill>
                  </a:tcPr>
                </a:tc>
                <a:tc>
                  <a:txBody>
                    <a:bodyPr/>
                    <a:lstStyle/>
                    <a:p>
                      <a:pPr algn="ctr"/>
                      <a:r>
                        <a:rPr sz="600" b="0">
                          <a:solidFill>
                            <a:srgbClr val="000000"/>
                          </a:solidFill>
                          <a:latin typeface="Montserrat Medium"/>
                        </a:rPr>
                        <a:t>16,0%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14,3%</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+1,7p.p.</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13,3%</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600" b="0">
                          <a:solidFill>
                            <a:srgbClr val="000000"/>
                          </a:solidFill>
                          <a:latin typeface="Montserrat Medium"/>
                        </a:rPr>
                        <a:t>11,2%</a:t>
                      </a:r>
                    </a:p>
                  </a:txBody>
                  <a:tcPr marL="38100" marR="38100" marT="0" marB="0">
                    <a:solidFill>
                      <a:srgbClr val="EEF1F6"/>
                    </a:solidFill>
                  </a:tcPr>
                </a:tc>
                <a:tc>
                  <a:txBody>
                    <a:bodyPr/>
                    <a:lstStyle/>
                    <a:p>
                      <a:pPr algn="ctr"/>
                      <a:r>
                        <a:rPr sz="600" b="0">
                          <a:solidFill>
                            <a:srgbClr val="000000"/>
                          </a:solidFill>
                          <a:latin typeface="Montserrat Medium"/>
                        </a:rPr>
                        <a:t>+2,7p.p.</a:t>
                      </a:r>
                    </a:p>
                  </a:txBody>
                  <a:tcPr marL="38100" marR="38100" marT="0" marB="0">
                    <a:solidFill>
                      <a:srgbClr val="EEF1F6"/>
                    </a:solidFill>
                  </a:tcPr>
                </a:tc>
                <a:tc>
                  <a:txBody>
                    <a:bodyPr/>
                    <a:lstStyle/>
                    <a:p>
                      <a:pPr algn="ctr"/>
                      <a:r>
                        <a:rPr sz="600" b="0">
                          <a:solidFill>
                            <a:srgbClr val="000000"/>
                          </a:solidFill>
                          <a:latin typeface="Montserrat Medium"/>
                        </a:rPr>
                        <a:t>+4,8p.p.</a:t>
                      </a:r>
                    </a:p>
                  </a:txBody>
                  <a:tcPr marL="38100" marR="38100" marT="0" marB="0">
                    <a:solidFill>
                      <a:srgbClr val="EEF1F6"/>
                    </a:solidFill>
                  </a:tcPr>
                </a:tc>
                <a:extLst>
                  <a:ext uri="{0D108BD9-81ED-4DB2-BD59-A6C34878D82A}">
                    <a16:rowId xmlns:a16="http://schemas.microsoft.com/office/drawing/2014/main" val="515257592"/>
                  </a:ext>
                </a:extLst>
              </a:tr>
            </a:tbl>
          </a:graphicData>
        </a:graphic>
      </p:graphicFrame>
    </p:spTree>
    <p:extLst>
      <p:ext uri="{BB962C8B-B14F-4D97-AF65-F5344CB8AC3E}">
        <p14:creationId xmlns:p14="http://schemas.microsoft.com/office/powerpoint/2010/main" val="417443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04 de Agosto de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
        <p:nvSpPr>
          <p:cNvPr id="21" name="TextBox 20"/>
          <p:cNvSpPr txBox="1"/>
          <p:nvPr/>
        </p:nvSpPr>
        <p:spPr>
          <a:xfrm>
            <a:off x="146304" y="566928"/>
            <a:ext cx="6309360" cy="230832"/>
          </a:xfrm>
          <a:prstGeom prst="rect">
            <a:avLst/>
          </a:prstGeom>
          <a:noFill/>
        </p:spPr>
        <p:txBody>
          <a:bodyPr wrap="none">
            <a:spAutoFit/>
          </a:bodyPr>
          <a:lstStyle/>
          <a:p>
            <a:r>
              <a:rPr lang="pt-BR" sz="900" b="1" dirty="0">
                <a:solidFill>
                  <a:srgbClr val="2121A9"/>
                </a:solidFill>
                <a:latin typeface="Montserrat Medium"/>
              </a:rPr>
              <a:t>2T26 reportado vs. Consenso Bloomberg</a:t>
            </a:r>
            <a:endParaRPr sz="900" b="1" dirty="0">
              <a:solidFill>
                <a:srgbClr val="2121A9"/>
              </a:solidFill>
              <a:latin typeface="Montserrat Medium"/>
            </a:endParaRPr>
          </a:p>
        </p:txBody>
      </p:sp>
      <p:graphicFrame>
        <p:nvGraphicFramePr>
          <p:cNvPr id="22" name="Table 21"/>
          <p:cNvGraphicFramePr>
            <a:graphicFrameLocks noGrp="1"/>
          </p:cNvGraphicFramePr>
          <p:nvPr>
            <p:extLst>
              <p:ext uri="{D42A27DB-BD31-4B8C-83A1-F6EECF244321}">
                <p14:modId xmlns:p14="http://schemas.microsoft.com/office/powerpoint/2010/main" val="892182787"/>
              </p:ext>
            </p:extLst>
          </p:nvPr>
        </p:nvGraphicFramePr>
        <p:xfrm>
          <a:off x="146304" y="804672"/>
          <a:ext cx="6309360" cy="822960"/>
        </p:xfrm>
        <a:graphic>
          <a:graphicData uri="http://schemas.openxmlformats.org/drawingml/2006/table">
            <a:tbl>
              <a:tblPr>
                <a:tableStyleId>{5C22544A-7EE6-4342-B048-85BDC9FD1C3A}</a:tableStyleId>
              </a:tblPr>
              <a:tblGrid>
                <a:gridCol w="2523744">
                  <a:extLst>
                    <a:ext uri="{9D8B030D-6E8A-4147-A177-3AD203B41FA5}">
                      <a16:colId xmlns:a16="http://schemas.microsoft.com/office/drawing/2014/main" val="20000"/>
                    </a:ext>
                  </a:extLst>
                </a:gridCol>
                <a:gridCol w="1261872">
                  <a:extLst>
                    <a:ext uri="{9D8B030D-6E8A-4147-A177-3AD203B41FA5}">
                      <a16:colId xmlns:a16="http://schemas.microsoft.com/office/drawing/2014/main" val="20001"/>
                    </a:ext>
                  </a:extLst>
                </a:gridCol>
                <a:gridCol w="1261872">
                  <a:extLst>
                    <a:ext uri="{9D8B030D-6E8A-4147-A177-3AD203B41FA5}">
                      <a16:colId xmlns:a16="http://schemas.microsoft.com/office/drawing/2014/main" val="20002"/>
                    </a:ext>
                  </a:extLst>
                </a:gridCol>
                <a:gridCol w="1261872">
                  <a:extLst>
                    <a:ext uri="{9D8B030D-6E8A-4147-A177-3AD203B41FA5}">
                      <a16:colId xmlns:a16="http://schemas.microsoft.com/office/drawing/2014/main" val="20003"/>
                    </a:ext>
                  </a:extLst>
                </a:gridCol>
              </a:tblGrid>
              <a:tr h="205740">
                <a:tc>
                  <a:txBody>
                    <a:bodyPr/>
                    <a:lstStyle/>
                    <a:p>
                      <a:pPr algn="l"/>
                      <a:r>
                        <a:rPr sz="700" b="1">
                          <a:solidFill>
                            <a:srgbClr val="FFFFFF"/>
                          </a:solidFill>
                          <a:latin typeface="Montserrat Medium"/>
                        </a:rPr>
                        <a:t>R$ m</a:t>
                      </a:r>
                    </a:p>
                  </a:txBody>
                  <a:tcPr marL="38100" marR="38100" marT="0" marB="0">
                    <a:solidFill>
                      <a:srgbClr val="0A1774"/>
                    </a:solidFill>
                  </a:tcPr>
                </a:tc>
                <a:tc>
                  <a:txBody>
                    <a:bodyPr/>
                    <a:lstStyle/>
                    <a:p>
                      <a:pPr algn="ctr"/>
                      <a:r>
                        <a:rPr sz="700" b="1">
                          <a:solidFill>
                            <a:srgbClr val="FFFFFF"/>
                          </a:solidFill>
                          <a:latin typeface="Montserrat Medium"/>
                        </a:rPr>
                        <a:t>Reportado</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Consenso</a:t>
                      </a:r>
                      <a:endParaRPr lang="pt-BR" sz="700" b="1" noProof="0"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Δ</a:t>
                      </a:r>
                      <a:endParaRPr lang="pt-BR" sz="700" b="1" noProof="0" dirty="0">
                        <a:solidFill>
                          <a:srgbClr val="FFFFFF"/>
                        </a:solidFill>
                        <a:latin typeface="Montserrat Medium"/>
                      </a:endParaRPr>
                    </a:p>
                  </a:txBody>
                  <a:tcPr marL="38100" marR="38100" marT="0" marB="0">
                    <a:solidFill>
                      <a:srgbClr val="0A1774"/>
                    </a:solidFill>
                  </a:tcPr>
                </a:tc>
                <a:extLst>
                  <a:ext uri="{0D108BD9-81ED-4DB2-BD59-A6C34878D82A}">
                    <a16:rowId xmlns:a16="http://schemas.microsoft.com/office/drawing/2014/main" val="10000"/>
                  </a:ext>
                </a:extLst>
              </a:tr>
              <a:tr h="205740">
                <a:tc>
                  <a:txBody>
                    <a:bodyPr/>
                    <a:lstStyle/>
                    <a:p>
                      <a:pPr algn="l"/>
                      <a:r>
                        <a:rPr sz="700" b="0">
                          <a:solidFill>
                            <a:srgbClr val="000000"/>
                          </a:solidFill>
                          <a:latin typeface="Montserrat Medium"/>
                        </a:rPr>
                        <a:t>Receita líquida</a:t>
                      </a:r>
                    </a:p>
                  </a:txBody>
                  <a:tcPr marL="38100" marR="38100" marT="0" marB="0">
                    <a:solidFill>
                      <a:srgbClr val="FFFFFF"/>
                    </a:solidFill>
                  </a:tcPr>
                </a:tc>
                <a:tc>
                  <a:txBody>
                    <a:bodyPr/>
                    <a:lstStyle/>
                    <a:p>
                      <a:pPr algn="ctr"/>
                      <a:r>
                        <a:rPr sz="700" b="0">
                          <a:solidFill>
                            <a:srgbClr val="000000"/>
                          </a:solidFill>
                          <a:latin typeface="Montserrat Medium"/>
                        </a:rPr>
                        <a:t>17.871</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17.600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+2%</a:t>
                      </a:r>
                      <a:endParaRPr lang="pt-BR" sz="700" b="0" noProof="0" dirty="0">
                        <a:solidFill>
                          <a:srgbClr val="008000"/>
                        </a:solidFill>
                        <a:latin typeface="Montserrat Medium"/>
                      </a:endParaRPr>
                    </a:p>
                  </a:txBody>
                  <a:tcPr marL="38100" marR="38100" marT="0" marB="0">
                    <a:solidFill>
                      <a:srgbClr val="FFFFFF"/>
                    </a:solidFill>
                  </a:tcPr>
                </a:tc>
                <a:extLst>
                  <a:ext uri="{0D108BD9-81ED-4DB2-BD59-A6C34878D82A}">
                    <a16:rowId xmlns:a16="http://schemas.microsoft.com/office/drawing/2014/main" val="10001"/>
                  </a:ext>
                </a:extLst>
              </a:tr>
              <a:tr h="205740">
                <a:tc>
                  <a:txBody>
                    <a:bodyPr/>
                    <a:lstStyle/>
                    <a:p>
                      <a:pPr algn="l"/>
                      <a:r>
                        <a:rPr sz="700" b="0">
                          <a:solidFill>
                            <a:srgbClr val="000000"/>
                          </a:solidFill>
                          <a:latin typeface="Montserrat Medium"/>
                        </a:rPr>
                        <a:t>EBITDA Ajustado</a:t>
                      </a:r>
                    </a:p>
                  </a:txBody>
                  <a:tcPr marL="38100" marR="38100" marT="0" marB="0">
                    <a:solidFill>
                      <a:srgbClr val="EEF1F6"/>
                    </a:solidFill>
                  </a:tcPr>
                </a:tc>
                <a:tc>
                  <a:txBody>
                    <a:bodyPr/>
                    <a:lstStyle/>
                    <a:p>
                      <a:pPr algn="ctr"/>
                      <a:r>
                        <a:rPr sz="700" b="0">
                          <a:solidFill>
                            <a:srgbClr val="000000"/>
                          </a:solidFill>
                          <a:latin typeface="Montserrat Medium"/>
                        </a:rPr>
                        <a:t>3.430</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3.238</a:t>
                      </a:r>
                      <a:endParaRPr lang="pt-BR" sz="700" b="0" noProof="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+6%</a:t>
                      </a:r>
                    </a:p>
                  </a:txBody>
                  <a:tcPr marL="38100" marR="38100" marT="0" marB="0">
                    <a:solidFill>
                      <a:srgbClr val="EEF1F6"/>
                    </a:solidFill>
                  </a:tcPr>
                </a:tc>
                <a:extLst>
                  <a:ext uri="{0D108BD9-81ED-4DB2-BD59-A6C34878D82A}">
                    <a16:rowId xmlns:a16="http://schemas.microsoft.com/office/drawing/2014/main" val="10002"/>
                  </a:ext>
                </a:extLst>
              </a:tr>
              <a:tr h="205740">
                <a:tc>
                  <a:txBody>
                    <a:bodyPr/>
                    <a:lstStyle/>
                    <a:p>
                      <a:pPr algn="l"/>
                      <a:r>
                        <a:rPr sz="700" b="0">
                          <a:solidFill>
                            <a:srgbClr val="000000"/>
                          </a:solidFill>
                          <a:latin typeface="Montserrat Medium"/>
                        </a:rPr>
                        <a:t>EBIT</a:t>
                      </a:r>
                    </a:p>
                  </a:txBody>
                  <a:tcPr marL="38100" marR="38100" marT="0" marB="0">
                    <a:solidFill>
                      <a:srgbClr val="FFFFFF"/>
                    </a:solidFill>
                  </a:tcPr>
                </a:tc>
                <a:tc>
                  <a:txBody>
                    <a:bodyPr/>
                    <a:lstStyle/>
                    <a:p>
                      <a:pPr algn="ctr"/>
                      <a:r>
                        <a:rPr sz="700" b="0">
                          <a:solidFill>
                            <a:srgbClr val="000000"/>
                          </a:solidFill>
                          <a:latin typeface="Montserrat Medium"/>
                        </a:rPr>
                        <a:t>2.332</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2.110</a:t>
                      </a:r>
                      <a:endParaRPr lang="pt-BR" sz="700" b="0" noProof="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+11%</a:t>
                      </a:r>
                    </a:p>
                  </a:txBody>
                  <a:tcPr marL="38100" marR="38100" marT="0" marB="0">
                    <a:solidFill>
                      <a:srgbClr val="FFFFFF"/>
                    </a:solidFill>
                  </a:tcPr>
                </a:tc>
                <a:extLst>
                  <a:ext uri="{0D108BD9-81ED-4DB2-BD59-A6C34878D82A}">
                    <a16:rowId xmlns:a16="http://schemas.microsoft.com/office/drawing/2014/main" val="10003"/>
                  </a:ext>
                </a:extLst>
              </a:tr>
            </a:tbl>
          </a:graphicData>
        </a:graphic>
      </p:graphicFrame>
      <p:sp>
        <p:nvSpPr>
          <p:cNvPr id="23" name="TextBox 22"/>
          <p:cNvSpPr txBox="1"/>
          <p:nvPr/>
        </p:nvSpPr>
        <p:spPr>
          <a:xfrm>
            <a:off x="146304" y="1736001"/>
            <a:ext cx="6309360" cy="230832"/>
          </a:xfrm>
          <a:prstGeom prst="rect">
            <a:avLst/>
          </a:prstGeom>
          <a:noFill/>
        </p:spPr>
        <p:txBody>
          <a:bodyPr wrap="square">
            <a:spAutoFit/>
          </a:bodyPr>
          <a:lstStyle/>
          <a:p>
            <a:r>
              <a:rPr lang="en-US" sz="900" b="1" dirty="0">
                <a:solidFill>
                  <a:srgbClr val="2121A9"/>
                </a:solidFill>
                <a:latin typeface="Montserrat Medium"/>
              </a:rPr>
              <a:t>Ponte do fluxo de caixa livre — reportado vs. Genial Est.</a:t>
            </a:r>
            <a:endParaRPr sz="900" b="1" dirty="0">
              <a:solidFill>
                <a:srgbClr val="2121A9"/>
              </a:solidFill>
              <a:latin typeface="Montserrat Medium"/>
            </a:endParaRPr>
          </a:p>
        </p:txBody>
      </p:sp>
      <p:graphicFrame>
        <p:nvGraphicFramePr>
          <p:cNvPr id="24" name="Table 23"/>
          <p:cNvGraphicFramePr>
            <a:graphicFrameLocks noGrp="1"/>
          </p:cNvGraphicFramePr>
          <p:nvPr>
            <p:extLst>
              <p:ext uri="{D42A27DB-BD31-4B8C-83A1-F6EECF244321}">
                <p14:modId xmlns:p14="http://schemas.microsoft.com/office/powerpoint/2010/main" val="1776450402"/>
              </p:ext>
            </p:extLst>
          </p:nvPr>
        </p:nvGraphicFramePr>
        <p:xfrm>
          <a:off x="146304" y="1973745"/>
          <a:ext cx="6309360" cy="2057400"/>
        </p:xfrm>
        <a:graphic>
          <a:graphicData uri="http://schemas.openxmlformats.org/drawingml/2006/table">
            <a:tbl>
              <a:tblPr>
                <a:tableStyleId>{5C22544A-7EE6-4342-B048-85BDC9FD1C3A}</a:tableStyleId>
              </a:tblPr>
              <a:tblGrid>
                <a:gridCol w="2523744">
                  <a:extLst>
                    <a:ext uri="{9D8B030D-6E8A-4147-A177-3AD203B41FA5}">
                      <a16:colId xmlns:a16="http://schemas.microsoft.com/office/drawing/2014/main" val="20000"/>
                    </a:ext>
                  </a:extLst>
                </a:gridCol>
                <a:gridCol w="1261872">
                  <a:extLst>
                    <a:ext uri="{9D8B030D-6E8A-4147-A177-3AD203B41FA5}">
                      <a16:colId xmlns:a16="http://schemas.microsoft.com/office/drawing/2014/main" val="20001"/>
                    </a:ext>
                  </a:extLst>
                </a:gridCol>
                <a:gridCol w="1261872">
                  <a:extLst>
                    <a:ext uri="{9D8B030D-6E8A-4147-A177-3AD203B41FA5}">
                      <a16:colId xmlns:a16="http://schemas.microsoft.com/office/drawing/2014/main" val="20002"/>
                    </a:ext>
                  </a:extLst>
                </a:gridCol>
                <a:gridCol w="1261872">
                  <a:extLst>
                    <a:ext uri="{9D8B030D-6E8A-4147-A177-3AD203B41FA5}">
                      <a16:colId xmlns:a16="http://schemas.microsoft.com/office/drawing/2014/main" val="20003"/>
                    </a:ext>
                  </a:extLst>
                </a:gridCol>
              </a:tblGrid>
              <a:tr h="205740">
                <a:tc>
                  <a:txBody>
                    <a:bodyPr/>
                    <a:lstStyle/>
                    <a:p>
                      <a:pPr algn="l"/>
                      <a:r>
                        <a:rPr sz="700" b="1">
                          <a:solidFill>
                            <a:srgbClr val="FFFFFF"/>
                          </a:solidFill>
                          <a:latin typeface="Montserrat Medium"/>
                        </a:rPr>
                        <a:t>Ponte do fluxo de caixa livre (R$ m)</a:t>
                      </a:r>
                      <a:endParaRPr sz="700" b="1"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2T26</a:t>
                      </a:r>
                    </a:p>
                  </a:txBody>
                  <a:tcPr marL="38100" marR="38100" marT="0" marB="0">
                    <a:solidFill>
                      <a:srgbClr val="0A1774"/>
                    </a:solidFill>
                  </a:tcPr>
                </a:tc>
                <a:tc>
                  <a:txBody>
                    <a:bodyPr/>
                    <a:lstStyle/>
                    <a:p>
                      <a:pPr algn="ctr"/>
                      <a:r>
                        <a:rPr sz="700" b="1">
                          <a:solidFill>
                            <a:srgbClr val="FFFFFF"/>
                          </a:solidFill>
                          <a:latin typeface="Montserrat Medium"/>
                        </a:rPr>
                        <a:t>2T26E</a:t>
                      </a:r>
                    </a:p>
                  </a:txBody>
                  <a:tcPr marL="38100" marR="38100" marT="0" marB="0">
                    <a:solidFill>
                      <a:srgbClr val="0A1774"/>
                    </a:solidFill>
                  </a:tcPr>
                </a:tc>
                <a:tc>
                  <a:txBody>
                    <a:bodyPr/>
                    <a:lstStyle/>
                    <a:p>
                      <a:pPr algn="ctr"/>
                      <a:r>
                        <a:rPr sz="700" b="1">
                          <a:solidFill>
                            <a:srgbClr val="FFFFFF"/>
                          </a:solidFill>
                          <a:latin typeface="Montserrat Medium"/>
                        </a:rPr>
                        <a:t>Δ</a:t>
                      </a:r>
                    </a:p>
                  </a:txBody>
                  <a:tcPr marL="38100" marR="38100" marT="0" marB="0">
                    <a:solidFill>
                      <a:srgbClr val="0A1774"/>
                    </a:solidFill>
                  </a:tcPr>
                </a:tc>
                <a:extLst>
                  <a:ext uri="{0D108BD9-81ED-4DB2-BD59-A6C34878D82A}">
                    <a16:rowId xmlns:a16="http://schemas.microsoft.com/office/drawing/2014/main" val="10000"/>
                  </a:ext>
                </a:extLst>
              </a:tr>
              <a:tr h="205740">
                <a:tc>
                  <a:txBody>
                    <a:bodyPr/>
                    <a:lstStyle/>
                    <a:p>
                      <a:pPr algn="l"/>
                      <a:r>
                        <a:rPr sz="700" b="0">
                          <a:solidFill>
                            <a:srgbClr val="000000"/>
                          </a:solidFill>
                          <a:latin typeface="Montserrat Medium"/>
                        </a:rPr>
                        <a:t>EBITDA Ajustado</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3.430</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3.297</a:t>
                      </a:r>
                    </a:p>
                  </a:txBody>
                  <a:tcPr marL="38100" marR="38100" marT="0" marB="0">
                    <a:solidFill>
                      <a:srgbClr val="FFFFFF"/>
                    </a:solidFill>
                  </a:tcPr>
                </a:tc>
                <a:tc>
                  <a:txBody>
                    <a:bodyPr/>
                    <a:lstStyle/>
                    <a:p>
                      <a:pPr algn="ctr"/>
                      <a:r>
                        <a:rPr sz="700" b="0">
                          <a:solidFill>
                            <a:srgbClr val="000000"/>
                          </a:solidFill>
                          <a:latin typeface="Montserrat Medium"/>
                        </a:rPr>
                        <a:t>+133</a:t>
                      </a:r>
                    </a:p>
                  </a:txBody>
                  <a:tcPr marL="38100" marR="38100" marT="0" marB="0">
                    <a:solidFill>
                      <a:srgbClr val="FFFFFF"/>
                    </a:solidFill>
                  </a:tcPr>
                </a:tc>
                <a:extLst>
                  <a:ext uri="{0D108BD9-81ED-4DB2-BD59-A6C34878D82A}">
                    <a16:rowId xmlns:a16="http://schemas.microsoft.com/office/drawing/2014/main" val="10001"/>
                  </a:ext>
                </a:extLst>
              </a:tr>
              <a:tr h="205740">
                <a:tc>
                  <a:txBody>
                    <a:bodyPr/>
                    <a:lstStyle/>
                    <a:p>
                      <a:pPr algn="l"/>
                      <a:r>
                        <a:rPr sz="700" b="0">
                          <a:solidFill>
                            <a:srgbClr val="000000"/>
                          </a:solidFill>
                          <a:latin typeface="Montserrat Medium"/>
                        </a:rPr>
                        <a:t>Capital de giro</a:t>
                      </a:r>
                      <a:endParaRPr sz="700" b="1"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(933)</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(753)</a:t>
                      </a:r>
                    </a:p>
                  </a:txBody>
                  <a:tcPr marL="38100" marR="38100" marT="0" marB="0">
                    <a:solidFill>
                      <a:srgbClr val="EEF1F6"/>
                    </a:solidFill>
                  </a:tcPr>
                </a:tc>
                <a:tc>
                  <a:txBody>
                    <a:bodyPr/>
                    <a:lstStyle/>
                    <a:p>
                      <a:pPr algn="ctr"/>
                      <a:r>
                        <a:rPr sz="700" b="0">
                          <a:solidFill>
                            <a:srgbClr val="000000"/>
                          </a:solidFill>
                          <a:latin typeface="Montserrat Medium"/>
                        </a:rPr>
                        <a:t>−180</a:t>
                      </a:r>
                      <a:endParaRPr sz="700" b="0" dirty="0">
                        <a:solidFill>
                          <a:srgbClr val="0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2"/>
                  </a:ext>
                </a:extLst>
              </a:tr>
              <a:tr h="205740">
                <a:tc>
                  <a:txBody>
                    <a:bodyPr/>
                    <a:lstStyle/>
                    <a:p>
                      <a:pPr algn="l"/>
                      <a:r>
                        <a:rPr sz="700" b="0">
                          <a:solidFill>
                            <a:srgbClr val="000000"/>
                          </a:solidFill>
                          <a:latin typeface="Montserrat Medium"/>
                        </a:rPr>
                        <a:t>Imposto de renda</a:t>
                      </a:r>
                      <a:endParaRPr sz="700" b="1"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(657)</a:t>
                      </a:r>
                    </a:p>
                  </a:txBody>
                  <a:tcPr marL="38100" marR="38100" marT="0" marB="0">
                    <a:solidFill>
                      <a:srgbClr val="FFFFFF"/>
                    </a:solidFill>
                  </a:tcPr>
                </a:tc>
                <a:tc>
                  <a:txBody>
                    <a:bodyPr/>
                    <a:lstStyle/>
                    <a:p>
                      <a:pPr algn="ctr"/>
                      <a:r>
                        <a:rPr sz="700" b="0">
                          <a:solidFill>
                            <a:srgbClr val="000000"/>
                          </a:solidFill>
                          <a:latin typeface="Montserrat Medium"/>
                        </a:rPr>
                        <a:t>(645)</a:t>
                      </a:r>
                    </a:p>
                  </a:txBody>
                  <a:tcPr marL="38100" marR="38100" marT="0" marB="0">
                    <a:solidFill>
                      <a:srgbClr val="FFFFFF"/>
                    </a:solidFill>
                  </a:tcPr>
                </a:tc>
                <a:tc>
                  <a:txBody>
                    <a:bodyPr/>
                    <a:lstStyle/>
                    <a:p>
                      <a:pPr algn="ctr"/>
                      <a:r>
                        <a:rPr sz="700" b="0">
                          <a:solidFill>
                            <a:srgbClr val="000000"/>
                          </a:solidFill>
                          <a:latin typeface="Montserrat Medium"/>
                        </a:rPr>
                        <a:t>−12</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3"/>
                  </a:ext>
                </a:extLst>
              </a:tr>
              <a:tr h="205740">
                <a:tc>
                  <a:txBody>
                    <a:bodyPr/>
                    <a:lstStyle/>
                    <a:p>
                      <a:pPr algn="l"/>
                      <a:r>
                        <a:rPr sz="700" b="0">
                          <a:solidFill>
                            <a:srgbClr val="000000"/>
                          </a:solidFill>
                          <a:latin typeface="Montserrat Medium"/>
                        </a:rPr>
                        <a:t>CAPEX</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(1.064)</a:t>
                      </a:r>
                    </a:p>
                  </a:txBody>
                  <a:tcPr marL="38100" marR="38100" marT="0" marB="0">
                    <a:solidFill>
                      <a:srgbClr val="EEF1F6"/>
                    </a:solidFill>
                  </a:tcPr>
                </a:tc>
                <a:tc>
                  <a:txBody>
                    <a:bodyPr/>
                    <a:lstStyle/>
                    <a:p>
                      <a:pPr algn="ctr"/>
                      <a:r>
                        <a:rPr sz="700" b="0">
                          <a:solidFill>
                            <a:srgbClr val="000000"/>
                          </a:solidFill>
                          <a:latin typeface="Montserrat Medium"/>
                        </a:rPr>
                        <a:t>(1.262)</a:t>
                      </a:r>
                    </a:p>
                  </a:txBody>
                  <a:tcPr marL="38100" marR="38100" marT="0" marB="0">
                    <a:solidFill>
                      <a:srgbClr val="EEF1F6"/>
                    </a:solidFill>
                  </a:tcPr>
                </a:tc>
                <a:tc>
                  <a:txBody>
                    <a:bodyPr/>
                    <a:lstStyle/>
                    <a:p>
                      <a:pPr algn="ctr"/>
                      <a:r>
                        <a:rPr sz="700" b="0">
                          <a:solidFill>
                            <a:srgbClr val="000000"/>
                          </a:solidFill>
                          <a:latin typeface="Montserrat Medium"/>
                        </a:rPr>
                        <a:t>+198</a:t>
                      </a:r>
                      <a:endParaRPr sz="700" b="0" dirty="0">
                        <a:solidFill>
                          <a:srgbClr val="000000"/>
                        </a:solidFill>
                        <a:latin typeface="Montserrat Medium"/>
                      </a:endParaRPr>
                    </a:p>
                  </a:txBody>
                  <a:tcPr marL="38100" marR="38100" marT="0" marB="0">
                    <a:solidFill>
                      <a:srgbClr val="EEF1F6"/>
                    </a:solidFill>
                  </a:tcPr>
                </a:tc>
                <a:extLst>
                  <a:ext uri="{0D108BD9-81ED-4DB2-BD59-A6C34878D82A}">
                    <a16:rowId xmlns:a16="http://schemas.microsoft.com/office/drawing/2014/main" val="10004"/>
                  </a:ext>
                </a:extLst>
              </a:tr>
              <a:tr h="205740">
                <a:tc>
                  <a:txBody>
                    <a:bodyPr/>
                    <a:lstStyle/>
                    <a:p>
                      <a:pPr algn="l"/>
                      <a:r>
                        <a:rPr sz="700" b="0">
                          <a:solidFill>
                            <a:srgbClr val="000000"/>
                          </a:solidFill>
                          <a:latin typeface="Montserrat Medium"/>
                        </a:rPr>
                        <a:t>Juros</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(630)</a:t>
                      </a:r>
                    </a:p>
                  </a:txBody>
                  <a:tcPr marL="38100" marR="38100" marT="0" marB="0">
                    <a:solidFill>
                      <a:srgbClr val="FFFFFF"/>
                    </a:solidFill>
                  </a:tcPr>
                </a:tc>
                <a:tc>
                  <a:txBody>
                    <a:bodyPr/>
                    <a:lstStyle/>
                    <a:p>
                      <a:pPr algn="ctr"/>
                      <a:r>
                        <a:rPr sz="700" b="0">
                          <a:solidFill>
                            <a:srgbClr val="000000"/>
                          </a:solidFill>
                          <a:latin typeface="Montserrat Medium"/>
                        </a:rPr>
                        <a:t>(743)</a:t>
                      </a:r>
                    </a:p>
                  </a:txBody>
                  <a:tcPr marL="38100" marR="38100" marT="0" marB="0">
                    <a:solidFill>
                      <a:srgbClr val="FFFFFF"/>
                    </a:solidFill>
                  </a:tcPr>
                </a:tc>
                <a:tc>
                  <a:txBody>
                    <a:bodyPr/>
                    <a:lstStyle/>
                    <a:p>
                      <a:pPr algn="ctr"/>
                      <a:r>
                        <a:rPr sz="700" b="0">
                          <a:solidFill>
                            <a:srgbClr val="000000"/>
                          </a:solidFill>
                          <a:latin typeface="Montserrat Medium"/>
                        </a:rPr>
                        <a:t>+113</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2435424057"/>
                  </a:ext>
                </a:extLst>
              </a:tr>
              <a:tr h="205740">
                <a:tc>
                  <a:txBody>
                    <a:bodyPr/>
                    <a:lstStyle/>
                    <a:p>
                      <a:pPr algn="l"/>
                      <a:r>
                        <a:rPr sz="700" b="0">
                          <a:solidFill>
                            <a:srgbClr val="000000"/>
                          </a:solidFill>
                          <a:latin typeface="Montserrat Medium"/>
                        </a:rPr>
                        <a:t>EBITDA prop. de JVs, líq. dividendos</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56</a:t>
                      </a:r>
                    </a:p>
                  </a:txBody>
                  <a:tcPr marL="38100" marR="38100" marT="0" marB="0">
                    <a:solidFill>
                      <a:srgbClr val="EEF1F6"/>
                    </a:solidFill>
                  </a:tcPr>
                </a:tc>
                <a:tc>
                  <a:txBody>
                    <a:bodyPr/>
                    <a:lstStyle/>
                    <a:p>
                      <a:pPr algn="ctr"/>
                      <a:r>
                        <a:rPr sz="700" b="0">
                          <a:solidFill>
                            <a:srgbClr val="000000"/>
                          </a:solidFill>
                          <a:latin typeface="Montserrat Medium"/>
                        </a:rPr>
                        <a:t>(205)</a:t>
                      </a:r>
                    </a:p>
                  </a:txBody>
                  <a:tcPr marL="38100" marR="38100" marT="0" marB="0">
                    <a:solidFill>
                      <a:srgbClr val="EEF1F6"/>
                    </a:solidFill>
                  </a:tcPr>
                </a:tc>
                <a:tc>
                  <a:txBody>
                    <a:bodyPr/>
                    <a:lstStyle/>
                    <a:p>
                      <a:pPr algn="ctr"/>
                      <a:r>
                        <a:rPr sz="700" b="0">
                          <a:solidFill>
                            <a:srgbClr val="000000"/>
                          </a:solidFill>
                          <a:latin typeface="Montserrat Medium"/>
                        </a:rPr>
                        <a:t>+261</a:t>
                      </a:r>
                      <a:endParaRPr sz="700" b="0" dirty="0">
                        <a:solidFill>
                          <a:srgbClr val="000000"/>
                        </a:solidFill>
                        <a:latin typeface="Montserrat Medium"/>
                      </a:endParaRPr>
                    </a:p>
                  </a:txBody>
                  <a:tcPr marL="38100" marR="38100" marT="0" marB="0">
                    <a:solidFill>
                      <a:srgbClr val="EEF1F6"/>
                    </a:solidFill>
                  </a:tcPr>
                </a:tc>
                <a:extLst>
                  <a:ext uri="{0D108BD9-81ED-4DB2-BD59-A6C34878D82A}">
                    <a16:rowId xmlns:a16="http://schemas.microsoft.com/office/drawing/2014/main" val="874249036"/>
                  </a:ext>
                </a:extLst>
              </a:tr>
              <a:tr h="205740">
                <a:tc>
                  <a:txBody>
                    <a:bodyPr/>
                    <a:lstStyle/>
                    <a:p>
                      <a:pPr algn="l"/>
                      <a:r>
                        <a:rPr sz="700" b="0">
                          <a:solidFill>
                            <a:srgbClr val="000000"/>
                          </a:solidFill>
                          <a:latin typeface="Montserrat Medium"/>
                        </a:rPr>
                        <a:t>Intangíveis e arrendamentos</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(171)</a:t>
                      </a:r>
                    </a:p>
                  </a:txBody>
                  <a:tcPr marL="38100" marR="38100" marT="0" marB="0">
                    <a:solidFill>
                      <a:srgbClr val="FFFFFF"/>
                    </a:solidFill>
                  </a:tcPr>
                </a:tc>
                <a:tc>
                  <a:txBody>
                    <a:bodyPr/>
                    <a:lstStyle/>
                    <a:p>
                      <a:pPr algn="ctr"/>
                      <a:r>
                        <a:rPr sz="700" b="0">
                          <a:solidFill>
                            <a:srgbClr val="000000"/>
                          </a:solidFill>
                          <a:latin typeface="Montserrat Medium"/>
                        </a:rPr>
                        <a:t>(144)</a:t>
                      </a:r>
                    </a:p>
                  </a:txBody>
                  <a:tcPr marL="38100" marR="38100" marT="0" marB="0">
                    <a:solidFill>
                      <a:srgbClr val="FFFFFF"/>
                    </a:solidFill>
                  </a:tcPr>
                </a:tc>
                <a:tc>
                  <a:txBody>
                    <a:bodyPr/>
                    <a:lstStyle/>
                    <a:p>
                      <a:pPr algn="ctr"/>
                      <a:r>
                        <a:rPr sz="700" b="0">
                          <a:solidFill>
                            <a:srgbClr val="000000"/>
                          </a:solidFill>
                          <a:latin typeface="Montserrat Medium"/>
                        </a:rPr>
                        <a:t>−27</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817949909"/>
                  </a:ext>
                </a:extLst>
              </a:tr>
              <a:tr h="205740">
                <a:tc>
                  <a:txBody>
                    <a:bodyPr/>
                    <a:lstStyle/>
                    <a:p>
                      <a:pPr algn="l"/>
                      <a:r>
                        <a:rPr sz="700" b="0">
                          <a:solidFill>
                            <a:srgbClr val="000000"/>
                          </a:solidFill>
                          <a:latin typeface="Montserrat Medium"/>
                        </a:rPr>
                        <a:t>Outros</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206</a:t>
                      </a:r>
                    </a:p>
                  </a:txBody>
                  <a:tcPr marL="38100" marR="38100" marT="0" marB="0">
                    <a:solidFill>
                      <a:srgbClr val="EEF1F6"/>
                    </a:solidFill>
                  </a:tcPr>
                </a:tc>
                <a:tc>
                  <a:txBody>
                    <a:bodyPr/>
                    <a:lstStyle/>
                    <a:p>
                      <a:pPr algn="ctr"/>
                      <a:r>
                        <a:rPr sz="700" b="0">
                          <a:solidFill>
                            <a:srgbClr val="000000"/>
                          </a:solidFill>
                          <a:latin typeface="Montserrat Medium"/>
                        </a:rPr>
                        <a:t>135</a:t>
                      </a:r>
                    </a:p>
                  </a:txBody>
                  <a:tcPr marL="38100" marR="38100" marT="0" marB="0">
                    <a:solidFill>
                      <a:srgbClr val="EEF1F6"/>
                    </a:solidFill>
                  </a:tcPr>
                </a:tc>
                <a:tc>
                  <a:txBody>
                    <a:bodyPr/>
                    <a:lstStyle/>
                    <a:p>
                      <a:pPr algn="ctr"/>
                      <a:r>
                        <a:rPr sz="700" b="0">
                          <a:solidFill>
                            <a:srgbClr val="000000"/>
                          </a:solidFill>
                          <a:latin typeface="Montserrat Medium"/>
                        </a:rPr>
                        <a:t>+71</a:t>
                      </a:r>
                      <a:endParaRPr sz="700" b="0" dirty="0">
                        <a:solidFill>
                          <a:srgbClr val="000000"/>
                        </a:solidFill>
                        <a:latin typeface="Montserrat Medium"/>
                      </a:endParaRPr>
                    </a:p>
                  </a:txBody>
                  <a:tcPr marL="38100" marR="38100" marT="0" marB="0">
                    <a:solidFill>
                      <a:srgbClr val="EEF1F6"/>
                    </a:solidFill>
                  </a:tcPr>
                </a:tc>
                <a:extLst>
                  <a:ext uri="{0D108BD9-81ED-4DB2-BD59-A6C34878D82A}">
                    <a16:rowId xmlns:a16="http://schemas.microsoft.com/office/drawing/2014/main" val="57215790"/>
                  </a:ext>
                </a:extLst>
              </a:tr>
              <a:tr h="205740">
                <a:tc>
                  <a:txBody>
                    <a:bodyPr/>
                    <a:lstStyle/>
                    <a:p>
                      <a:pPr algn="l"/>
                      <a:r>
                        <a:rPr sz="700" b="1">
                          <a:solidFill>
                            <a:srgbClr val="FFFFFF"/>
                          </a:solidFill>
                          <a:latin typeface="Montserrat Medium"/>
                        </a:rPr>
                        <a:t>Fluxo de caixa livre</a:t>
                      </a:r>
                      <a:endParaRPr sz="700" b="0" dirty="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237</a:t>
                      </a:r>
                      <a:endParaRPr sz="700" b="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(320)</a:t>
                      </a:r>
                      <a:endParaRPr sz="700" b="0">
                        <a:solidFill>
                          <a:srgbClr val="000000"/>
                        </a:solidFill>
                        <a:latin typeface="Montserrat Medium"/>
                      </a:endParaRPr>
                    </a:p>
                  </a:txBody>
                  <a:tcPr marL="38100" marR="38100" marT="0" marB="0">
                    <a:solidFill>
                      <a:srgbClr val="2121A9"/>
                    </a:solidFill>
                  </a:tcPr>
                </a:tc>
                <a:tc>
                  <a:txBody>
                    <a:bodyPr/>
                    <a:lstStyle/>
                    <a:p>
                      <a:pPr algn="ctr"/>
                      <a:r>
                        <a:rPr sz="700" b="1">
                          <a:solidFill>
                            <a:srgbClr val="FFFFFF"/>
                          </a:solidFill>
                          <a:latin typeface="Montserrat Medium"/>
                        </a:rPr>
                        <a:t>+557</a:t>
                      </a:r>
                      <a:endParaRPr sz="700" b="0" dirty="0">
                        <a:solidFill>
                          <a:srgbClr val="000000"/>
                        </a:solidFill>
                        <a:latin typeface="Montserrat Medium"/>
                      </a:endParaRPr>
                    </a:p>
                  </a:txBody>
                  <a:tcPr marL="38100" marR="38100" marT="0" marB="0">
                    <a:solidFill>
                      <a:srgbClr val="2121A9"/>
                    </a:solidFill>
                  </a:tcPr>
                </a:tc>
                <a:extLst>
                  <a:ext uri="{0D108BD9-81ED-4DB2-BD59-A6C34878D82A}">
                    <a16:rowId xmlns:a16="http://schemas.microsoft.com/office/drawing/2014/main" val="2400805164"/>
                  </a:ext>
                </a:extLst>
              </a:tr>
            </a:tbl>
          </a:graphicData>
        </a:graphic>
      </p:graphicFrame>
      <p:sp>
        <p:nvSpPr>
          <p:cNvPr id="25" name="TextBox 24"/>
          <p:cNvSpPr txBox="1"/>
          <p:nvPr/>
        </p:nvSpPr>
        <p:spPr>
          <a:xfrm>
            <a:off x="146304" y="4332897"/>
            <a:ext cx="6309360" cy="230832"/>
          </a:xfrm>
          <a:prstGeom prst="rect">
            <a:avLst/>
          </a:prstGeom>
          <a:noFill/>
        </p:spPr>
        <p:txBody>
          <a:bodyPr wrap="none">
            <a:spAutoFit/>
          </a:bodyPr>
          <a:lstStyle/>
          <a:p>
            <a:r>
              <a:rPr lang="pt-BR" sz="900" b="1" noProof="0" dirty="0">
                <a:solidFill>
                  <a:srgbClr val="2121A9"/>
                </a:solidFill>
                <a:latin typeface="Montserrat Medium"/>
              </a:rPr>
              <a:t>Projeções Anuais (Genial Est.) · R$ m</a:t>
            </a:r>
            <a:endParaRPr sz="900" b="1" dirty="0">
              <a:solidFill>
                <a:srgbClr val="2121A9"/>
              </a:solidFill>
              <a:latin typeface="Montserrat Medium"/>
            </a:endParaRPr>
          </a:p>
        </p:txBody>
      </p:sp>
      <p:graphicFrame>
        <p:nvGraphicFramePr>
          <p:cNvPr id="26" name="Table 25"/>
          <p:cNvGraphicFramePr>
            <a:graphicFrameLocks noGrp="1"/>
          </p:cNvGraphicFramePr>
          <p:nvPr>
            <p:extLst>
              <p:ext uri="{D42A27DB-BD31-4B8C-83A1-F6EECF244321}">
                <p14:modId xmlns:p14="http://schemas.microsoft.com/office/powerpoint/2010/main" val="57382770"/>
              </p:ext>
            </p:extLst>
          </p:nvPr>
        </p:nvGraphicFramePr>
        <p:xfrm>
          <a:off x="146304" y="4570641"/>
          <a:ext cx="6309360" cy="1234440"/>
        </p:xfrm>
        <a:graphic>
          <a:graphicData uri="http://schemas.openxmlformats.org/drawingml/2006/table">
            <a:tbl>
              <a:tblPr>
                <a:tableStyleId>{5C22544A-7EE6-4342-B048-85BDC9FD1C3A}</a:tableStyleId>
              </a:tblPr>
              <a:tblGrid>
                <a:gridCol w="1766620">
                  <a:extLst>
                    <a:ext uri="{9D8B030D-6E8A-4147-A177-3AD203B41FA5}">
                      <a16:colId xmlns:a16="http://schemas.microsoft.com/office/drawing/2014/main" val="20000"/>
                    </a:ext>
                  </a:extLst>
                </a:gridCol>
                <a:gridCol w="908548">
                  <a:extLst>
                    <a:ext uri="{9D8B030D-6E8A-4147-A177-3AD203B41FA5}">
                      <a16:colId xmlns:a16="http://schemas.microsoft.com/office/drawing/2014/main" val="20001"/>
                    </a:ext>
                  </a:extLst>
                </a:gridCol>
                <a:gridCol w="908548">
                  <a:extLst>
                    <a:ext uri="{9D8B030D-6E8A-4147-A177-3AD203B41FA5}">
                      <a16:colId xmlns:a16="http://schemas.microsoft.com/office/drawing/2014/main" val="1486623590"/>
                    </a:ext>
                  </a:extLst>
                </a:gridCol>
                <a:gridCol w="908548">
                  <a:extLst>
                    <a:ext uri="{9D8B030D-6E8A-4147-A177-3AD203B41FA5}">
                      <a16:colId xmlns:a16="http://schemas.microsoft.com/office/drawing/2014/main" val="20002"/>
                    </a:ext>
                  </a:extLst>
                </a:gridCol>
                <a:gridCol w="908548">
                  <a:extLst>
                    <a:ext uri="{9D8B030D-6E8A-4147-A177-3AD203B41FA5}">
                      <a16:colId xmlns:a16="http://schemas.microsoft.com/office/drawing/2014/main" val="20003"/>
                    </a:ext>
                  </a:extLst>
                </a:gridCol>
                <a:gridCol w="908548">
                  <a:extLst>
                    <a:ext uri="{9D8B030D-6E8A-4147-A177-3AD203B41FA5}">
                      <a16:colId xmlns:a16="http://schemas.microsoft.com/office/drawing/2014/main" val="20004"/>
                    </a:ext>
                  </a:extLst>
                </a:gridCol>
              </a:tblGrid>
              <a:tr h="205740">
                <a:tc>
                  <a:txBody>
                    <a:bodyPr/>
                    <a:lstStyle/>
                    <a:p>
                      <a:pPr algn="l"/>
                      <a:r>
                        <a:rPr sz="700" b="1">
                          <a:solidFill>
                            <a:srgbClr val="FFFFFF"/>
                          </a:solidFill>
                          <a:latin typeface="Montserrat Medium"/>
                        </a:rPr>
                        <a:t>R$ m</a:t>
                      </a:r>
                    </a:p>
                  </a:txBody>
                  <a:tcPr marL="38100" marR="38100" marT="0" marB="0">
                    <a:solidFill>
                      <a:srgbClr val="0A1774"/>
                    </a:solidFill>
                  </a:tcPr>
                </a:tc>
                <a:tc>
                  <a:txBody>
                    <a:bodyPr/>
                    <a:lstStyle/>
                    <a:p>
                      <a:pPr algn="ctr"/>
                      <a:r>
                        <a:rPr sz="700" b="1">
                          <a:solidFill>
                            <a:srgbClr val="FFFFFF"/>
                          </a:solidFill>
                          <a:latin typeface="Montserrat Medium"/>
                        </a:rPr>
                        <a:t>2025A</a:t>
                      </a:r>
                      <a:endParaRPr sz="700" b="1"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2026E</a:t>
                      </a:r>
                      <a:endParaRPr sz="700" b="1" dirty="0">
                        <a:solidFill>
                          <a:srgbClr val="FFFFFF"/>
                        </a:solidFill>
                        <a:latin typeface="Montserrat Medium"/>
                      </a:endParaRPr>
                    </a:p>
                  </a:txBody>
                  <a:tcPr marL="38100" marR="38100" marT="0" marB="0">
                    <a:solidFill>
                      <a:srgbClr val="0A1774"/>
                    </a:solidFill>
                  </a:tcPr>
                </a:tc>
                <a:tc>
                  <a:txBody>
                    <a:bodyPr/>
                    <a:lstStyle/>
                    <a:p>
                      <a:pPr algn="ctr"/>
                      <a:r>
                        <a:rPr sz="700" b="1">
                          <a:solidFill>
                            <a:srgbClr val="FFFFFF"/>
                          </a:solidFill>
                          <a:latin typeface="Montserrat Medium"/>
                        </a:rPr>
                        <a:t>2027E</a:t>
                      </a:r>
                    </a:p>
                  </a:txBody>
                  <a:tcPr marL="38100" marR="38100" marT="0" marB="0">
                    <a:solidFill>
                      <a:srgbClr val="0A1774"/>
                    </a:solidFill>
                  </a:tcPr>
                </a:tc>
                <a:tc>
                  <a:txBody>
                    <a:bodyPr/>
                    <a:lstStyle/>
                    <a:p>
                      <a:pPr algn="ctr"/>
                      <a:r>
                        <a:rPr sz="700" b="1">
                          <a:solidFill>
                            <a:srgbClr val="FFFFFF"/>
                          </a:solidFill>
                          <a:latin typeface="Montserrat Medium"/>
                        </a:rPr>
                        <a:t>2028E</a:t>
                      </a:r>
                    </a:p>
                  </a:txBody>
                  <a:tcPr marL="38100" marR="38100" marT="0" marB="0">
                    <a:solidFill>
                      <a:srgbClr val="0A1774"/>
                    </a:solidFill>
                  </a:tcPr>
                </a:tc>
                <a:tc>
                  <a:txBody>
                    <a:bodyPr/>
                    <a:lstStyle/>
                    <a:p>
                      <a:pPr algn="ctr"/>
                      <a:r>
                        <a:rPr sz="700" b="1">
                          <a:solidFill>
                            <a:srgbClr val="FFFFFF"/>
                          </a:solidFill>
                          <a:latin typeface="Montserrat Medium"/>
                        </a:rPr>
                        <a:t>2029E</a:t>
                      </a:r>
                    </a:p>
                  </a:txBody>
                  <a:tcPr marL="38100" marR="38100" marT="0" marB="0">
                    <a:solidFill>
                      <a:srgbClr val="0A1774"/>
                    </a:solidFill>
                  </a:tcPr>
                </a:tc>
                <a:extLst>
                  <a:ext uri="{0D108BD9-81ED-4DB2-BD59-A6C34878D82A}">
                    <a16:rowId xmlns:a16="http://schemas.microsoft.com/office/drawing/2014/main" val="10000"/>
                  </a:ext>
                </a:extLst>
              </a:tr>
              <a:tr h="205740">
                <a:tc>
                  <a:txBody>
                    <a:bodyPr/>
                    <a:lstStyle/>
                    <a:p>
                      <a:pPr algn="l"/>
                      <a:r>
                        <a:rPr sz="700" b="1">
                          <a:solidFill>
                            <a:srgbClr val="000000"/>
                          </a:solidFill>
                          <a:latin typeface="Montserrat Medium"/>
                        </a:rPr>
                        <a:t>Receita líquida</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69.859</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70.300</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72.500</a:t>
                      </a:r>
                    </a:p>
                  </a:txBody>
                  <a:tcPr marL="38100" marR="38100" marT="0" marB="0">
                    <a:solidFill>
                      <a:srgbClr val="FFFFFF"/>
                    </a:solidFill>
                  </a:tcPr>
                </a:tc>
                <a:tc>
                  <a:txBody>
                    <a:bodyPr/>
                    <a:lstStyle/>
                    <a:p>
                      <a:pPr algn="ctr"/>
                      <a:r>
                        <a:rPr sz="700" b="0">
                          <a:solidFill>
                            <a:srgbClr val="000000"/>
                          </a:solidFill>
                          <a:latin typeface="Montserrat Medium"/>
                        </a:rPr>
                        <a:t>74.400</a:t>
                      </a:r>
                    </a:p>
                  </a:txBody>
                  <a:tcPr marL="38100" marR="38100" marT="0" marB="0">
                    <a:solidFill>
                      <a:srgbClr val="FFFFFF"/>
                    </a:solidFill>
                  </a:tcPr>
                </a:tc>
                <a:tc>
                  <a:txBody>
                    <a:bodyPr/>
                    <a:lstStyle/>
                    <a:p>
                      <a:pPr algn="ctr"/>
                      <a:r>
                        <a:rPr sz="700" b="0">
                          <a:solidFill>
                            <a:srgbClr val="000000"/>
                          </a:solidFill>
                          <a:latin typeface="Montserrat Medium"/>
                        </a:rPr>
                        <a:t>76.900</a:t>
                      </a:r>
                    </a:p>
                  </a:txBody>
                  <a:tcPr marL="38100" marR="38100" marT="0" marB="0">
                    <a:solidFill>
                      <a:srgbClr val="FFFFFF"/>
                    </a:solidFill>
                  </a:tcPr>
                </a:tc>
                <a:extLst>
                  <a:ext uri="{0D108BD9-81ED-4DB2-BD59-A6C34878D82A}">
                    <a16:rowId xmlns:a16="http://schemas.microsoft.com/office/drawing/2014/main" val="10001"/>
                  </a:ext>
                </a:extLst>
              </a:tr>
              <a:tr h="205740">
                <a:tc>
                  <a:txBody>
                    <a:bodyPr/>
                    <a:lstStyle/>
                    <a:p>
                      <a:pPr algn="l"/>
                      <a:r>
                        <a:rPr sz="700" b="1">
                          <a:solidFill>
                            <a:srgbClr val="000000"/>
                          </a:solidFill>
                          <a:latin typeface="Montserrat Medium"/>
                        </a:rPr>
                        <a:t>EBITDA Ajustado</a:t>
                      </a:r>
                      <a:endParaRPr sz="700" b="1"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10.074</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12.700</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13.100</a:t>
                      </a:r>
                    </a:p>
                  </a:txBody>
                  <a:tcPr marL="38100" marR="38100" marT="0" marB="0">
                    <a:solidFill>
                      <a:srgbClr val="EEF1F6"/>
                    </a:solidFill>
                  </a:tcPr>
                </a:tc>
                <a:tc>
                  <a:txBody>
                    <a:bodyPr/>
                    <a:lstStyle/>
                    <a:p>
                      <a:pPr algn="ctr"/>
                      <a:r>
                        <a:rPr sz="700" b="0">
                          <a:solidFill>
                            <a:srgbClr val="000000"/>
                          </a:solidFill>
                          <a:latin typeface="Montserrat Medium"/>
                        </a:rPr>
                        <a:t>13.200</a:t>
                      </a:r>
                    </a:p>
                  </a:txBody>
                  <a:tcPr marL="38100" marR="38100" marT="0" marB="0">
                    <a:solidFill>
                      <a:srgbClr val="EEF1F6"/>
                    </a:solidFill>
                  </a:tcPr>
                </a:tc>
                <a:tc>
                  <a:txBody>
                    <a:bodyPr/>
                    <a:lstStyle/>
                    <a:p>
                      <a:pPr algn="ctr"/>
                      <a:r>
                        <a:rPr sz="700" b="0">
                          <a:solidFill>
                            <a:srgbClr val="000000"/>
                          </a:solidFill>
                          <a:latin typeface="Montserrat Medium"/>
                        </a:rPr>
                        <a:t>13.600</a:t>
                      </a:r>
                    </a:p>
                  </a:txBody>
                  <a:tcPr marL="38100" marR="38100" marT="0" marB="0">
                    <a:solidFill>
                      <a:srgbClr val="EEF1F6"/>
                    </a:solidFill>
                  </a:tcPr>
                </a:tc>
                <a:extLst>
                  <a:ext uri="{0D108BD9-81ED-4DB2-BD59-A6C34878D82A}">
                    <a16:rowId xmlns:a16="http://schemas.microsoft.com/office/drawing/2014/main" val="10002"/>
                  </a:ext>
                </a:extLst>
              </a:tr>
              <a:tr h="205740">
                <a:tc>
                  <a:txBody>
                    <a:bodyPr/>
                    <a:lstStyle/>
                    <a:p>
                      <a:pPr algn="l"/>
                      <a:r>
                        <a:rPr sz="700" b="1">
                          <a:solidFill>
                            <a:srgbClr val="000000"/>
                          </a:solidFill>
                          <a:latin typeface="Montserrat Medium"/>
                        </a:rPr>
                        <a:t>Margem EBITDA</a:t>
                      </a:r>
                      <a:endParaRPr sz="700" b="1"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14,4%</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18,1%</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18,1%</a:t>
                      </a:r>
                    </a:p>
                  </a:txBody>
                  <a:tcPr marL="38100" marR="38100" marT="0" marB="0">
                    <a:solidFill>
                      <a:srgbClr val="FFFFFF"/>
                    </a:solidFill>
                  </a:tcPr>
                </a:tc>
                <a:tc>
                  <a:txBody>
                    <a:bodyPr/>
                    <a:lstStyle/>
                    <a:p>
                      <a:pPr algn="ctr"/>
                      <a:r>
                        <a:rPr sz="700" b="0">
                          <a:solidFill>
                            <a:srgbClr val="000000"/>
                          </a:solidFill>
                          <a:latin typeface="Montserrat Medium"/>
                        </a:rPr>
                        <a:t>17,7%</a:t>
                      </a:r>
                    </a:p>
                  </a:txBody>
                  <a:tcPr marL="38100" marR="38100" marT="0" marB="0">
                    <a:solidFill>
                      <a:srgbClr val="FFFFFF"/>
                    </a:solidFill>
                  </a:tcPr>
                </a:tc>
                <a:tc>
                  <a:txBody>
                    <a:bodyPr/>
                    <a:lstStyle/>
                    <a:p>
                      <a:pPr algn="ctr"/>
                      <a:r>
                        <a:rPr sz="700" b="0">
                          <a:solidFill>
                            <a:srgbClr val="000000"/>
                          </a:solidFill>
                          <a:latin typeface="Montserrat Medium"/>
                        </a:rPr>
                        <a:t>17,7%</a:t>
                      </a:r>
                    </a:p>
                  </a:txBody>
                  <a:tcPr marL="38100" marR="38100" marT="0" marB="0">
                    <a:solidFill>
                      <a:srgbClr val="FFFFFF"/>
                    </a:solidFill>
                  </a:tcPr>
                </a:tc>
                <a:extLst>
                  <a:ext uri="{0D108BD9-81ED-4DB2-BD59-A6C34878D82A}">
                    <a16:rowId xmlns:a16="http://schemas.microsoft.com/office/drawing/2014/main" val="10003"/>
                  </a:ext>
                </a:extLst>
              </a:tr>
              <a:tr h="205740">
                <a:tc>
                  <a:txBody>
                    <a:bodyPr/>
                    <a:lstStyle/>
                    <a:p>
                      <a:pPr algn="l"/>
                      <a:r>
                        <a:rPr sz="700" b="1">
                          <a:solidFill>
                            <a:srgbClr val="000000"/>
                          </a:solidFill>
                          <a:latin typeface="Montserrat Medium"/>
                        </a:rPr>
                        <a:t>Lucro líquido</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3.382</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5.250</a:t>
                      </a:r>
                      <a:endParaRPr sz="700" b="0" dirty="0">
                        <a:solidFill>
                          <a:srgbClr val="000000"/>
                        </a:solidFill>
                        <a:latin typeface="Montserrat Medium"/>
                      </a:endParaRPr>
                    </a:p>
                  </a:txBody>
                  <a:tcPr marL="38100" marR="38100" marT="0" marB="0">
                    <a:solidFill>
                      <a:srgbClr val="EEF1F6"/>
                    </a:solidFill>
                  </a:tcPr>
                </a:tc>
                <a:tc>
                  <a:txBody>
                    <a:bodyPr/>
                    <a:lstStyle/>
                    <a:p>
                      <a:pPr algn="ctr"/>
                      <a:r>
                        <a:rPr sz="700" b="0">
                          <a:solidFill>
                            <a:srgbClr val="000000"/>
                          </a:solidFill>
                          <a:latin typeface="Montserrat Medium"/>
                        </a:rPr>
                        <a:t>5.600</a:t>
                      </a:r>
                    </a:p>
                  </a:txBody>
                  <a:tcPr marL="38100" marR="38100" marT="0" marB="0">
                    <a:solidFill>
                      <a:srgbClr val="EEF1F6"/>
                    </a:solidFill>
                  </a:tcPr>
                </a:tc>
                <a:tc>
                  <a:txBody>
                    <a:bodyPr/>
                    <a:lstStyle/>
                    <a:p>
                      <a:pPr algn="ctr"/>
                      <a:r>
                        <a:rPr sz="700" b="0">
                          <a:solidFill>
                            <a:srgbClr val="000000"/>
                          </a:solidFill>
                          <a:latin typeface="Montserrat Medium"/>
                        </a:rPr>
                        <a:t>5.700</a:t>
                      </a:r>
                    </a:p>
                  </a:txBody>
                  <a:tcPr marL="38100" marR="38100" marT="0" marB="0">
                    <a:solidFill>
                      <a:srgbClr val="EEF1F6"/>
                    </a:solidFill>
                  </a:tcPr>
                </a:tc>
                <a:tc>
                  <a:txBody>
                    <a:bodyPr/>
                    <a:lstStyle/>
                    <a:p>
                      <a:pPr algn="ctr"/>
                      <a:r>
                        <a:rPr sz="700" b="0">
                          <a:solidFill>
                            <a:srgbClr val="000000"/>
                          </a:solidFill>
                          <a:latin typeface="Montserrat Medium"/>
                        </a:rPr>
                        <a:t>6.000</a:t>
                      </a:r>
                    </a:p>
                  </a:txBody>
                  <a:tcPr marL="38100" marR="38100" marT="0" marB="0">
                    <a:solidFill>
                      <a:srgbClr val="EEF1F6"/>
                    </a:solidFill>
                  </a:tcPr>
                </a:tc>
                <a:extLst>
                  <a:ext uri="{0D108BD9-81ED-4DB2-BD59-A6C34878D82A}">
                    <a16:rowId xmlns:a16="http://schemas.microsoft.com/office/drawing/2014/main" val="10004"/>
                  </a:ext>
                </a:extLst>
              </a:tr>
              <a:tr h="205740">
                <a:tc>
                  <a:txBody>
                    <a:bodyPr/>
                    <a:lstStyle/>
                    <a:p>
                      <a:pPr algn="l"/>
                      <a:r>
                        <a:rPr sz="700" b="1">
                          <a:solidFill>
                            <a:srgbClr val="000000"/>
                          </a:solidFill>
                          <a:latin typeface="Montserrat Medium"/>
                        </a:rPr>
                        <a:t>Dív. líq./EBITDA</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0,9x</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0,6x</a:t>
                      </a:r>
                      <a:endParaRPr sz="700" b="0" dirty="0">
                        <a:solidFill>
                          <a:srgbClr val="000000"/>
                        </a:solidFill>
                        <a:latin typeface="Montserrat Medium"/>
                      </a:endParaRPr>
                    </a:p>
                  </a:txBody>
                  <a:tcPr marL="38100" marR="38100" marT="0" marB="0">
                    <a:solidFill>
                      <a:srgbClr val="FFFFFF"/>
                    </a:solidFill>
                  </a:tcPr>
                </a:tc>
                <a:tc>
                  <a:txBody>
                    <a:bodyPr/>
                    <a:lstStyle/>
                    <a:p>
                      <a:pPr algn="ctr"/>
                      <a:r>
                        <a:rPr sz="700" b="0">
                          <a:solidFill>
                            <a:srgbClr val="000000"/>
                          </a:solidFill>
                          <a:latin typeface="Montserrat Medium"/>
                        </a:rPr>
                        <a:t>0,4x</a:t>
                      </a:r>
                    </a:p>
                  </a:txBody>
                  <a:tcPr marL="38100" marR="38100" marT="0" marB="0">
                    <a:solidFill>
                      <a:srgbClr val="FFFFFF"/>
                    </a:solidFill>
                  </a:tcPr>
                </a:tc>
                <a:tc>
                  <a:txBody>
                    <a:bodyPr/>
                    <a:lstStyle/>
                    <a:p>
                      <a:pPr algn="ctr"/>
                      <a:r>
                        <a:rPr sz="700" b="0">
                          <a:solidFill>
                            <a:srgbClr val="000000"/>
                          </a:solidFill>
                          <a:latin typeface="Montserrat Medium"/>
                        </a:rPr>
                        <a:t>0,2x</a:t>
                      </a:r>
                    </a:p>
                  </a:txBody>
                  <a:tcPr marL="38100" marR="38100" marT="0" marB="0">
                    <a:solidFill>
                      <a:srgbClr val="FFFFFF"/>
                    </a:solidFill>
                  </a:tcPr>
                </a:tc>
                <a:tc>
                  <a:txBody>
                    <a:bodyPr/>
                    <a:lstStyle/>
                    <a:p>
                      <a:pPr algn="ctr"/>
                      <a:r>
                        <a:rPr sz="700" b="0">
                          <a:solidFill>
                            <a:srgbClr val="000000"/>
                          </a:solidFill>
                          <a:latin typeface="Montserrat Medium"/>
                        </a:rPr>
                        <a:t>0,1x</a:t>
                      </a:r>
                      <a:endParaRPr sz="700" b="0" dirty="0">
                        <a:solidFill>
                          <a:srgbClr val="000000"/>
                        </a:solidFill>
                        <a:latin typeface="Montserrat Medium"/>
                      </a:endParaRPr>
                    </a:p>
                  </a:txBody>
                  <a:tcPr marL="38100" marR="38100" marT="0" marB="0">
                    <a:solidFill>
                      <a:srgbClr val="FFFFFF"/>
                    </a:solidFill>
                  </a:tcPr>
                </a:tc>
                <a:extLst>
                  <a:ext uri="{0D108BD9-81ED-4DB2-BD59-A6C34878D82A}">
                    <a16:rowId xmlns:a16="http://schemas.microsoft.com/office/drawing/2014/main" val="10005"/>
                  </a:ext>
                </a:extLst>
              </a:tr>
            </a:tbl>
          </a:graphicData>
        </a:graphic>
      </p:graphicFrame>
      <p:pic>
        <p:nvPicPr>
          <p:cNvPr id="27" name="Picture 26" descr="image.png"/>
          <p:cNvPicPr>
            <a:picLocks noChangeAspect="1"/>
          </p:cNvPicPr>
          <p:nvPr/>
        </p:nvPicPr>
        <p:blipFill>
          <a:blip r:embed="rId2"/>
          <a:stretch>
            <a:fillRect/>
          </a:stretch>
        </p:blipFill>
        <p:spPr>
          <a:xfrm>
            <a:off x="5544077" y="159389"/>
            <a:ext cx="719036" cy="2827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27798"/>
            <a:ext cx="6435192" cy="8407022"/>
          </a:xfrm>
          <a:prstGeom prst="rect">
            <a:avLst/>
          </a:prstGeom>
          <a:noFill/>
        </p:spPr>
        <p:txBody>
          <a:bodyPr wrap="square">
            <a:noAutofit/>
          </a:bodyPr>
          <a:lstStyle/>
          <a:p>
            <a:pPr algn="just">
              <a:lnSpc>
                <a:spcPct val="107000"/>
              </a:lnSpc>
              <a:spcBef>
                <a:spcPts val="800"/>
              </a:spcBef>
              <a:spcAft>
                <a:spcPts val="800"/>
              </a:spcAft>
            </a:pPr>
            <a:r>
              <a:rPr lang="en-US" sz="800" b="1" dirty="0">
                <a:solidFill>
                  <a:srgbClr val="002060"/>
                </a:solidFill>
                <a:latin typeface="Montserrat Medium" pitchFamily="2" charset="0"/>
              </a:rPr>
              <a:t>Seção de Disclosure</a:t>
            </a:r>
            <a:endParaRPr lang="pt-BR" sz="800" b="1" dirty="0">
              <a:solidFill>
                <a:srgbClr val="002060"/>
              </a:solidFill>
              <a:latin typeface="Montserrat Medium" pitchFamily="2"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1.  DISCLAIMER GERAL</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relatório foi produzido pelo departamento de análise (“Genial Institutional Research”) da Genial Institutional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Corretora</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de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Câmbio</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Títulos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Valores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Mobiliários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S.A. (“GENIAL INSTITUTIONAL CCTVM”). Genial Institutional é uma marca da Genial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Investimentos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CCTVM.</a:t>
            </a:r>
          </a:p>
          <a:p>
            <a:pPr algn="just">
              <a:lnSpc>
                <a:spcPct val="115000"/>
              </a:lnSpc>
              <a:spcBef>
                <a:spcPts val="400"/>
              </a:spcBef>
              <a:spcAft>
                <a:spcPts val="400"/>
              </a:spcAft>
            </a:pP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relatório não pode ser reproduzido ou redistribuído a qualquer outra pessoa, no todo ou em parte, para qualquer finalidade, sem o consentimento prévio por escrito da GENIAL INSTITUTIONAL CCTVM. A GENIAL INSTITUTIONAL CCTVM não se responsabiliza por quaisquer atos de terceiros nesse sentido.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relatório de análise destina-se à distribuição apenas nas circunstâncias permitidas pela legislação aplicável. Este relatório não leva em consideração os objetivos de investimento, a situação financeira ou as necessidades específicas de qualquer destinatário, ainda que enviado a um único destinatário. Não há garantia de que constitua declaração ou resumo completo de quaisquer valores mobiliários, mercados, relatórios ou desdobramentos nele referidos. Nem a GENIAL INSTITUTIONAL CCTVM, nem seus diretores, administradores, funcionários ou agentes terão qualquer responsabilidade, a que título for, por erro, imprecisão ou incompletude de fato ou de opinião contidos neste relatório, ou por falta de diligência em sua preparação ou publicação, ou por quaisquer perdas ou danos decorrentes do uso deste relatório.</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 GENIAL INSTITUTIONAL CCTVM pode valer-se de barreiras de informação, como “Chinese Walls”, para controlar o fluxo de informações entre as áreas, unidades, divisões, grupos ou afiliadas da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Investir em quaisquer valores mobiliários não norte-americanos ou instrumentos financeiros relacionados (inclusive ADRs) discutidos neste relatório pode apresentar certos riscos. Os valores mobiliários de emissores não norte-americanos podem não estar registrados na, ou sujeitos às regulamentações da, U.S. Securities and Exchange Commission. As informações sobre tais valores mobiliários podem ser limitadas. Empresas estrangeiras podem não estar sujeitas a padrões de auditoria e divulgação e a exigências regulatórias comparáveis aos vigentes nos Estados Unidos.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valor de qualquer investimento ou rendimento de quaisquer valores mobiliários ou instrumentos financeiros relacionados discutidos neste relatório denominados em moeda diferente do dólar norte-americano está sujeito a flutuações cambiais que podem ter efeito positivo ou adverso sobre seu valor ou rendimento.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desempenho passado não é necessariamente indicativo de desempenho futuro, e a GENIAL INSTITUTIONAL CCTVM não presta qualquer declaração ou garantia, expressa ou implícita, quanto ao desempenho futuro. Os rendimentos de investimentos podem oscilar. O preço ou valor dos investimentos a que este relatório se refere, direta ou indiretamente, pode cair ou subir contra o interesse dos investidores. Qualquer recomendação ou opinião aqui contida pode tornar-se desatualizada em razão de mudanças no ambiente em que opera o emissor dos valores mobiliários analisados, além de alterações nas estimativas, projeções, premissas e metodologia de avaliação aqui utilizadas.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As ações de companhias brasileiras listadas localmente somente podem ser adquiridas por investidores fora do Brasil que sejam “investidores elegíveis” nos termos das leis e regulamentações aplicáveis.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00000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480E843A-F8FE-4845-ABF1-9BD48E6D59BC}"/>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pic>
        <p:nvPicPr>
          <p:cNvPr id="3" name="Imagem 2">
            <a:extLst>
              <a:ext uri="{FF2B5EF4-FFF2-40B4-BE49-F238E27FC236}">
                <a16:creationId xmlns:a16="http://schemas.microsoft.com/office/drawing/2014/main" id="{3115388A-57F3-8A73-45ED-48E3F3629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45" y="1542915"/>
            <a:ext cx="6204084" cy="924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5">
            <a:extLst>
              <a:ext uri="{FF2B5EF4-FFF2-40B4-BE49-F238E27FC236}">
                <a16:creationId xmlns:a16="http://schemas.microsoft.com/office/drawing/2014/main" id="{1156EA86-516B-30B7-920F-9BC56B5726D5}"/>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04 de Agosto de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107995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2</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DISCLOSURES E CERTIFICAÇÃO DO(S) ANALISTA(S)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principal, LUCA VELLO, é responsável pelo conteúdo deste relatório e pelo cumprimento das exigências da Instrução CVM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Os analistas certificam que as opiniões expressas neste relatório refletem com precisão suas visões pessoais sobre os valores mobiliários e emissores analisados e que o relatório foi elaborado de forma independente, inclusive em relação à GENIAL INSTITUTIONAL.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não possui qualquer vínculo com qualquer pessoa que trabalhe para o(s) emissor(es) discutido(s) neste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ele(a), ou seu cônjuge ou companheiro(a), direta ou indiretamente, em nome próprio ou de terceiros, não detém quaisquer dos valores mobiliários objeto deste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ele(a), ou seu cônjuge ou companheiro(a), não está direta ou indiretamente envolvido(a) na aquisição, alienação ou intermediação dos valores mobiliários objeto deste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ele(a), ou seu cônjuge ou companheiro(a), não possui interesse financeiro direto ou indireto no emissor objeto deste relatório (exceto a negociação de cotas de fundos de investimento, nos quais o analista não pode controlar, direta ou indiretamente, a administração ou gestão do fundo, ou que não concentrem investimentos em setores ou empresas cobertos por relatórios produzidos pelo analista).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 remuneração do analista é, direta ou indiretamente, determinada pelas receitas das operações comerciais e financeiras da GENIAL INSTITUTIONAL.</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Adicionalmente, os analistas certificam que nenhuma parcela de sua remuneração esteve, está ou estará direta ou indiretamente relacionada às recomendações ou visões específicas expressas neste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 remuneração do analista que preparou este relatório é determinada pela gestão de análise e pela alta administração (não incluindo o banco de investimento). A remuneração do analista não se baseia em receitas de banco de investimento; contudo, pode relacionar-se às receitas da GENIAL INSTITUTIONAL CCTVM, suas afiliadas e/ou subsidiárias como um todo, das quais banco de investimento, vendas e trading fazem parte. A remuneração paga aos analistas é de responsabilidade exclusiva da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certifica que ele(a), ou seu cônjuge ou companheiro(a), não atua como diretor, conselheiro ou membro de conselho consultivo da companhia objeto deste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principal é responsável pelo conteúdo deste relatório e pelo cumprimento das exigências da Instrução CVM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Salvo indicação em contrário, as pessoas listadas na capa deste relatório são analistas de valores mobiliários.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064B2BFA-E47B-E715-21F6-8AA31D91B3C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8415F75-34E6-6EE2-C099-61E395E0CFCC}"/>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04 de Agosto de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51903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3.  DISCLOSURE ADICIONAL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b="1"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Este documento foi preparado pela GENIAL INSTITUTIONAL Research e é fornecido com o único propósito de prestar informações sobre companhias e seus valores mobiliários.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As informações aqui contidas são fornecidas apenas para fins informativos e não constituem oferta de compra ou venda, nem devem ser interpretadas como solicitação para adquirir quaisquer valores mobiliários em qualquer jurisdição. As opiniões aqui expressas quanto à compra, venda ou manutenção de valores mobiliários, ou quanto à ponderação de tais ativos em uma carteira real ou hipotética, baseiam-se em análise cuidadosa dos analistas que prepararam este relatório e não devem ser interpretadas por investidores atuais ou futuros como recomendações para qualquer decisão ou ação de investimento específica. A decisão final do investidor deve considerar todos os riscos e custos envolvidos. Este relatório baseia-se em informações obtidas de fontes públicas primárias ou secundárias, ou diretamente das companhias, combinadas com estimativas e cálculos elaborados pela GENIAL INSTITUTIONAL CCTVM. Este relatório não pretende ser uma declaração completa de todos os fatos relevantes relativos a qualquer companhia, indústria, valor mobiliário ou estratégia de mercado mencionados. As informações foram obtidas de fontes consideradas confiáveis, mas a GENIAL INSTITUTIONAL CCTVM não presta qualquer declaração ou garantia, expressa ou implícita, quanto à completude, confiabilidade ou exatidão de tais informações. As informações, opiniões, estimativas e projeções contidas neste documento baseiam-se em dados atuais e estão sujeitas a alterações. Preços e disponibilidade de instrumentos financeiros são meramente indicativos e sujeitos a alteração sem aviso. A GENIAL INSTITUTIONAL CCTVM não tem qualquer obrigação de atualizar ou revisar este documento ou de comunicar quaisquer alterações em tais dados.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Os valores mobiliários discutidos neste relatório, bem como as opiniões e recomendações aqui contidas, podem não ser adequados a todo tipo de investidor. Este relatório não leva em consideração os objetivos de investimento, a situação financeira ou as necessidades específicas de qualquer investidor em particular. Investidores que desejem comprar, vender ou investir nos valores mobiliários cobertos devem buscar assessoria financeira independente que considere suas características e necessidades individuais antes de tomar qualquer decisão de investimento. Cada investidor deve tomar decisões independentes após analisar cuidadosamente os riscos, taxas e comissões envolvidos. Se um instrumento financeiro for denominado em moeda diferente da do investidor, variações cambiais podem afetar adversamente o preço, o valor ou o rendimento do instrumento, e o leitor assume todos os riscos cambiais. Os rendimentos podem variar e, portanto, seu preço ou valor pode subir ou cair, direta ou indiretamente. As informações, opiniões e recomendações aqui contidas não constituem e não devem ser interpretadas como promessa ou garantia de qualquer retorno específico. O desempenho passado não indica necessariamente resultados futuros, e nenhuma declaração ou garantia, expressa ou implícita, é feita quanto ao desempenho futuro. Portanto, a GENIAL INSTITUTIONAL CCTVM, suas empresas afiliadas e os analistas envolvidos não assumem qualquer responsabilidade por perdas diretas, indiretas ou consequenciais decorrentes do uso das informações aqui contidas, e qualquer pessoa que utilize este relatório compromete-se a indenizar de forma irrevogável a GENIAL INSTITUTIONAL CCTVM e suas afiliadas de quaisquer reivindicações e demandas.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(iv)</a:t>
            </a: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Os preços neste relatório são considerados confiáveis na data de sua emissão e derivam de uma ou mais das seguintes fontes: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fontes expressamente especificadas junto aos dados relevantes; (ii) o preço cotado no principal mercado regulado para o valor mobiliário em questão; (iii) outras fontes públicas consideradas confiáveis; ou (iv) dados proprietários da GENIAL INSTITUTIONAL CCTVM ou a ela disponíveis.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70CB4ED1-B1A4-E557-A28E-44F8CBDFF19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04 de Agosto de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2951990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2" y="561145"/>
            <a:ext cx="6421730" cy="8001828"/>
          </a:xfrm>
          <a:prstGeom prst="rect">
            <a:avLst/>
          </a:prstGeom>
          <a:noFill/>
        </p:spPr>
        <p:txBody>
          <a:bodyPr wrap="square">
            <a:noAutofit/>
          </a:bodyPr>
          <a:lstStyle/>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Nenhuma declaração ou garantia, expressa ou implícita, é prestada quanto à exatidão, completude ou confiabilidade das informações aqui contidas, exceto quanto às informações relativas à GENIAL INSTITUTIONAL CCTVM, suas subsidiárias e afiliadas. Em todos os casos, os investidores devem conduzir sua própria investigação e análise dessas informações antes de tomar ou deixar de tomar qualquer ação em relação aos valores mobiliários ou mercados analisados neste relatório.</a:t>
            </a:r>
            <a:endParaRPr lang="pt-BR" sz="800" dirty="0">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 GENIAL INSTITUTIONAL CCTVM não declara que os investidores obterão lucros. A GENIAL INSTITUTIONAL CCTVM não compartilhará com os investidores quaisquer lucros nem aceitará qualquer responsabilidade por perdas de investimento. Investimentos envolvem riscos e os investidores devem agir com prudência em suas decisões. A GENIAL INSTITUTIONAL CCTVM não assume deveres fiduciários em nome dos destinatários deste relatório e, ao comunicá-lo, não atua na qualidade de fiduciária. Este relatório não deve substituir o exercício do julgamento independente do destinatário. Opiniões, estimativas e projeções aqui expressas constituem o julgamento atual do analista responsável pelo conteúdo na data de emissão e estão sujeitas a alteração sem aviso, podendo diferir ou ser contrárias a opiniões de outras áreas ou grupos da GENIAL INSTITUTIONAL CCTVM em razão do uso de premissas e critérios diferentes. As informações, opiniões e recomendações aqui contidas não constituem e não devem ser interpretadas como promessa ou garantia de retorno específico.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Como as visões pessoais dos analistas podem diferir entre si, a GENIAL INSTITUTIONAL CCTVM, suas subsidiárias e afiliadas podem ter emitido ou vir a emitir relatórios inconsistentes com, e/ou que cheguem a conclusões diferentes das, informações aqui apresentadas. Tais opiniões, estimativas e projeções não devem ser interpretadas como declaração de que os assuntos nelas referidos ocorrerão. Preços e disponibilidade de instrumentos financeiros são meramente indicativos e sujeitos a alteração sem aviso. Os rendimentos podem variar e, portanto, seu preço ou valor pode subir ou cair, direta ou indiretamente.</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documento não pode ser: (a) fotocopiado ou duplicado de qualquer forma, no todo ou em parte, e/ou (b) distribuído sem o consentimento prévio por escrito da GENIAL INSTITUTIONAL CCTVM. A GENIAL INSTITUTIONAL CCTVM não se responsabiliza por quaisquer atos de terceiros nesse sentido.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(ix)</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Nem a GENIAL INSTITUTIONAL CCTVM, nem qualquer de suas afiliadas, nem seus respectivos diretores, funcionários ou agentes, aceitam qualquer responsabilidade por perdas ou danos decorrentes do uso de todo ou parte deste relatório.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(x)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(ou suas afiliadas, executivos, diretores ou funcionários) pode, na medida permitida por lei, ter agido com base nas informações aqui contidas ou utilizá-las antes da publicação deste relatório, podendo deter posição em valores mobiliários emitidos pelas companhias aqui mencionadas e atuar como formador de mercado ou principal em quaisquer transações com tais valores.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pode, de tempos em tempos, prestar serviços de banco de investimento ou outros às companhias aqui mencionadas, ou buscar tais negócios junto a elas.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172D4B1-1BA3-894E-3290-699B37DD1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04 de Agosto de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3495085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9º </a:t>
            </a:r>
            <a:r>
              <a:rPr lang="pt-BR" sz="700" dirty="0" err="1">
                <a:solidFill>
                  <a:schemeClr val="tx1">
                    <a:lumMod val="50000"/>
                    <a:lumOff val="50000"/>
                  </a:schemeClr>
                </a:solidFill>
                <a:latin typeface="Montserrat Medium" pitchFamily="2" charset="0"/>
                <a:cs typeface="Arial" panose="020B0604020202020204" pitchFamily="34" charset="0"/>
              </a:rPr>
              <a:t>andar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6" name="TextBox 6">
            <a:extLst>
              <a:ext uri="{FF2B5EF4-FFF2-40B4-BE49-F238E27FC236}">
                <a16:creationId xmlns:a16="http://schemas.microsoft.com/office/drawing/2014/main" id="{39BBA460-3F7C-CEF2-F7AA-1AB77A270EF8}"/>
              </a:ext>
            </a:extLst>
          </p:cNvPr>
          <p:cNvSpPr txBox="1"/>
          <p:nvPr/>
        </p:nvSpPr>
        <p:spPr>
          <a:xfrm>
            <a:off x="149892" y="561145"/>
            <a:ext cx="6421730"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4</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DIVULGAÇÕES IMPORTANTES PARA PESSOAS NOS EUA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Este relatório de análise foi preparado pela Genial Institutional CCTVM, empresa autorizada a exercer atividades de valores mobiliários no Brasil. A Genial Institutional CCTVM não é uma corretora (broker-dealer) registrada nos Estados Unidos e, portanto, não está sujeita às regras dos EUA sobre a preparação de relatórios de análise e a independência de analistas. Este relatório destina-se à distribuição a “major U.S. institutional investors” com base na isenção de registro prevista na Rule 15a-6 do U.S. Securities Exchange Act de 1934, conforme alterado (o “Exchange Act”), e não é fornecido no âmbito de um acordo de soft-dollar.</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Qualquer destinatário nos EUA deste relatório que deseje efetuar qualquer transação de compra ou venda de valores mobiliários ou instrumentos financeiros relacionados com base nas informações aqui fornecidas deve fazê-lo somente por meio da Auerbach Grayson &amp; Company LLC ("AGCO"), uma corretora registrada nos Estados Unidos, com escritório em 20 West 55th Street, New York, NY 10019, (212) 453-3523. Em nenhuma circunstância qualquer destinatário deste relatório deve efetuar transações de compra ou venda de valores mobiliários ou instrumentos relacionados por meio da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Caso o relatório seja distribuído a pessoas que não sejam Major U.S. Institutional Investors nos Estados Unidos, a AGCO assume a responsabilidade pelo conteúdo deste relatório, conforme previsto nas releases pertinentes da SEC e nas no-action letters da equipe da SEC.</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O analista cujo nome aparece neste relatório não é registrado nem qualificado como analista de pesquisa junto à Financial Industry Regulatory Authority (“FINRA”) e pode não ser pessoa associada à Auerbach Grayson &amp; Company LLC ("AGCO") e, portanto, pode não estar sujeito às restrições aplicáveis das regras da FINRA sobre comunicações com a companhia objeto, aparições públicas e negociação de valores mobiliários mantidos em conta de analista.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As divulgações contidas em relatórios produzidos pela GENIAL INSTITUTIONAL CCTVM e distribuídos pela Auerbach Grayson &amp; Company LLC ("AGCO") nos EUA serão regidas e interpretadas de acordo com a lei dos EUA. Este relatório não pode ser reproduzido ou redistribuído a qualquer outra pessoa, no todo ou em parte, para qualquer finalidade, sem o consentimento prévio por escrito da GENIAL INSTITUTIONAL CCTVM. Informações adicionais sobre os instrumentos financeiros discutidos neste relatório estão disponíveis mediante solicitação.</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Disclaimer Reino Unido: </a:t>
            </a:r>
            <a:endParaRPr lang="pt-BR" sz="800" b="1"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Este documento é ESTRITAMENTE CONFIDENCIAL ao destinatário, não pode ser distribuído à imprensa ou a outros meios e não pode ser reproduzido sob qualquer forma. Este documento é direcionado apenas a pessoas que sejam “INVESTMENT PROFESSIONALS” nos termos do artigo 19(5) da FSMA 2000 (FINANCIAL PROMOTION) ORDER 2005, ou a HIGH NET WORTH BODIES nos termos do ARTIGO 49(2) da referida ordem (em conjunto, as “RELEVANT PERSONS”). Este documento não deve ser utilizado ou invocado por pessoas que não sejam RELEVANT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(ii) A distribuição deste documento em outras jurisdições pode ser restringida por lei, e as pessoas em cuja posse este documento chegar devem informar-se sobre, e observar, tais restrições. O descumprimento dessas restrições pode constituir violação das leis de tais jurisdições.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800" dirty="0">
                <a:effectLst/>
                <a:latin typeface="Montserrat Medium" pitchFamily="2" charset="0"/>
                <a:ea typeface="Times New Roman" panose="02020603050405020304" pitchFamily="18" charset="0"/>
                <a:cs typeface="Arial" panose="020B0604020202020204" pitchFamily="34" charset="0"/>
              </a:rPr>
              <a:t>Copyright 2024 GENIAL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INSTITUTIONAL</a:t>
            </a:r>
            <a:r>
              <a:rPr lang="en-US" sz="800" dirty="0">
                <a:effectLst/>
                <a:latin typeface="Montserrat Medium" pitchFamily="2" charset="0"/>
                <a:ea typeface="Times New Roman" panose="02020603050405020304" pitchFamily="18" charset="0"/>
                <a:cs typeface="Arial" panose="020B0604020202020204" pitchFamily="34" charset="0"/>
              </a:rPr>
              <a:t>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sp>
        <p:nvSpPr>
          <p:cNvPr id="3" name="TextBox 25">
            <a:extLst>
              <a:ext uri="{FF2B5EF4-FFF2-40B4-BE49-F238E27FC236}">
                <a16:creationId xmlns:a16="http://schemas.microsoft.com/office/drawing/2014/main" id="{3CFFCF77-7283-D0BA-46C1-093395FEC9C8}"/>
              </a:ext>
            </a:extLst>
          </p:cNvPr>
          <p:cNvSpPr txBox="1"/>
          <p:nvPr/>
        </p:nvSpPr>
        <p:spPr>
          <a:xfrm>
            <a:off x="152400" y="140336"/>
            <a:ext cx="3276600" cy="246221"/>
          </a:xfrm>
          <a:prstGeom prst="rect">
            <a:avLst/>
          </a:prstGeom>
          <a:noFill/>
        </p:spPr>
        <p:txBody>
          <a:bodyPr wrap="square" lIns="0" tIns="0" rIns="0" bIns="0" rtlCol="0">
            <a:spAutoFit/>
          </a:bodyPr>
          <a:lstStyle/>
          <a:p>
            <a:r>
              <a:rPr lang="pt-BR" sz="800" b="1">
                <a:latin typeface="Montserrat Medium" pitchFamily="2" charset="0"/>
                <a:cs typeface="Arial" panose="020B0604020202020204" pitchFamily="34" charset="0"/>
              </a:rPr>
              <a:t>04 de Agosto de 2026</a:t>
            </a:r>
          </a:p>
          <a:p>
            <a:r>
              <a:rPr lang="pt-BR" sz="800">
                <a:latin typeface="Montserrat Medium" pitchFamily="2" charset="0"/>
                <a:cs typeface="Arial" panose="020B0604020202020204" pitchFamily="34" charset="0"/>
              </a:rPr>
              <a:t>Genial Institucional S.A. CCTVM</a:t>
            </a:r>
            <a:endParaRPr lang="pt-BR" sz="800" dirty="0">
              <a:latin typeface="Montserrat Medium" pitchFamily="2" charset="0"/>
              <a:cs typeface="Arial" panose="020B0604020202020204" pitchFamily="34" charset="0"/>
            </a:endParaRPr>
          </a:p>
        </p:txBody>
      </p:sp>
    </p:spTree>
    <p:extLst>
      <p:ext uri="{BB962C8B-B14F-4D97-AF65-F5344CB8AC3E}">
        <p14:creationId xmlns:p14="http://schemas.microsoft.com/office/powerpoint/2010/main" val="7284099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4dfd066-b0e0-433c-b197-9cd860b9314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01F44F50AB23B4199FF4361FA428E81" ma:contentTypeVersion="11" ma:contentTypeDescription="Create a new document." ma:contentTypeScope="" ma:versionID="d9569425562df5851da96cf3f3ab05a7">
  <xsd:schema xmlns:xsd="http://www.w3.org/2001/XMLSchema" xmlns:xs="http://www.w3.org/2001/XMLSchema" xmlns:p="http://schemas.microsoft.com/office/2006/metadata/properties" xmlns:ns3="94dfd066-b0e0-433c-b197-9cd860b93142" targetNamespace="http://schemas.microsoft.com/office/2006/metadata/properties" ma:root="true" ma:fieldsID="7760cf8e0a8863b7a91cb399aec913b8" ns3:_="">
    <xsd:import namespace="94dfd066-b0e0-433c-b197-9cd860b9314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dfd066-b0e0-433c-b197-9cd860b9314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996974-B94E-403B-A101-BBD413EDE307}">
  <ds:schemaRefs>
    <ds:schemaRef ds:uri="http://purl.org/dc/elements/1.1/"/>
    <ds:schemaRef ds:uri="http://schemas.microsoft.com/office/2006/documentManagement/types"/>
    <ds:schemaRef ds:uri="http://purl.org/dc/dcmitype/"/>
    <ds:schemaRef ds:uri="http://schemas.microsoft.com/office/2006/metadata/properties"/>
    <ds:schemaRef ds:uri="94dfd066-b0e0-433c-b197-9cd860b93142"/>
    <ds:schemaRef ds:uri="http://purl.org/dc/terms/"/>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4A0C54BB-75D8-4C9F-A42E-2167366A0F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dfd066-b0e0-433c-b197-9cd860b931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FC131D-AB68-4E82-A0AC-63B9EF0ABF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1740</TotalTime>
  <Words>4942</Words>
  <Application>Microsoft Office PowerPoint</Application>
  <PresentationFormat>Letter Paper (8.5x11 in)</PresentationFormat>
  <Paragraphs>499</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PDF</dc:title>
  <dc:creator>Igor Guedes</dc:creator>
  <cp:lastModifiedBy>Luca Izzo</cp:lastModifiedBy>
  <cp:revision>59</cp:revision>
  <dcterms:created xsi:type="dcterms:W3CDTF">2023-03-17T17:27:08Z</dcterms:created>
  <dcterms:modified xsi:type="dcterms:W3CDTF">2026-08-04T23:19:41Z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0x010100E01F44F50AB23B4199FF4361FA428E81</vt:lpwstr>
  </property>
</Properties>
</file>