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86" r:id="rId7"/>
    <p:sldId id="276" r:id="rId8"/>
    <p:sldId id="277" r:id="rId9"/>
    <p:sldId id="278" r:id="rId10"/>
    <p:sldId id="283" r:id="rId11"/>
    <p:sldId id="284" r:id="rId1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E2647-295F-4207-BD84-ED54731ADB0B}" v="1" dt="2026-08-03T18:38:09.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43" autoAdjust="0"/>
    <p:restoredTop sz="96652" autoAdjust="0"/>
  </p:normalViewPr>
  <p:slideViewPr>
    <p:cSldViewPr snapToGrid="0">
      <p:cViewPr varScale="1">
        <p:scale>
          <a:sx n="66" d="100"/>
          <a:sy n="66" d="100"/>
        </p:scale>
        <p:origin x="2484" y="90"/>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undo custSel modSld">
      <pc:chgData name="Luca Izzo" userId="b25620e634527944" providerId="LiveId" clId="{676DCCBD-C5AE-46DA-8C65-D3A7A315AD1D}" dt="2026-07-27T14:46:43.904" v="1039" actId="20577"/>
      <pc:docMkLst>
        <pc:docMk/>
      </pc:docMkLst>
      <pc:sldChg chg="modSp mod">
        <pc:chgData name="Luca Izzo" userId="b25620e634527944" providerId="LiveId" clId="{676DCCBD-C5AE-46DA-8C65-D3A7A315AD1D}" dt="2026-07-27T14:46:43.904" v="1039" actId="20577"/>
        <pc:sldMkLst>
          <pc:docMk/>
          <pc:sldMk cId="1456612816" sldId="256"/>
        </pc:sldMkLst>
        <pc:spChg chg="mod">
          <ac:chgData name="Luca Izzo" userId="b25620e634527944" providerId="LiveId" clId="{676DCCBD-C5AE-46DA-8C65-D3A7A315AD1D}" dt="2026-07-27T14:46:43.904" v="1039" actId="20577"/>
          <ac:spMkLst>
            <pc:docMk/>
            <pc:sldMk cId="1456612816" sldId="256"/>
            <ac:spMk id="3" creationId="{EBA68141-9E09-9BF6-00BC-4CE3B87F444C}"/>
          </ac:spMkLst>
        </pc:spChg>
        <pc:spChg chg="mod">
          <ac:chgData name="Luca Izzo" userId="b25620e634527944" providerId="LiveId" clId="{676DCCBD-C5AE-46DA-8C65-D3A7A315AD1D}" dt="2026-07-27T14:43:47.230" v="731" actId="20577"/>
          <ac:spMkLst>
            <pc:docMk/>
            <pc:sldMk cId="1456612816" sldId="256"/>
            <ac:spMk id="6" creationId="{57E8F4AF-D5E9-2C1A-F90F-700386D52614}"/>
          </ac:spMkLst>
        </pc:spChg>
        <pc:spChg chg="mod">
          <ac:chgData name="Luca Izzo" userId="b25620e634527944" providerId="LiveId" clId="{676DCCBD-C5AE-46DA-8C65-D3A7A315AD1D}" dt="2026-07-27T14:43:47.250" v="732" actId="20577"/>
          <ac:spMkLst>
            <pc:docMk/>
            <pc:sldMk cId="1456612816" sldId="256"/>
            <ac:spMk id="7" creationId="{0E01F140-3FCE-1463-A81B-6696EF9DA503}"/>
          </ac:spMkLst>
        </pc:spChg>
        <pc:spChg chg="mod">
          <ac:chgData name="Luca Izzo" userId="b25620e634527944" providerId="LiveId" clId="{676DCCBD-C5AE-46DA-8C65-D3A7A315AD1D}" dt="2026-07-27T14:43:47.304" v="736" actId="947"/>
          <ac:spMkLst>
            <pc:docMk/>
            <pc:sldMk cId="1456612816" sldId="256"/>
            <ac:spMk id="22" creationId="{75084483-B59F-C7D6-36CB-7B0B74270491}"/>
          </ac:spMkLst>
        </pc:spChg>
        <pc:spChg chg="mod">
          <ac:chgData name="Luca Izzo" userId="b25620e634527944" providerId="LiveId" clId="{676DCCBD-C5AE-46DA-8C65-D3A7A315AD1D}" dt="2026-07-27T14:46:02.772" v="1030" actId="20577"/>
          <ac:spMkLst>
            <pc:docMk/>
            <pc:sldMk cId="1456612816" sldId="256"/>
            <ac:spMk id="28" creationId="{16B38EE8-F3FD-851C-3E15-3033F39EE9C4}"/>
          </ac:spMkLst>
        </pc:spChg>
        <pc:spChg chg="mod">
          <ac:chgData name="Luca Izzo" userId="b25620e634527944" providerId="LiveId" clId="{676DCCBD-C5AE-46DA-8C65-D3A7A315AD1D}" dt="2026-07-27T14:43:47.264" v="733" actId="20577"/>
          <ac:spMkLst>
            <pc:docMk/>
            <pc:sldMk cId="1456612816" sldId="256"/>
            <ac:spMk id="39" creationId="{06142A79-581C-8B5B-3C1F-73D5FEA28F55}"/>
          </ac:spMkLst>
        </pc:spChg>
        <pc:graphicFrameChg chg="mod modGraphic">
          <ac:chgData name="Luca Izzo" userId="b25620e634527944" providerId="LiveId" clId="{676DCCBD-C5AE-46DA-8C65-D3A7A315AD1D}" dt="2026-07-27T14:46:18.327" v="1033"/>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4T12:25:32.291" v="306" actId="947"/>
        <pc:sldMkLst>
          <pc:docMk/>
          <pc:sldMk cId="3107995891" sldId="276"/>
        </pc:sldMkLst>
        <pc:spChg chg="mod">
          <ac:chgData name="Luca Izzo" userId="b25620e634527944" providerId="LiveId" clId="{676DCCBD-C5AE-46DA-8C65-D3A7A315AD1D}" dt="2026-07-14T12:25:32.291" v="306" actId="947"/>
          <ac:spMkLst>
            <pc:docMk/>
            <pc:sldMk cId="3107995891" sldId="276"/>
            <ac:spMk id="6" creationId="{1156EA86-516B-30B7-920F-9BC56B5726D5}"/>
          </ac:spMkLst>
        </pc:spChg>
      </pc:sldChg>
      <pc:sldChg chg="modSp mod">
        <pc:chgData name="Luca Izzo" userId="b25620e634527944" providerId="LiveId" clId="{676DCCBD-C5AE-46DA-8C65-D3A7A315AD1D}" dt="2026-07-14T12:25:32.325" v="309" actId="947"/>
        <pc:sldMkLst>
          <pc:docMk/>
          <pc:sldMk cId="3451903038" sldId="277"/>
        </pc:sldMkLst>
        <pc:spChg chg="mod">
          <ac:chgData name="Luca Izzo" userId="b25620e634527944" providerId="LiveId" clId="{676DCCBD-C5AE-46DA-8C65-D3A7A315AD1D}" dt="2026-07-14T12:25:32.325" v="309" actId="947"/>
          <ac:spMkLst>
            <pc:docMk/>
            <pc:sldMk cId="3451903038" sldId="277"/>
            <ac:spMk id="3" creationId="{68415F75-34E6-6EE2-C099-61E395E0CFCC}"/>
          </ac:spMkLst>
        </pc:spChg>
      </pc:sldChg>
      <pc:sldChg chg="modSp mod">
        <pc:chgData name="Luca Izzo" userId="b25620e634527944" providerId="LiveId" clId="{676DCCBD-C5AE-46DA-8C65-D3A7A315AD1D}" dt="2026-07-14T12:25:32.372" v="312" actId="947"/>
        <pc:sldMkLst>
          <pc:docMk/>
          <pc:sldMk cId="2951990564" sldId="278"/>
        </pc:sldMkLst>
        <pc:spChg chg="mod">
          <ac:chgData name="Luca Izzo" userId="b25620e634527944" providerId="LiveId" clId="{676DCCBD-C5AE-46DA-8C65-D3A7A315AD1D}" dt="2026-07-14T12:25:32.372" v="312" actId="947"/>
          <ac:spMkLst>
            <pc:docMk/>
            <pc:sldMk cId="2951990564" sldId="278"/>
            <ac:spMk id="3" creationId="{70CB4ED1-B1A4-E557-A28E-44F8CBDFF198}"/>
          </ac:spMkLst>
        </pc:spChg>
      </pc:sldChg>
      <pc:sldChg chg="modSp mod">
        <pc:chgData name="Luca Izzo" userId="b25620e634527944" providerId="LiveId" clId="{676DCCBD-C5AE-46DA-8C65-D3A7A315AD1D}" dt="2026-07-14T12:25:32.408" v="315" actId="947"/>
        <pc:sldMkLst>
          <pc:docMk/>
          <pc:sldMk cId="3495085051" sldId="283"/>
        </pc:sldMkLst>
        <pc:spChg chg="mod">
          <ac:chgData name="Luca Izzo" userId="b25620e634527944" providerId="LiveId" clId="{676DCCBD-C5AE-46DA-8C65-D3A7A315AD1D}" dt="2026-07-14T12:25:32.408" v="315" actId="947"/>
          <ac:spMkLst>
            <pc:docMk/>
            <pc:sldMk cId="3495085051" sldId="283"/>
            <ac:spMk id="3" creationId="{6172D4B1-1BA3-894E-3290-699B37DD19C8}"/>
          </ac:spMkLst>
        </pc:spChg>
      </pc:sldChg>
      <pc:sldChg chg="modSp mod">
        <pc:chgData name="Luca Izzo" userId="b25620e634527944" providerId="LiveId" clId="{676DCCBD-C5AE-46DA-8C65-D3A7A315AD1D}" dt="2026-07-14T12:25:32.444" v="318" actId="947"/>
        <pc:sldMkLst>
          <pc:docMk/>
          <pc:sldMk cId="728409953" sldId="284"/>
        </pc:sldMkLst>
        <pc:spChg chg="mod">
          <ac:chgData name="Luca Izzo" userId="b25620e634527944" providerId="LiveId" clId="{676DCCBD-C5AE-46DA-8C65-D3A7A315AD1D}" dt="2026-07-14T12:25:32.444" v="318" actId="947"/>
          <ac:spMkLst>
            <pc:docMk/>
            <pc:sldMk cId="728409953" sldId="284"/>
            <ac:spMk id="3" creationId="{3CFFCF77-7283-D0BA-46C1-093395FEC9C8}"/>
          </ac:spMkLst>
        </pc:spChg>
      </pc:sldChg>
      <pc:sldChg chg="modSp mod">
        <pc:chgData name="Luca Izzo" userId="b25620e634527944" providerId="LiveId" clId="{676DCCBD-C5AE-46DA-8C65-D3A7A315AD1D}" dt="2026-07-27T14:43:48.827" v="1027"/>
        <pc:sldMkLst>
          <pc:docMk/>
          <pc:sldMk cId="4174432949" sldId="285"/>
        </pc:sldMkLst>
        <pc:spChg chg="mod">
          <ac:chgData name="Luca Izzo" userId="b25620e634527944" providerId="LiveId" clId="{676DCCBD-C5AE-46DA-8C65-D3A7A315AD1D}" dt="2026-07-27T14:43:47.322" v="739" actId="947"/>
          <ac:spMkLst>
            <pc:docMk/>
            <pc:sldMk cId="4174432949" sldId="285"/>
            <ac:spMk id="2" creationId="{DD55B28F-9C43-D989-04CC-C16DB5D23390}"/>
          </ac:spMkLst>
        </pc:spChg>
        <pc:spChg chg="mod">
          <ac:chgData name="Luca Izzo" userId="b25620e634527944" providerId="LiveId" clId="{676DCCBD-C5AE-46DA-8C65-D3A7A315AD1D}" dt="2026-07-27T14:43:48.807" v="1017"/>
          <ac:spMkLst>
            <pc:docMk/>
            <pc:sldMk cId="4174432949" sldId="285"/>
            <ac:spMk id="21" creationId="{00000000-0000-0000-0000-000000000000}"/>
          </ac:spMkLst>
        </pc:spChg>
        <pc:spChg chg="mod">
          <ac:chgData name="Luca Izzo" userId="b25620e634527944" providerId="LiveId" clId="{676DCCBD-C5AE-46DA-8C65-D3A7A315AD1D}" dt="2026-07-27T14:43:48.823" v="1021"/>
          <ac:spMkLst>
            <pc:docMk/>
            <pc:sldMk cId="4174432949" sldId="285"/>
            <ac:spMk id="23" creationId="{00000000-0000-0000-0000-000000000000}"/>
          </ac:spMkLst>
        </pc:spChg>
        <pc:spChg chg="mod">
          <ac:chgData name="Luca Izzo" userId="b25620e634527944" providerId="LiveId" clId="{676DCCBD-C5AE-46DA-8C65-D3A7A315AD1D}" dt="2026-07-27T14:43:48.826" v="1025"/>
          <ac:spMkLst>
            <pc:docMk/>
            <pc:sldMk cId="4174432949" sldId="285"/>
            <ac:spMk id="25" creationId="{00000000-0000-0000-0000-000000000000}"/>
          </ac:spMkLst>
        </pc:spChg>
        <pc:graphicFrameChg chg="mod modGraphic">
          <ac:chgData name="Luca Izzo" userId="b25620e634527944" providerId="LiveId" clId="{676DCCBD-C5AE-46DA-8C65-D3A7A315AD1D}" dt="2026-07-27T14:43:48.813" v="1019"/>
          <ac:graphicFrameMkLst>
            <pc:docMk/>
            <pc:sldMk cId="4174432949" sldId="285"/>
            <ac:graphicFrameMk id="22" creationId="{00000000-0000-0000-0000-000000000000}"/>
          </ac:graphicFrameMkLst>
        </pc:graphicFrameChg>
        <pc:graphicFrameChg chg="mod modGraphic">
          <ac:chgData name="Luca Izzo" userId="b25620e634527944" providerId="LiveId" clId="{676DCCBD-C5AE-46DA-8C65-D3A7A315AD1D}" dt="2026-07-27T14:43:48.824" v="1023"/>
          <ac:graphicFrameMkLst>
            <pc:docMk/>
            <pc:sldMk cId="4174432949" sldId="285"/>
            <ac:graphicFrameMk id="24" creationId="{00000000-0000-0000-0000-000000000000}"/>
          </ac:graphicFrameMkLst>
        </pc:graphicFrameChg>
        <pc:graphicFrameChg chg="mod modGraphic">
          <ac:chgData name="Luca Izzo" userId="b25620e634527944" providerId="LiveId" clId="{676DCCBD-C5AE-46DA-8C65-D3A7A315AD1D}" dt="2026-07-27T14:43:48.827" v="1027"/>
          <ac:graphicFrameMkLst>
            <pc:docMk/>
            <pc:sldMk cId="4174432949" sldId="285"/>
            <ac:graphicFrameMk id="26" creationId="{00000000-0000-0000-0000-000000000000}"/>
          </ac:graphicFrameMkLst>
        </pc:graphicFrameChg>
      </pc:sldChg>
    </pc:docChg>
  </pc:docChgLst>
  <pc:docChgLst>
    <pc:chgData name="Luca Izzo" userId="b25620e634527944" providerId="LiveId" clId="{630A6B12-2F9B-4A77-B80B-CCD268759C9D}"/>
    <pc:docChg chg="modSld">
      <pc:chgData name="Luca Izzo" userId="b25620e634527944" providerId="LiveId" clId="{630A6B12-2F9B-4A77-B80B-CCD268759C9D}" dt="2026-08-03T18:36:40.869" v="56" actId="20577"/>
      <pc:docMkLst>
        <pc:docMk/>
      </pc:docMkLst>
      <pc:sldChg chg="modSp mod">
        <pc:chgData name="Luca Izzo" userId="b25620e634527944" providerId="LiveId" clId="{630A6B12-2F9B-4A77-B80B-CCD268759C9D}" dt="2026-08-03T18:36:40.869" v="56" actId="20577"/>
        <pc:sldMkLst>
          <pc:docMk/>
          <pc:sldMk cId="1456612816" sldId="256"/>
        </pc:sldMkLst>
        <pc:spChg chg="mod">
          <ac:chgData name="Luca Izzo" userId="b25620e634527944" providerId="LiveId" clId="{630A6B12-2F9B-4A77-B80B-CCD268759C9D}" dt="2026-08-03T18:36:40.869" v="56" actId="20577"/>
          <ac:spMkLst>
            <pc:docMk/>
            <pc:sldMk cId="1456612816" sldId="256"/>
            <ac:spMk id="3" creationId="{EBA68141-9E09-9BF6-00BC-4CE3B87F444C}"/>
          </ac:spMkLst>
        </pc:spChg>
        <pc:spChg chg="mod">
          <ac:chgData name="Luca Izzo" userId="b25620e634527944" providerId="LiveId" clId="{630A6B12-2F9B-4A77-B80B-CCD268759C9D}" dt="2026-08-03T18:22:10.484" v="54" actId="20577"/>
          <ac:spMkLst>
            <pc:docMk/>
            <pc:sldMk cId="1456612816" sldId="256"/>
            <ac:spMk id="7" creationId="{0E01F140-3FCE-1463-A81B-6696EF9DA503}"/>
          </ac:spMkLst>
        </pc:spChg>
      </pc:sldChg>
      <pc:sldChg chg="modSp mod">
        <pc:chgData name="Luca Izzo" userId="b25620e634527944" providerId="LiveId" clId="{630A6B12-2F9B-4A77-B80B-CCD268759C9D}" dt="2026-07-28T20:57:22.944" v="52" actId="1076"/>
        <pc:sldMkLst>
          <pc:docMk/>
          <pc:sldMk cId="4174432949" sldId="285"/>
        </pc:sldMkLst>
        <pc:spChg chg="mod">
          <ac:chgData name="Luca Izzo" userId="b25620e634527944" providerId="LiveId" clId="{630A6B12-2F9B-4A77-B80B-CCD268759C9D}" dt="2026-07-28T20:57:22.944" v="52" actId="1076"/>
          <ac:spMkLst>
            <pc:docMk/>
            <pc:sldMk cId="4174432949" sldId="285"/>
            <ac:spMk id="23" creationId="{00000000-0000-0000-0000-000000000000}"/>
          </ac:spMkLst>
        </pc:spChg>
        <pc:spChg chg="mod">
          <ac:chgData name="Luca Izzo" userId="b25620e634527944" providerId="LiveId" clId="{630A6B12-2F9B-4A77-B80B-CCD268759C9D}" dt="2026-07-28T20:57:22.944" v="52" actId="1076"/>
          <ac:spMkLst>
            <pc:docMk/>
            <pc:sldMk cId="4174432949" sldId="285"/>
            <ac:spMk id="25" creationId="{00000000-0000-0000-0000-000000000000}"/>
          </ac:spMkLst>
        </pc:spChg>
        <pc:graphicFrameChg chg="modGraphic">
          <ac:chgData name="Luca Izzo" userId="b25620e634527944" providerId="LiveId" clId="{630A6B12-2F9B-4A77-B80B-CCD268759C9D}" dt="2026-07-14T14:01:35.522" v="0" actId="113"/>
          <ac:graphicFrameMkLst>
            <pc:docMk/>
            <pc:sldMk cId="4174432949" sldId="285"/>
            <ac:graphicFrameMk id="22" creationId="{00000000-0000-0000-0000-000000000000}"/>
          </ac:graphicFrameMkLst>
        </pc:graphicFrameChg>
        <pc:graphicFrameChg chg="mod">
          <ac:chgData name="Luca Izzo" userId="b25620e634527944" providerId="LiveId" clId="{630A6B12-2F9B-4A77-B80B-CCD268759C9D}" dt="2026-07-28T20:57:22.944" v="52" actId="1076"/>
          <ac:graphicFrameMkLst>
            <pc:docMk/>
            <pc:sldMk cId="4174432949" sldId="285"/>
            <ac:graphicFrameMk id="24" creationId="{00000000-0000-0000-0000-000000000000}"/>
          </ac:graphicFrameMkLst>
        </pc:graphicFrameChg>
        <pc:graphicFrameChg chg="mod">
          <ac:chgData name="Luca Izzo" userId="b25620e634527944" providerId="LiveId" clId="{630A6B12-2F9B-4A77-B80B-CCD268759C9D}" dt="2026-07-28T20:57:22.944" v="52" actId="1076"/>
          <ac:graphicFrameMkLst>
            <pc:docMk/>
            <pc:sldMk cId="4174432949" sldId="285"/>
            <ac:graphicFrameMk id="26"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8/3/2026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939955" cy="292388"/>
          </a:xfrm>
          <a:prstGeom prst="rect">
            <a:avLst/>
          </a:prstGeom>
          <a:noFill/>
        </p:spPr>
        <p:txBody>
          <a:bodyPr wrap="none" rtlCol="0">
            <a:spAutoFit/>
          </a:bodyPr>
          <a:lstStyle/>
          <a:p>
            <a:r>
              <a:rPr lang="pt-BR" sz="1300" b="1">
                <a:solidFill>
                  <a:schemeClr val="bg1"/>
                </a:solidFill>
                <a:latin typeface="Montserrat Medium" pitchFamily="2" charset="0"/>
                <a:cs typeface="Arial" panose="020B0604020202020204" pitchFamily="34" charset="0"/>
              </a:rPr>
              <a:t>Food &amp; Beverage</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pt-BR" sz="1300" dirty="0">
                <a:solidFill>
                  <a:schemeClr val="bg1"/>
                </a:solidFill>
                <a:latin typeface="Montserrat Medium" pitchFamily="2" charset="0"/>
                <a:cs typeface="Arial" panose="020B0604020202020204" pitchFamily="34" charset="0"/>
              </a:rPr>
              <a:t>2Q26 Preview: China front-loads, FX gives it back</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37947" y="1532680"/>
            <a:ext cx="1083631" cy="123111"/>
          </a:xfrm>
          <a:prstGeom prst="rect">
            <a:avLst/>
          </a:prstGeom>
          <a:noFill/>
        </p:spPr>
        <p:txBody>
          <a:bodyPr wrap="none" lIns="0" tIns="0" rIns="0" bIns="0" rtlCol="0">
            <a:spAutoFit/>
          </a:bodyPr>
          <a:lstStyle/>
          <a:p>
            <a:pPr algn="r"/>
            <a:r>
              <a:rPr lang="en-US" sz="800" b="1">
                <a:solidFill>
                  <a:schemeClr val="bg1"/>
                </a:solidFill>
                <a:latin typeface="Montserrat Medium" pitchFamily="2" charset="0"/>
                <a:cs typeface="Arial" panose="020B0604020202020204" pitchFamily="34" charset="0"/>
              </a:rPr>
              <a:t>Food &amp; Beverage</a:t>
            </a:r>
            <a:endParaRPr lang="en-US" sz="800" b="1" dirty="0">
              <a:solidFill>
                <a:schemeClr val="bg1"/>
              </a:solidFill>
              <a:latin typeface="Montserrat Medium" pitchFamily="2" charset="0"/>
              <a:cs typeface="Arial" panose="020B0604020202020204" pitchFamily="34" charset="0"/>
            </a:endParaRP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640080"/>
          </a:xfrm>
          <a:prstGeom prst="rect">
            <a:avLst/>
          </a:prstGeom>
          <a:noFill/>
        </p:spPr>
        <p:txBody>
          <a:bodyPr wrap="square" lIns="0" tIns="0" rIns="0" bIns="0" rtlCol="0">
            <a:spAutoFit/>
          </a:bodyPr>
          <a:lstStyle/>
          <a:p>
            <a:r>
              <a:rPr sz="800" b="1">
                <a:solidFill>
                  <a:srgbClr val="2121A9"/>
                </a:solidFill>
                <a:latin typeface="Montserrat Medium"/>
              </a:rPr>
              <a:t>BEEF3 BZ Equity</a:t>
            </a:r>
          </a:p>
          <a:p>
            <a:r>
              <a:rPr sz="800" b="1">
                <a:solidFill>
                  <a:srgbClr val="000000"/>
                </a:solidFill>
                <a:latin typeface="Montserrat Medium"/>
              </a:rPr>
              <a:t>HOLD</a:t>
            </a:r>
          </a:p>
          <a:p>
            <a:r>
              <a:rPr sz="800" b="0">
                <a:solidFill>
                  <a:srgbClr val="000000"/>
                </a:solidFill>
                <a:latin typeface="Montserrat Medium"/>
              </a:rPr>
              <a:t>Price: R$ 3.68 (Jul 31)</a:t>
            </a:r>
          </a:p>
          <a:p>
            <a:r>
              <a:rPr sz="800" b="0">
                <a:solidFill>
                  <a:srgbClr val="000000"/>
                </a:solidFill>
                <a:latin typeface="Montserrat Medium"/>
              </a:rPr>
              <a:t>12M Target Price: R$ 4.75</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404712"/>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28216"/>
            <a:ext cx="4608513" cy="7013448"/>
          </a:xfrm>
          <a:prstGeom prst="rect">
            <a:avLst/>
          </a:prstGeom>
          <a:noFill/>
        </p:spPr>
        <p:txBody>
          <a:bodyPr wrap="square">
            <a:noAutofit/>
          </a:bodyPr>
          <a:lstStyle/>
          <a:p>
            <a:pPr algn="just">
              <a:spcBef>
                <a:spcPts val="0"/>
              </a:spcBef>
              <a:spcAft>
                <a:spcPts val="100"/>
              </a:spcAft>
            </a:pPr>
            <a:r>
              <a:rPr sz="700" b="1" dirty="0">
                <a:solidFill>
                  <a:srgbClr val="2121A9"/>
                </a:solidFill>
                <a:latin typeface="Montserrat Medium"/>
              </a:rPr>
              <a:t>Q: What to expect in 2Q26?</a:t>
            </a:r>
          </a:p>
          <a:p>
            <a:pPr algn="just">
              <a:spcAft>
                <a:spcPts val="100"/>
              </a:spcAft>
            </a:pPr>
            <a:r>
              <a:rPr sz="700" b="0" dirty="0">
                <a:solidFill>
                  <a:srgbClr val="000000"/>
                </a:solidFill>
                <a:latin typeface="Montserrat Medium"/>
              </a:rPr>
              <a:t>A: A quarter above 1Q26 and below 2Q25, with EBITDA +2.9% vs. consensus. We project net revenue of R$14.3b Est. and Adjusted EBITDA of R$1.2b Est., with a margin of 8.53% Est. — 19bps above 1Q26 and 83bps below 2Q25. Net income should total R$190m Est. We stand above consensus on EBITDA and below on gross margin (16.70% Est. vs. 17.04%), and the distance between the two metrics encapsulates the quarter: the gain comes from cost dilution, not from price. For full-year 2026 we now work with R$58.0b and a margin of 8.4% Est., within the range indicated by the company (8.3–8.5%) and an upward revision vs. the 8.0% of our previous report. Minerva reports on Aug 12, after the close.</a:t>
            </a:r>
          </a:p>
          <a:p>
            <a:pPr algn="just">
              <a:spcAft>
                <a:spcPts val="100"/>
              </a:spcAft>
              <a:defRPr sz="500"/>
            </a:pPr>
            <a:endParaRPr sz="700" b="0" dirty="0">
              <a:solidFill>
                <a:srgbClr val="000000"/>
              </a:solidFill>
              <a:latin typeface="Montserrat Medium"/>
            </a:endParaRPr>
          </a:p>
          <a:p>
            <a:pPr algn="just">
              <a:spcAft>
                <a:spcPts val="100"/>
              </a:spcAft>
            </a:pPr>
            <a:r>
              <a:rPr sz="700" b="1" dirty="0">
                <a:solidFill>
                  <a:srgbClr val="2121A9"/>
                </a:solidFill>
                <a:latin typeface="Montserrat Medium"/>
              </a:rPr>
              <a:t>Q: Where does the margin come from, if FX gives the price back?</a:t>
            </a:r>
          </a:p>
          <a:p>
            <a:pPr algn="just">
              <a:spcAft>
                <a:spcPts val="100"/>
              </a:spcAft>
            </a:pPr>
            <a:r>
              <a:rPr sz="700" b="0" dirty="0">
                <a:solidFill>
                  <a:srgbClr val="000000"/>
                </a:solidFill>
                <a:latin typeface="Montserrat Medium"/>
              </a:rPr>
              <a:t>A: From fixed-cost dilution, not from realized price. FX gave back nearly the entire export gain: Brazilian prices advanced ~23% y/y in dollars according to SECEX, but the average USD/BRL retreated 10.9% y/y, to R$5.05 Est., such that ~10% y/y remains in reais. On the cost side, the average arroba reached R$352.9 in 2Q26 — at the top of the R$340–350 range we projected — and should take COGS to R$24.28/kg Est. vs. an average price of R$29.15/kg Est., compressing gross margin to 16.70% Est. (−42bps q/q). The offset sits below the line: </a:t>
            </a:r>
            <a:r>
              <a:rPr sz="700" b="0" dirty="0" err="1">
                <a:solidFill>
                  <a:srgbClr val="000000"/>
                </a:solidFill>
                <a:latin typeface="Montserrat Medium"/>
              </a:rPr>
              <a:t>Opex</a:t>
            </a:r>
            <a:r>
              <a:rPr sz="700" b="0" dirty="0">
                <a:solidFill>
                  <a:srgbClr val="000000"/>
                </a:solidFill>
                <a:latin typeface="Montserrat Medium"/>
              </a:rPr>
              <a:t> should recede to 9.96% of net revenue, vs. 10.71% in 1Q26, as the acquired assets bring in volume and revenue without the corresponding fixed cost. Lower gross margin and higher EBITDA margin is the signature of the quarter — and what consensus did not separate.</a:t>
            </a:r>
          </a:p>
          <a:p>
            <a:pPr algn="just">
              <a:spcAft>
                <a:spcPts val="100"/>
              </a:spcAft>
              <a:defRPr sz="500"/>
            </a:pPr>
            <a:endParaRPr sz="700" b="0" dirty="0">
              <a:solidFill>
                <a:srgbClr val="000000"/>
              </a:solidFill>
              <a:latin typeface="Montserrat Medium"/>
            </a:endParaRPr>
          </a:p>
          <a:p>
            <a:pPr algn="just">
              <a:spcAft>
                <a:spcPts val="100"/>
              </a:spcAft>
            </a:pPr>
            <a:r>
              <a:rPr sz="700" b="1" dirty="0">
                <a:solidFill>
                  <a:srgbClr val="2121A9"/>
                </a:solidFill>
                <a:latin typeface="Montserrat Medium"/>
              </a:rPr>
              <a:t>Q: What does the Chinese quota change in 2H?</a:t>
            </a:r>
          </a:p>
          <a:p>
            <a:pPr algn="just">
              <a:spcAft>
                <a:spcPts val="100"/>
              </a:spcAft>
            </a:pPr>
            <a:r>
              <a:rPr sz="700" b="0" dirty="0">
                <a:solidFill>
                  <a:srgbClr val="000000"/>
                </a:solidFill>
                <a:latin typeface="Montserrat Medium"/>
              </a:rPr>
              <a:t>A: It reallocates origin without destroying volume. Brazil front-loaded shipments ahead of the quota closing and should deliver R$8.2b Est. in gross revenue (+10.8% q/q) on 275kt Est., remaining virtually flat on the annual comparison — volume +0.6% and price −1.0% y/y. Growth comes from South America, with volume 15.6% lower y/y at a price 38.4% higher y/y, underpinned by Argentina into the US. Our projection of quota exhaustion between Jul-Aug was confirmed: the fill was completed in July, shipments ceased to circumvent the 55% surcharge, and resumption is expected only by mid-November, already against the 2027 quota. Replicating 1H performance into 2H, Argentina would reach ~85% of its quota and Uruguay ~70%, so room remains. Add a relief we regard as underappreciated: the arroba has already retreated to R$326.65 on Jul 28, 7.4% below the 2Q26 average. 3Q should therefore combine dammed-up Brazilian volume with declining cost — a less adverse composition than the prevailing reading suggests.</a:t>
            </a:r>
          </a:p>
          <a:p>
            <a:pPr algn="just">
              <a:spcAft>
                <a:spcPts val="100"/>
              </a:spcAft>
              <a:defRPr sz="500"/>
            </a:pPr>
            <a:endParaRPr sz="700" b="0" dirty="0">
              <a:solidFill>
                <a:srgbClr val="000000"/>
              </a:solidFill>
              <a:latin typeface="Montserrat Medium"/>
            </a:endParaRPr>
          </a:p>
          <a:p>
            <a:pPr algn="just">
              <a:spcAft>
                <a:spcPts val="100"/>
              </a:spcAft>
            </a:pPr>
            <a:r>
              <a:rPr sz="700" b="1" dirty="0">
                <a:solidFill>
                  <a:srgbClr val="2121A9"/>
                </a:solidFill>
                <a:latin typeface="Montserrat Medium"/>
              </a:rPr>
              <a:t>Q: Why do we keep HOLD and what does the R$4.75 target embed?</a:t>
            </a:r>
          </a:p>
          <a:p>
            <a:pPr algn="just">
              <a:spcAft>
                <a:spcPts val="100"/>
              </a:spcAft>
            </a:pPr>
            <a:r>
              <a:rPr sz="700" b="0" dirty="0">
                <a:solidFill>
                  <a:srgbClr val="000000"/>
                </a:solidFill>
                <a:latin typeface="Montserrat Medium"/>
              </a:rPr>
              <a:t>A: Because none of the three catalysts we listed has materialized: cattle did not stabilize at an elevated level, but rather retreated; USD/BRL did not revert, operating at R$5.05; and leverage is not tracking toward 2.2–2.3x, and should rise to 2.84x Est., vs. 2.75x in 1Q26 — the second consecutive quarter of increase, on a record LTM EBITDA. The R$200m Est. cash burn is seasonal, driven by receivables from the acceleration of sales to China, but it does not alter the fact that the promised deleveraging is not materializing. As for the target, the +29% upside suggests an aggressiveness that does not exist: at R$4.75 Minerva would trade at 3.60x EV/EBITDA 26E, vs. 3.39x currently — 0.21x of expansion, still below the 3.75x of its own historical relative positioning, which would imply R$5.46 per share. The target calls for EBITDA delivery, not a re-rating; nor do we anchor the thesis on the discount to peers, since the −45% on EV/EBITDA stands only −0.2 standard deviation from its own two-year average. We would revisit the recommendation should 3Q confirm the origin substitution by Argentina and Uruguay and the arroba consolidate its decline; conversely, a slower resumption of shipments to China or an even stronger real would postpone the deleveraging the thesis presupposes.</a:t>
            </a:r>
          </a:p>
          <a:p>
            <a:pPr algn="just">
              <a:spcAft>
                <a:spcPts val="100"/>
              </a:spcAft>
              <a:defRPr sz="500"/>
            </a:pPr>
            <a:endParaRPr sz="700" b="0" dirty="0">
              <a:solidFill>
                <a:srgbClr val="000000"/>
              </a:solidFill>
              <a:latin typeface="Montserrat Medium"/>
            </a:endParaRPr>
          </a:p>
          <a:p>
            <a:pPr algn="just">
              <a:spcAft>
                <a:spcPts val="0"/>
              </a:spcAft>
            </a:pPr>
            <a:r>
              <a:rPr sz="700" b="0" dirty="0">
                <a:solidFill>
                  <a:srgbClr val="2121A9"/>
                </a:solidFill>
                <a:latin typeface="Montserrat Medium"/>
              </a:rPr>
              <a:t>In sum, China front-loads the volume and scale offsets the cattle cycle on margin, while FX gives the price gain back and leverage rises again: HOLD, 12M Target Price of R$4.75, with 3Q as the test of the diversification thesis.</a:t>
            </a:r>
          </a:p>
        </p:txBody>
      </p:sp>
      <p:graphicFrame>
        <p:nvGraphicFramePr>
          <p:cNvPr id="74" name="Table 73"/>
          <p:cNvGraphicFramePr>
            <a:graphicFrameLocks noGrp="1"/>
          </p:cNvGraphicFramePr>
          <p:nvPr>
            <p:extLst>
              <p:ext uri="{D42A27DB-BD31-4B8C-83A1-F6EECF244321}">
                <p14:modId xmlns:p14="http://schemas.microsoft.com/office/powerpoint/2010/main" val="1304811517"/>
              </p:ext>
            </p:extLst>
          </p:nvPr>
        </p:nvGraphicFramePr>
        <p:xfrm>
          <a:off x="4938708" y="3527813"/>
          <a:ext cx="1801368" cy="3017264"/>
        </p:xfrm>
        <a:graphic>
          <a:graphicData uri="http://schemas.openxmlformats.org/drawingml/2006/table">
            <a:tbl>
              <a:tblPr>
                <a:tableStyleId>{2D5ABB26-0587-4C30-8999-92F81FD0307C}</a:tableStyleId>
              </a:tblPr>
              <a:tblGrid>
                <a:gridCol w="1097280">
                  <a:extLst>
                    <a:ext uri="{9D8B030D-6E8A-4147-A177-3AD203B41FA5}">
                      <a16:colId xmlns:a16="http://schemas.microsoft.com/office/drawing/2014/main" val="20000"/>
                    </a:ext>
                  </a:extLst>
                </a:gridCol>
                <a:gridCol w="704088">
                  <a:extLst>
                    <a:ext uri="{9D8B030D-6E8A-4147-A177-3AD203B41FA5}">
                      <a16:colId xmlns:a16="http://schemas.microsoft.com/office/drawing/2014/main" val="20001"/>
                    </a:ext>
                  </a:extLst>
                </a:gridCol>
              </a:tblGrid>
              <a:tr h="162482">
                <a:tc gridSpan="2">
                  <a:txBody>
                    <a:bodyPr/>
                    <a:lstStyle/>
                    <a:p>
                      <a:pPr algn="l"/>
                      <a:r>
                        <a:rPr sz="800" b="1">
                          <a:solidFill>
                            <a:srgbClr val="FFFFFF"/>
                          </a:solidFill>
                          <a:latin typeface="Montserrat Medium"/>
                        </a:rPr>
                        <a:t>MARKET DATA</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0"/>
                  </a:ext>
                </a:extLst>
              </a:tr>
              <a:tr h="141516">
                <a:tc>
                  <a:txBody>
                    <a:bodyPr/>
                    <a:lstStyle/>
                    <a:p>
                      <a:pPr algn="l"/>
                      <a:r>
                        <a:rPr sz="700" b="0">
                          <a:solidFill>
                            <a:srgbClr val="000000"/>
                          </a:solidFill>
                          <a:latin typeface="Montserrat Medium"/>
                        </a:rPr>
                        <a:t>Market cap</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R$ 3.7b</a:t>
                      </a:r>
                    </a:p>
                  </a:txBody>
                  <a:tcPr marL="38100" marR="38100" marT="0" marB="0" anchor="ctr">
                    <a:solidFill>
                      <a:srgbClr val="FFFFFF"/>
                    </a:solidFill>
                  </a:tcPr>
                </a:tc>
                <a:extLst>
                  <a:ext uri="{0D108BD9-81ED-4DB2-BD59-A6C34878D82A}">
                    <a16:rowId xmlns:a16="http://schemas.microsoft.com/office/drawing/2014/main" val="10001"/>
                  </a:ext>
                </a:extLst>
              </a:tr>
              <a:tr h="141516">
                <a:tc>
                  <a:txBody>
                    <a:bodyPr/>
                    <a:lstStyle/>
                    <a:p>
                      <a:pPr algn="l"/>
                      <a:r>
                        <a:rPr sz="700" b="0">
                          <a:solidFill>
                            <a:srgbClr val="000000"/>
                          </a:solidFill>
                          <a:latin typeface="Montserrat Medium"/>
                        </a:rPr>
                        <a:t>Free float</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~44%</a:t>
                      </a:r>
                    </a:p>
                  </a:txBody>
                  <a:tcPr marL="38100" marR="38100" marT="0" marB="0" anchor="ctr">
                    <a:solidFill>
                      <a:srgbClr val="FFFFFF"/>
                    </a:solidFill>
                  </a:tcPr>
                </a:tc>
                <a:extLst>
                  <a:ext uri="{0D108BD9-81ED-4DB2-BD59-A6C34878D82A}">
                    <a16:rowId xmlns:a16="http://schemas.microsoft.com/office/drawing/2014/main" val="10002"/>
                  </a:ext>
                </a:extLst>
              </a:tr>
              <a:tr h="141516">
                <a:tc>
                  <a:txBody>
                    <a:bodyPr/>
                    <a:lstStyle/>
                    <a:p>
                      <a:pPr algn="l"/>
                      <a:r>
                        <a:rPr sz="700" b="0">
                          <a:solidFill>
                            <a:srgbClr val="000000"/>
                          </a:solidFill>
                          <a:latin typeface="Montserrat Medium"/>
                        </a:rPr>
                        <a:t>ADTV (3m)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R$ 50m</a:t>
                      </a:r>
                    </a:p>
                  </a:txBody>
                  <a:tcPr marL="38100" marR="38100" marT="0" marB="0" anchor="ctr">
                    <a:solidFill>
                      <a:srgbClr val="FFFFFF"/>
                    </a:solidFill>
                  </a:tcPr>
                </a:tc>
                <a:extLst>
                  <a:ext uri="{0D108BD9-81ED-4DB2-BD59-A6C34878D82A}">
                    <a16:rowId xmlns:a16="http://schemas.microsoft.com/office/drawing/2014/main" val="10003"/>
                  </a:ext>
                </a:extLst>
              </a:tr>
              <a:tr h="244596">
                <a:tc>
                  <a:txBody>
                    <a:bodyPr/>
                    <a:lstStyle/>
                    <a:p>
                      <a:pPr algn="l"/>
                      <a:r>
                        <a:rPr sz="700" b="0">
                          <a:solidFill>
                            <a:srgbClr val="000000"/>
                          </a:solidFill>
                          <a:latin typeface="Montserrat Medium"/>
                        </a:rPr>
                        <a:t>52-wk range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3.39–7.58</a:t>
                      </a:r>
                    </a:p>
                  </a:txBody>
                  <a:tcPr marL="38100" marR="38100" marT="0" marB="0" anchor="ctr">
                    <a:solidFill>
                      <a:srgbClr val="FFFFFF"/>
                    </a:solidFill>
                  </a:tcPr>
                </a:tc>
                <a:extLst>
                  <a:ext uri="{0D108BD9-81ED-4DB2-BD59-A6C34878D82A}">
                    <a16:rowId xmlns:a16="http://schemas.microsoft.com/office/drawing/2014/main" val="10004"/>
                  </a:ext>
                </a:extLst>
              </a:tr>
              <a:tr h="141516">
                <a:tc>
                  <a:txBody>
                    <a:bodyPr/>
                    <a:lstStyle/>
                    <a:p>
                      <a:pPr algn="l"/>
                      <a:r>
                        <a:rPr sz="700" b="0">
                          <a:solidFill>
                            <a:srgbClr val="000000"/>
                          </a:solidFill>
                          <a:latin typeface="Montserrat Medium"/>
                        </a:rPr>
                        <a:t>Net debt (1Q26)</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R$ 13.7b</a:t>
                      </a:r>
                    </a:p>
                  </a:txBody>
                  <a:tcPr marL="38100" marR="38100" marT="0" marB="0" anchor="ctr">
                    <a:solidFill>
                      <a:srgbClr val="FFFFFF"/>
                    </a:solidFill>
                  </a:tcPr>
                </a:tc>
                <a:extLst>
                  <a:ext uri="{0D108BD9-81ED-4DB2-BD59-A6C34878D82A}">
                    <a16:rowId xmlns:a16="http://schemas.microsoft.com/office/drawing/2014/main" val="10005"/>
                  </a:ext>
                </a:extLst>
              </a:tr>
              <a:tr h="141516">
                <a:tc>
                  <a:txBody>
                    <a:bodyPr/>
                    <a:lstStyle/>
                    <a:p>
                      <a:pPr algn="l"/>
                      <a:r>
                        <a:rPr sz="700" b="0">
                          <a:solidFill>
                            <a:srgbClr val="000000"/>
                          </a:solidFill>
                          <a:latin typeface="Montserrat Medium"/>
                        </a:rPr>
                        <a:t>Net debt/EBITDA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2.75x</a:t>
                      </a:r>
                    </a:p>
                  </a:txBody>
                  <a:tcPr marL="38100" marR="38100" marT="0" marB="0" anchor="ctr">
                    <a:solidFill>
                      <a:srgbClr val="FFFFFF"/>
                    </a:solidFill>
                  </a:tcPr>
                </a:tc>
                <a:extLst>
                  <a:ext uri="{0D108BD9-81ED-4DB2-BD59-A6C34878D82A}">
                    <a16:rowId xmlns:a16="http://schemas.microsoft.com/office/drawing/2014/main" val="10006"/>
                  </a:ext>
                </a:extLst>
              </a:tr>
              <a:tr h="162482">
                <a:tc gridSpan="2">
                  <a:txBody>
                    <a:bodyPr/>
                    <a:lstStyle/>
                    <a:p>
                      <a:pPr algn="l"/>
                      <a:r>
                        <a:rPr sz="800" b="1">
                          <a:solidFill>
                            <a:srgbClr val="FFFFFF"/>
                          </a:solidFill>
                          <a:latin typeface="Montserrat Medium"/>
                        </a:rPr>
                        <a:t>MULTIPLES</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7"/>
                  </a:ext>
                </a:extLst>
              </a:tr>
              <a:tr h="141516">
                <a:tc>
                  <a:txBody>
                    <a:bodyPr/>
                    <a:lstStyle/>
                    <a:p>
                      <a:pPr algn="l"/>
                      <a:r>
                        <a:rPr sz="700" b="0">
                          <a:solidFill>
                            <a:srgbClr val="000000"/>
                          </a:solidFill>
                          <a:latin typeface="Montserrat Medium"/>
                        </a:rPr>
                        <a:t>EV/EBITDA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3.7x</a:t>
                      </a:r>
                    </a:p>
                  </a:txBody>
                  <a:tcPr marL="38100" marR="38100" marT="0" marB="0" anchor="ctr">
                    <a:solidFill>
                      <a:srgbClr val="FFFFFF"/>
                    </a:solidFill>
                  </a:tcPr>
                </a:tc>
                <a:extLst>
                  <a:ext uri="{0D108BD9-81ED-4DB2-BD59-A6C34878D82A}">
                    <a16:rowId xmlns:a16="http://schemas.microsoft.com/office/drawing/2014/main" val="10008"/>
                  </a:ext>
                </a:extLst>
              </a:tr>
              <a:tr h="141516">
                <a:tc>
                  <a:txBody>
                    <a:bodyPr/>
                    <a:lstStyle/>
                    <a:p>
                      <a:pPr algn="l"/>
                      <a:r>
                        <a:rPr sz="700" b="0">
                          <a:solidFill>
                            <a:srgbClr val="000000"/>
                          </a:solidFill>
                          <a:latin typeface="Montserrat Medium"/>
                        </a:rPr>
                        <a:t>EV/EBITDA 27E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3.7x</a:t>
                      </a:r>
                    </a:p>
                  </a:txBody>
                  <a:tcPr marL="38100" marR="38100" marT="0" marB="0" anchor="ctr">
                    <a:solidFill>
                      <a:srgbClr val="FFFFFF"/>
                    </a:solidFill>
                  </a:tcPr>
                </a:tc>
                <a:extLst>
                  <a:ext uri="{0D108BD9-81ED-4DB2-BD59-A6C34878D82A}">
                    <a16:rowId xmlns:a16="http://schemas.microsoft.com/office/drawing/2014/main" val="10009"/>
                  </a:ext>
                </a:extLst>
              </a:tr>
              <a:tr h="141516">
                <a:tc>
                  <a:txBody>
                    <a:bodyPr/>
                    <a:lstStyle/>
                    <a:p>
                      <a:pPr algn="l"/>
                      <a:r>
                        <a:rPr sz="700" b="0">
                          <a:solidFill>
                            <a:srgbClr val="000000"/>
                          </a:solidFill>
                          <a:latin typeface="Montserrat Medium"/>
                        </a:rPr>
                        <a:t>P/B</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2.7x</a:t>
                      </a:r>
                    </a:p>
                  </a:txBody>
                  <a:tcPr marL="38100" marR="38100" marT="0" marB="0" anchor="ctr">
                    <a:solidFill>
                      <a:srgbClr val="FFFFFF"/>
                    </a:solidFill>
                  </a:tcPr>
                </a:tc>
                <a:extLst>
                  <a:ext uri="{0D108BD9-81ED-4DB2-BD59-A6C34878D82A}">
                    <a16:rowId xmlns:a16="http://schemas.microsoft.com/office/drawing/2014/main" val="10010"/>
                  </a:ext>
                </a:extLst>
              </a:tr>
              <a:tr h="141516">
                <a:tc>
                  <a:txBody>
                    <a:bodyPr/>
                    <a:lstStyle/>
                    <a:p>
                      <a:pPr algn="l"/>
                      <a:r>
                        <a:rPr sz="700" b="0">
                          <a:solidFill>
                            <a:srgbClr val="000000"/>
                          </a:solidFill>
                          <a:latin typeface="Montserrat Medium"/>
                        </a:rPr>
                        <a:t>Div. yield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8.3%</a:t>
                      </a:r>
                    </a:p>
                  </a:txBody>
                  <a:tcPr marL="38100" marR="38100" marT="0" marB="0" anchor="ctr">
                    <a:solidFill>
                      <a:srgbClr val="FFFFFF"/>
                    </a:solidFill>
                  </a:tcPr>
                </a:tc>
                <a:extLst>
                  <a:ext uri="{0D108BD9-81ED-4DB2-BD59-A6C34878D82A}">
                    <a16:rowId xmlns:a16="http://schemas.microsoft.com/office/drawing/2014/main" val="10011"/>
                  </a:ext>
                </a:extLst>
              </a:tr>
              <a:tr h="162482">
                <a:tc gridSpan="2">
                  <a:txBody>
                    <a:bodyPr/>
                    <a:lstStyle/>
                    <a:p>
                      <a:pPr algn="l"/>
                      <a:r>
                        <a:rPr sz="800" b="1">
                          <a:solidFill>
                            <a:srgbClr val="FFFFFF"/>
                          </a:solidFill>
                          <a:latin typeface="Montserrat Medium"/>
                        </a:rPr>
                        <a:t>PERFORMANCE</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2"/>
                  </a:ext>
                </a:extLst>
              </a:tr>
              <a:tr h="141516">
                <a:tc>
                  <a:txBody>
                    <a:bodyPr/>
                    <a:lstStyle/>
                    <a:p>
                      <a:pPr algn="l"/>
                      <a:r>
                        <a:rPr sz="700" b="0">
                          <a:solidFill>
                            <a:srgbClr val="000000"/>
                          </a:solidFill>
                          <a:latin typeface="Montserrat Medium"/>
                        </a:rPr>
                        <a:t>YTD</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−31.5%</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3"/>
                  </a:ext>
                </a:extLst>
              </a:tr>
              <a:tr h="141516">
                <a:tc>
                  <a:txBody>
                    <a:bodyPr/>
                    <a:lstStyle/>
                    <a:p>
                      <a:pPr algn="l"/>
                      <a:r>
                        <a:rPr sz="700" b="0">
                          <a:solidFill>
                            <a:srgbClr val="000000"/>
                          </a:solidFill>
                          <a:latin typeface="Montserrat Medium"/>
                        </a:rPr>
                        <a:t>12 months (LTM)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−25.4%</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4"/>
                  </a:ext>
                </a:extLst>
              </a:tr>
              <a:tr h="162482">
                <a:tc gridSpan="2">
                  <a:txBody>
                    <a:bodyPr/>
                    <a:lstStyle/>
                    <a:p>
                      <a:pPr algn="l"/>
                      <a:r>
                        <a:rPr sz="800" b="1">
                          <a:solidFill>
                            <a:srgbClr val="FFFFFF"/>
                          </a:solidFill>
                          <a:latin typeface="Montserrat Medium"/>
                        </a:rPr>
                        <a:t>2Q26E GENIAL EST.</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5"/>
                  </a:ext>
                </a:extLst>
              </a:tr>
              <a:tr h="141516">
                <a:tc>
                  <a:txBody>
                    <a:bodyPr/>
                    <a:lstStyle/>
                    <a:p>
                      <a:pPr algn="l"/>
                      <a:r>
                        <a:rPr sz="700" b="0">
                          <a:solidFill>
                            <a:srgbClr val="000000"/>
                          </a:solidFill>
                          <a:latin typeface="Montserrat Medium"/>
                        </a:rPr>
                        <a:t>Net revenue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R$ 14,299m</a:t>
                      </a:r>
                    </a:p>
                  </a:txBody>
                  <a:tcPr marL="38100" marR="38100" marT="0" marB="0" anchor="ctr">
                    <a:solidFill>
                      <a:srgbClr val="FFFFFF"/>
                    </a:solidFill>
                  </a:tcPr>
                </a:tc>
                <a:extLst>
                  <a:ext uri="{0D108BD9-81ED-4DB2-BD59-A6C34878D82A}">
                    <a16:rowId xmlns:a16="http://schemas.microsoft.com/office/drawing/2014/main" val="10016"/>
                  </a:ext>
                </a:extLst>
              </a:tr>
              <a:tr h="141516">
                <a:tc>
                  <a:txBody>
                    <a:bodyPr/>
                    <a:lstStyle/>
                    <a:p>
                      <a:pPr algn="l"/>
                      <a:r>
                        <a:rPr sz="700" b="0">
                          <a:solidFill>
                            <a:srgbClr val="000000"/>
                          </a:solidFill>
                          <a:latin typeface="Montserrat Medium"/>
                        </a:rPr>
                        <a:t>Adj. 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R$ 1,220m</a:t>
                      </a:r>
                    </a:p>
                  </a:txBody>
                  <a:tcPr marL="38100" marR="38100" marT="0" marB="0" anchor="ctr">
                    <a:solidFill>
                      <a:srgbClr val="FFFFFF"/>
                    </a:solidFill>
                  </a:tcPr>
                </a:tc>
                <a:extLst>
                  <a:ext uri="{0D108BD9-81ED-4DB2-BD59-A6C34878D82A}">
                    <a16:rowId xmlns:a16="http://schemas.microsoft.com/office/drawing/2014/main" val="10017"/>
                  </a:ext>
                </a:extLst>
              </a:tr>
              <a:tr h="141516">
                <a:tc>
                  <a:txBody>
                    <a:bodyPr/>
                    <a:lstStyle/>
                    <a:p>
                      <a:pPr algn="l"/>
                      <a:r>
                        <a:rPr sz="700" b="0">
                          <a:solidFill>
                            <a:srgbClr val="000000"/>
                          </a:solidFill>
                          <a:latin typeface="Montserrat Medium"/>
                        </a:rPr>
                        <a:t>EBITDA margin</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8.53%</a:t>
                      </a:r>
                    </a:p>
                  </a:txBody>
                  <a:tcPr marL="38100" marR="38100" marT="0" marB="0" anchor="ctr">
                    <a:solidFill>
                      <a:srgbClr val="FFFFFF"/>
                    </a:solidFill>
                  </a:tcPr>
                </a:tc>
                <a:extLst>
                  <a:ext uri="{0D108BD9-81ED-4DB2-BD59-A6C34878D82A}">
                    <a16:rowId xmlns:a16="http://schemas.microsoft.com/office/drawing/2014/main" val="10018"/>
                  </a:ext>
                </a:extLst>
              </a:tr>
              <a:tr h="141516">
                <a:tc>
                  <a:txBody>
                    <a:bodyPr/>
                    <a:lstStyle/>
                    <a:p>
                      <a:pPr algn="l"/>
                      <a:r>
                        <a:rPr sz="700" b="0">
                          <a:solidFill>
                            <a:srgbClr val="000000"/>
                          </a:solidFill>
                          <a:latin typeface="Montserrat Medium"/>
                        </a:rPr>
                        <a:t>Net income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R$ 190m</a:t>
                      </a:r>
                      <a:endParaRPr sz="700" b="1" dirty="0">
                        <a:solidFill>
                          <a:srgbClr val="0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a:solidFill>
                  <a:srgbClr val="2121A9"/>
                </a:solidFill>
                <a:latin typeface="Montserrat Medium"/>
              </a:rPr>
              <a:t>Breakdown by origin — 2Q26E (Genial Est.) · gross revenue, R$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042416"/>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Gross rev.</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 q/q</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 y/y</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Volume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Price R$/kg</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0">
                          <a:solidFill>
                            <a:srgbClr val="000000"/>
                          </a:solidFill>
                          <a:latin typeface="Montserrat Medium"/>
                        </a:rPr>
                        <a:t>Brazil</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8,194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+10.8%</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−0.4%</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275kt</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29.82</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0">
                          <a:solidFill>
                            <a:srgbClr val="000000"/>
                          </a:solidFill>
                          <a:latin typeface="Montserrat Medium"/>
                        </a:rPr>
                        <a:t>South America ex-BR</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5,402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+16.8%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178kt</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30.30</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0">
                          <a:solidFill>
                            <a:srgbClr val="000000"/>
                          </a:solidFill>
                          <a:latin typeface="Montserrat Medium"/>
                        </a:rPr>
                        <a:t>Australia + Chile (sheep)</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730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−8.3%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+4.0%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38kt</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19.47</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0">
                          <a:solidFill>
                            <a:srgbClr val="000000"/>
                          </a:solidFill>
                          <a:latin typeface="Montserrat Medium"/>
                        </a:rPr>
                        <a:t>Others (trading)</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872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+58.3%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1">
                          <a:solidFill>
                            <a:srgbClr val="FFFFFF"/>
                          </a:solidFill>
                          <a:latin typeface="Montserrat Medium"/>
                        </a:rPr>
                        <a:t>Consolidated</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15,198</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+5.0%</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+3.3%</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491kt</a:t>
                      </a:r>
                      <a:endParaRPr lang="pt-BR" sz="700" b="0" noProof="0" dirty="0">
                        <a:solidFill>
                          <a:srgbClr val="008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30.98</a:t>
                      </a:r>
                      <a:endParaRPr lang="pt-BR" sz="700" b="0" noProof="0" dirty="0">
                        <a:solidFill>
                          <a:srgbClr val="C00000"/>
                        </a:solidFill>
                        <a:latin typeface="Montserrat Medium"/>
                      </a:endParaRPr>
                    </a:p>
                  </a:txBody>
                  <a:tcPr marL="38100" marR="38100" marT="0" marB="0">
                    <a:solidFill>
                      <a:srgbClr val="2121A9"/>
                    </a:solidFill>
                  </a:tcPr>
                </a:tc>
                <a:extLst>
                  <a:ext uri="{0D108BD9-81ED-4DB2-BD59-A6C34878D82A}">
                    <a16:rowId xmlns:a16="http://schemas.microsoft.com/office/drawing/2014/main" val="10005"/>
                  </a:ext>
                </a:extLst>
              </a:tr>
            </a:tbl>
          </a:graphicData>
        </a:graphic>
      </p:graphicFrame>
      <p:sp>
        <p:nvSpPr>
          <p:cNvPr id="23" name="TextBox 22"/>
          <p:cNvSpPr txBox="1"/>
          <p:nvPr/>
        </p:nvSpPr>
        <p:spPr>
          <a:xfrm>
            <a:off x="146304" y="2148840"/>
            <a:ext cx="6309360" cy="230832"/>
          </a:xfrm>
          <a:prstGeom prst="rect">
            <a:avLst/>
          </a:prstGeom>
          <a:noFill/>
        </p:spPr>
        <p:txBody>
          <a:bodyPr wrap="square">
            <a:spAutoFit/>
          </a:bodyPr>
          <a:lstStyle/>
          <a:p>
            <a:r>
              <a:rPr lang="en-US" sz="900" b="1">
                <a:solidFill>
                  <a:srgbClr val="2121A9"/>
                </a:solidFill>
                <a:latin typeface="Montserrat Medium"/>
              </a:rPr>
              <a:t>2Q26E — Genial vs. BBG Consensus</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1942548123"/>
              </p:ext>
            </p:extLst>
          </p:nvPr>
        </p:nvGraphicFramePr>
        <p:xfrm>
          <a:off x="146304" y="2386584"/>
          <a:ext cx="6309360" cy="1563624"/>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sz="700" b="1">
                          <a:solidFill>
                            <a:srgbClr val="FFFFFF"/>
                          </a:solidFill>
                          <a:latin typeface="Montserrat Medium"/>
                        </a:rPr>
                        <a:t>2Q26E</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Genial</a:t>
                      </a:r>
                    </a:p>
                  </a:txBody>
                  <a:tcPr marL="38100" marR="38100" marT="0" marB="0">
                    <a:solidFill>
                      <a:srgbClr val="0A1774"/>
                    </a:solidFill>
                  </a:tcPr>
                </a:tc>
                <a:tc>
                  <a:txBody>
                    <a:bodyPr/>
                    <a:lstStyle/>
                    <a:p>
                      <a:pPr algn="ctr"/>
                      <a:r>
                        <a:rPr sz="700" b="1">
                          <a:solidFill>
                            <a:srgbClr val="FFFFFF"/>
                          </a:solidFill>
                          <a:latin typeface="Montserrat Medium"/>
                        </a:rPr>
                        <a:t>Consensus</a:t>
                      </a:r>
                    </a:p>
                  </a:txBody>
                  <a:tcPr marL="38100" marR="38100" marT="0" marB="0">
                    <a:solidFill>
                      <a:srgbClr val="0A1774"/>
                    </a:solidFill>
                  </a:tcPr>
                </a:tc>
                <a:tc>
                  <a:txBody>
                    <a:bodyPr/>
                    <a:lstStyle/>
                    <a:p>
                      <a:pPr algn="ctr"/>
                      <a:r>
                        <a:rPr sz="700" b="1">
                          <a:solidFill>
                            <a:srgbClr val="FFFFFF"/>
                          </a:solidFill>
                          <a:latin typeface="Montserrat Medium"/>
                        </a:rPr>
                        <a:t>Δ</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0">
                          <a:solidFill>
                            <a:srgbClr val="000000"/>
                          </a:solidFill>
                          <a:latin typeface="Montserrat Medium"/>
                        </a:rPr>
                        <a:t>Net revenue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14,299</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14,251</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+0.3%</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0">
                          <a:solidFill>
                            <a:srgbClr val="000000"/>
                          </a:solidFill>
                          <a:latin typeface="Montserrat Medium"/>
                        </a:rPr>
                        <a:t>Gross profit</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2,388</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2,429</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−1.7%</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0">
                          <a:solidFill>
                            <a:srgbClr val="000000"/>
                          </a:solidFill>
                          <a:latin typeface="Montserrat Medium"/>
                        </a:rPr>
                        <a:t>Gross margin</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16.70%</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17.04%</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−0.3pp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0">
                          <a:solidFill>
                            <a:srgbClr val="000000"/>
                          </a:solidFill>
                          <a:latin typeface="Montserrat Medium"/>
                        </a:rPr>
                        <a:t>Adj. EBITDA</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1,220</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1,186</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+2.9%</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0">
                          <a:solidFill>
                            <a:srgbClr val="000000"/>
                          </a:solidFill>
                          <a:latin typeface="Montserrat Medium"/>
                        </a:rPr>
                        <a:t>Adj. EBITDA margin</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8.53%</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8.32%</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+0.2pp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531395827"/>
                  </a:ext>
                </a:extLst>
              </a:tr>
              <a:tr h="173736">
                <a:tc>
                  <a:txBody>
                    <a:bodyPr/>
                    <a:lstStyle/>
                    <a:p>
                      <a:pPr algn="l"/>
                      <a:r>
                        <a:rPr sz="700" b="0">
                          <a:solidFill>
                            <a:srgbClr val="000000"/>
                          </a:solidFill>
                          <a:latin typeface="Montserrat Medium"/>
                        </a:rPr>
                        <a:t>Net income</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190</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185</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+2.7%</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2872217180"/>
                  </a:ext>
                </a:extLst>
              </a:tr>
              <a:tr h="173736">
                <a:tc>
                  <a:txBody>
                    <a:bodyPr/>
                    <a:lstStyle/>
                    <a:p>
                      <a:pPr algn="l"/>
                      <a:r>
                        <a:rPr sz="700" b="0">
                          <a:solidFill>
                            <a:srgbClr val="000000"/>
                          </a:solidFill>
                          <a:latin typeface="Montserrat Medium"/>
                        </a:rPr>
                        <a:t>Net debt</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13,891</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13,812</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+0.6%</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953356038"/>
                  </a:ext>
                </a:extLst>
              </a:tr>
              <a:tr h="173736">
                <a:tc>
                  <a:txBody>
                    <a:bodyPr/>
                    <a:lstStyle/>
                    <a:p>
                      <a:pPr algn="l"/>
                      <a:r>
                        <a:rPr sz="700" b="0">
                          <a:solidFill>
                            <a:srgbClr val="000000"/>
                          </a:solidFill>
                          <a:latin typeface="Montserrat Medium"/>
                        </a:rPr>
                        <a:t>Free cash flow</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(200)</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(241)</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+R$ 41m</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2946994937"/>
                  </a:ext>
                </a:extLst>
              </a:tr>
            </a:tbl>
          </a:graphicData>
        </a:graphic>
      </p:graphicFrame>
      <p:sp>
        <p:nvSpPr>
          <p:cNvPr id="25" name="TextBox 24"/>
          <p:cNvSpPr txBox="1"/>
          <p:nvPr/>
        </p:nvSpPr>
        <p:spPr>
          <a:xfrm>
            <a:off x="146304" y="4251960"/>
            <a:ext cx="6309360" cy="230832"/>
          </a:xfrm>
          <a:prstGeom prst="rect">
            <a:avLst/>
          </a:prstGeom>
          <a:noFill/>
        </p:spPr>
        <p:txBody>
          <a:bodyPr wrap="none">
            <a:spAutoFit/>
          </a:bodyPr>
          <a:lstStyle/>
          <a:p>
            <a:r>
              <a:rPr lang="pt-BR" sz="900" b="1" noProof="0">
                <a:solidFill>
                  <a:srgbClr val="2121A9"/>
                </a:solidFill>
                <a:latin typeface="Montserrat Medium"/>
              </a:rPr>
              <a:t>Annual Projections (Genial Est.) · R$ m</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1753591429"/>
              </p:ext>
            </p:extLst>
          </p:nvPr>
        </p:nvGraphicFramePr>
        <p:xfrm>
          <a:off x="146304" y="4489704"/>
          <a:ext cx="6309360" cy="1042416"/>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sz="700" b="1">
                          <a:solidFill>
                            <a:srgbClr val="FFFFFF"/>
                          </a:solidFill>
                          <a:latin typeface="Montserrat Medium"/>
                        </a:rPr>
                        <a:t>R$ m</a:t>
                      </a:r>
                    </a:p>
                  </a:txBody>
                  <a:tcPr marL="38100" marR="38100" marT="0" marB="0">
                    <a:solidFill>
                      <a:srgbClr val="0A1774"/>
                    </a:solidFill>
                  </a:tcPr>
                </a:tc>
                <a:tc>
                  <a:txBody>
                    <a:bodyPr/>
                    <a:lstStyle/>
                    <a:p>
                      <a:pPr algn="ctr"/>
                      <a:r>
                        <a:rPr sz="700" b="1">
                          <a:solidFill>
                            <a:srgbClr val="FFFFFF"/>
                          </a:solidFill>
                          <a:latin typeface="Montserrat Medium"/>
                        </a:rPr>
                        <a:t>2025A</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2026E</a:t>
                      </a:r>
                    </a:p>
                  </a:txBody>
                  <a:tcPr marL="38100" marR="38100" marT="0" marB="0">
                    <a:solidFill>
                      <a:srgbClr val="0A1774"/>
                    </a:solidFill>
                  </a:tcPr>
                </a:tc>
                <a:tc>
                  <a:txBody>
                    <a:bodyPr/>
                    <a:lstStyle/>
                    <a:p>
                      <a:pPr algn="ctr"/>
                      <a:r>
                        <a:rPr sz="700" b="1">
                          <a:solidFill>
                            <a:srgbClr val="FFFFFF"/>
                          </a:solidFill>
                          <a:latin typeface="Montserrat Medium"/>
                        </a:rPr>
                        <a:t>2027E</a:t>
                      </a:r>
                    </a:p>
                  </a:txBody>
                  <a:tcPr marL="38100" marR="38100" marT="0" marB="0">
                    <a:solidFill>
                      <a:srgbClr val="0A1774"/>
                    </a:solidFill>
                  </a:tcPr>
                </a:tc>
                <a:tc>
                  <a:txBody>
                    <a:bodyPr/>
                    <a:lstStyle/>
                    <a:p>
                      <a:pPr algn="ctr"/>
                      <a:r>
                        <a:rPr sz="700" b="1">
                          <a:solidFill>
                            <a:srgbClr val="FFFFFF"/>
                          </a:solidFill>
                          <a:latin typeface="Montserrat Medium"/>
                        </a:rPr>
                        <a:t>2028E</a:t>
                      </a:r>
                    </a:p>
                  </a:txBody>
                  <a:tcPr marL="38100" marR="38100" marT="0" marB="0">
                    <a:solidFill>
                      <a:srgbClr val="0A1774"/>
                    </a:solidFill>
                  </a:tcPr>
                </a:tc>
                <a:tc>
                  <a:txBody>
                    <a:bodyPr/>
                    <a:lstStyle/>
                    <a:p>
                      <a:pPr algn="ctr"/>
                      <a:r>
                        <a:rPr sz="700" b="1">
                          <a:solidFill>
                            <a:srgbClr val="FFFFFF"/>
                          </a:solidFill>
                          <a:latin typeface="Montserrat Medium"/>
                        </a:rPr>
                        <a:t>2029E</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1">
                          <a:solidFill>
                            <a:srgbClr val="000000"/>
                          </a:solidFill>
                          <a:latin typeface="Montserrat Medium"/>
                        </a:rPr>
                        <a:t>Net revenue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54,830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58,000</a:t>
                      </a:r>
                    </a:p>
                  </a:txBody>
                  <a:tcPr marL="38100" marR="38100" marT="0" marB="0">
                    <a:solidFill>
                      <a:srgbClr val="FFFFFF"/>
                    </a:solidFill>
                  </a:tcPr>
                </a:tc>
                <a:tc>
                  <a:txBody>
                    <a:bodyPr/>
                    <a:lstStyle/>
                    <a:p>
                      <a:pPr algn="ctr"/>
                      <a:r>
                        <a:rPr sz="700" b="0">
                          <a:solidFill>
                            <a:srgbClr val="000000"/>
                          </a:solidFill>
                          <a:latin typeface="Montserrat Medium"/>
                        </a:rPr>
                        <a:t>59,100</a:t>
                      </a:r>
                    </a:p>
                  </a:txBody>
                  <a:tcPr marL="38100" marR="38100" marT="0" marB="0">
                    <a:solidFill>
                      <a:srgbClr val="FFFFFF"/>
                    </a:solidFill>
                  </a:tcPr>
                </a:tc>
                <a:tc>
                  <a:txBody>
                    <a:bodyPr/>
                    <a:lstStyle/>
                    <a:p>
                      <a:pPr algn="ctr"/>
                      <a:r>
                        <a:rPr sz="700" b="0">
                          <a:solidFill>
                            <a:srgbClr val="000000"/>
                          </a:solidFill>
                          <a:latin typeface="Montserrat Medium"/>
                        </a:rPr>
                        <a:t>60,400</a:t>
                      </a:r>
                    </a:p>
                  </a:txBody>
                  <a:tcPr marL="38100" marR="38100" marT="0" marB="0">
                    <a:solidFill>
                      <a:srgbClr val="FFFFFF"/>
                    </a:solidFill>
                  </a:tcPr>
                </a:tc>
                <a:tc>
                  <a:txBody>
                    <a:bodyPr/>
                    <a:lstStyle/>
                    <a:p>
                      <a:pPr algn="ctr"/>
                      <a:r>
                        <a:rPr sz="700" b="0">
                          <a:solidFill>
                            <a:srgbClr val="000000"/>
                          </a:solidFill>
                          <a:latin typeface="Montserrat Medium"/>
                        </a:rPr>
                        <a:t>61,500</a:t>
                      </a: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1">
                          <a:solidFill>
                            <a:srgbClr val="000000"/>
                          </a:solidFill>
                          <a:latin typeface="Montserrat Medium"/>
                        </a:rPr>
                        <a:t>Growth</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+5.8%</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+1.9%</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+2.2%</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+1.8%</a:t>
                      </a:r>
                      <a:endParaRPr sz="700" b="0">
                        <a:solidFill>
                          <a:srgbClr val="008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1">
                          <a:solidFill>
                            <a:srgbClr val="000000"/>
                          </a:solidFill>
                          <a:latin typeface="Montserrat Medium"/>
                        </a:rPr>
                        <a:t>Adj. EBITDA</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4,825</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4,870</a:t>
                      </a:r>
                    </a:p>
                  </a:txBody>
                  <a:tcPr marL="38100" marR="38100" marT="0" marB="0">
                    <a:solidFill>
                      <a:srgbClr val="FFFFFF"/>
                    </a:solidFill>
                  </a:tcPr>
                </a:tc>
                <a:tc>
                  <a:txBody>
                    <a:bodyPr/>
                    <a:lstStyle/>
                    <a:p>
                      <a:pPr algn="ctr"/>
                      <a:r>
                        <a:rPr sz="700" b="0">
                          <a:solidFill>
                            <a:srgbClr val="000000"/>
                          </a:solidFill>
                          <a:latin typeface="Montserrat Medium"/>
                        </a:rPr>
                        <a:t>4,850</a:t>
                      </a:r>
                    </a:p>
                  </a:txBody>
                  <a:tcPr marL="38100" marR="38100" marT="0" marB="0">
                    <a:solidFill>
                      <a:srgbClr val="FFFFFF"/>
                    </a:solidFill>
                  </a:tcPr>
                </a:tc>
                <a:tc>
                  <a:txBody>
                    <a:bodyPr/>
                    <a:lstStyle/>
                    <a:p>
                      <a:pPr algn="ctr"/>
                      <a:r>
                        <a:rPr sz="700" b="0">
                          <a:solidFill>
                            <a:srgbClr val="000000"/>
                          </a:solidFill>
                          <a:latin typeface="Montserrat Medium"/>
                        </a:rPr>
                        <a:t>4,980</a:t>
                      </a:r>
                    </a:p>
                  </a:txBody>
                  <a:tcPr marL="38100" marR="38100" marT="0" marB="0">
                    <a:solidFill>
                      <a:srgbClr val="FFFFFF"/>
                    </a:solidFill>
                  </a:tcPr>
                </a:tc>
                <a:tc>
                  <a:txBody>
                    <a:bodyPr/>
                    <a:lstStyle/>
                    <a:p>
                      <a:pPr algn="ctr"/>
                      <a:r>
                        <a:rPr sz="700" b="0">
                          <a:solidFill>
                            <a:srgbClr val="000000"/>
                          </a:solidFill>
                          <a:latin typeface="Montserrat Medium"/>
                        </a:rPr>
                        <a:t>5,290</a:t>
                      </a: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1">
                          <a:solidFill>
                            <a:srgbClr val="000000"/>
                          </a:solidFill>
                          <a:latin typeface="Montserrat Medium"/>
                        </a:rPr>
                        <a:t>EBITDA margin</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8.8%</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8.4%</a:t>
                      </a:r>
                    </a:p>
                  </a:txBody>
                  <a:tcPr marL="38100" marR="38100" marT="0" marB="0">
                    <a:solidFill>
                      <a:srgbClr val="EEF1F6"/>
                    </a:solidFill>
                  </a:tcPr>
                </a:tc>
                <a:tc>
                  <a:txBody>
                    <a:bodyPr/>
                    <a:lstStyle/>
                    <a:p>
                      <a:pPr algn="ctr"/>
                      <a:r>
                        <a:rPr sz="700" b="0">
                          <a:solidFill>
                            <a:srgbClr val="000000"/>
                          </a:solidFill>
                          <a:latin typeface="Montserrat Medium"/>
                        </a:rPr>
                        <a:t>8.2%</a:t>
                      </a:r>
                    </a:p>
                  </a:txBody>
                  <a:tcPr marL="38100" marR="38100" marT="0" marB="0">
                    <a:solidFill>
                      <a:srgbClr val="EEF1F6"/>
                    </a:solidFill>
                  </a:tcPr>
                </a:tc>
                <a:tc>
                  <a:txBody>
                    <a:bodyPr/>
                    <a:lstStyle/>
                    <a:p>
                      <a:pPr algn="ctr"/>
                      <a:r>
                        <a:rPr sz="700" b="0">
                          <a:solidFill>
                            <a:srgbClr val="000000"/>
                          </a:solidFill>
                          <a:latin typeface="Montserrat Medium"/>
                        </a:rPr>
                        <a:t>8.2%</a:t>
                      </a:r>
                    </a:p>
                  </a:txBody>
                  <a:tcPr marL="38100" marR="38100" marT="0" marB="0">
                    <a:solidFill>
                      <a:srgbClr val="EEF1F6"/>
                    </a:solidFill>
                  </a:tcPr>
                </a:tc>
                <a:tc>
                  <a:txBody>
                    <a:bodyPr/>
                    <a:lstStyle/>
                    <a:p>
                      <a:pPr algn="ctr"/>
                      <a:r>
                        <a:rPr sz="700" b="0">
                          <a:solidFill>
                            <a:srgbClr val="000000"/>
                          </a:solidFill>
                          <a:latin typeface="Montserrat Medium"/>
                        </a:rPr>
                        <a:t>8.6%</a:t>
                      </a: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1">
                          <a:solidFill>
                            <a:srgbClr val="000000"/>
                          </a:solidFill>
                          <a:latin typeface="Montserrat Medium"/>
                        </a:rPr>
                        <a:t>Net income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810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580</a:t>
                      </a:r>
                    </a:p>
                  </a:txBody>
                  <a:tcPr marL="38100" marR="38100" marT="0" marB="0">
                    <a:solidFill>
                      <a:srgbClr val="FFFFFF"/>
                    </a:solidFill>
                  </a:tcPr>
                </a:tc>
                <a:tc>
                  <a:txBody>
                    <a:bodyPr/>
                    <a:lstStyle/>
                    <a:p>
                      <a:pPr algn="ctr"/>
                      <a:r>
                        <a:rPr sz="700" b="0">
                          <a:solidFill>
                            <a:srgbClr val="000000"/>
                          </a:solidFill>
                          <a:latin typeface="Montserrat Medium"/>
                        </a:rPr>
                        <a:t>780</a:t>
                      </a:r>
                    </a:p>
                  </a:txBody>
                  <a:tcPr marL="38100" marR="38100" marT="0" marB="0">
                    <a:solidFill>
                      <a:srgbClr val="FFFFFF"/>
                    </a:solidFill>
                  </a:tcPr>
                </a:tc>
                <a:tc>
                  <a:txBody>
                    <a:bodyPr/>
                    <a:lstStyle/>
                    <a:p>
                      <a:pPr algn="ctr"/>
                      <a:r>
                        <a:rPr sz="700" b="0">
                          <a:solidFill>
                            <a:srgbClr val="000000"/>
                          </a:solidFill>
                          <a:latin typeface="Montserrat Medium"/>
                        </a:rPr>
                        <a:t>1,100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1,310</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a:solidFill>
                  <a:srgbClr val="2121A9"/>
                </a:solidFill>
                <a:latin typeface="Montserrat Medium"/>
              </a:rPr>
              <a:t>Summary income statement — 2Q26E (Genial Est.) · IFRS, R$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911095"/>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r>
                        <a:rPr sz="650" b="1">
                          <a:solidFill>
                            <a:srgbClr val="FFFFFF"/>
                          </a:solidFill>
                          <a:latin typeface="Montserrat Medium"/>
                        </a:rPr>
                        <a:t>R$ m</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2Q25A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1Q26A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2Q26E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y/y</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q/q</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1">
                          <a:solidFill>
                            <a:srgbClr val="000000"/>
                          </a:solidFill>
                          <a:latin typeface="Montserrat Medium"/>
                        </a:rPr>
                        <a:t>Volume (kt)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507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482</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491</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−3.2%</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+1.8%</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1">
                          <a:solidFill>
                            <a:srgbClr val="000000"/>
                          </a:solidFill>
                          <a:latin typeface="Montserrat Medium"/>
                        </a:rPr>
                        <a:t>Net revenue</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13,918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13,409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14,299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+2.7%</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+6.6%</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1">
                          <a:solidFill>
                            <a:srgbClr val="000000"/>
                          </a:solidFill>
                          <a:latin typeface="Montserrat Medium"/>
                        </a:rPr>
                        <a:t>Gross profit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2,445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2,295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2,388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−2.3%</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+4.0%</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1">
                          <a:solidFill>
                            <a:srgbClr val="000000"/>
                          </a:solidFill>
                          <a:latin typeface="Montserrat Medium"/>
                        </a:rPr>
                        <a:t>Gross margin</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17.57%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17.12%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16.70%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−0.9pp</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−0.4pp</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1">
                          <a:solidFill>
                            <a:srgbClr val="000000"/>
                          </a:solidFill>
                          <a:latin typeface="Montserrat Medium"/>
                        </a:rPr>
                        <a:t>Adj. EBITDA</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1,302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1,118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1,220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−6.3%</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+9.1%</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650" b="1">
                          <a:solidFill>
                            <a:srgbClr val="000000"/>
                          </a:solidFill>
                          <a:latin typeface="Montserrat Medium"/>
                        </a:rPr>
                        <a:t>Adj. EBITDA margin</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9.36%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8.34%</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8.53%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−0.8pp</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+0.2pp</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644504273"/>
                  </a:ext>
                </a:extLst>
              </a:tr>
              <a:tr h="173736">
                <a:tc>
                  <a:txBody>
                    <a:bodyPr/>
                    <a:lstStyle/>
                    <a:p>
                      <a:pPr algn="l"/>
                      <a:r>
                        <a:rPr sz="650" b="1">
                          <a:solidFill>
                            <a:srgbClr val="000000"/>
                          </a:solidFill>
                          <a:latin typeface="Montserrat Medium"/>
                        </a:rPr>
                        <a:t>Financial result</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(597)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(766)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(750)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+25.6%</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−2.1%</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483843285"/>
                  </a:ext>
                </a:extLst>
              </a:tr>
              <a:tr h="173736">
                <a:tc>
                  <a:txBody>
                    <a:bodyPr/>
                    <a:lstStyle/>
                    <a:p>
                      <a:pPr algn="l"/>
                      <a:r>
                        <a:rPr sz="650" b="1">
                          <a:solidFill>
                            <a:srgbClr val="000000"/>
                          </a:solidFill>
                          <a:latin typeface="Montserrat Medium"/>
                        </a:rPr>
                        <a:t>Net income</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458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87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190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−58.5%</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+117.6%</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3162194872"/>
                  </a:ext>
                </a:extLst>
              </a:tr>
              <a:tr h="173736">
                <a:tc>
                  <a:txBody>
                    <a:bodyPr/>
                    <a:lstStyle/>
                    <a:p>
                      <a:pPr algn="l"/>
                      <a:r>
                        <a:rPr sz="650" b="1">
                          <a:solidFill>
                            <a:srgbClr val="000000"/>
                          </a:solidFill>
                          <a:latin typeface="Montserrat Medium"/>
                        </a:rPr>
                        <a:t>Free cash flow</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(806)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(200)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650" b="0">
                          <a:solidFill>
                            <a:srgbClr val="000000"/>
                          </a:solidFill>
                          <a:latin typeface="Montserrat Medium"/>
                        </a:rPr>
                        <a:t>−75.2%</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2761728423"/>
                  </a:ext>
                </a:extLst>
              </a:tr>
              <a:tr h="173736">
                <a:tc>
                  <a:txBody>
                    <a:bodyPr/>
                    <a:lstStyle/>
                    <a:p>
                      <a:pPr algn="l"/>
                      <a:r>
                        <a:rPr sz="650" b="1">
                          <a:solidFill>
                            <a:srgbClr val="000000"/>
                          </a:solidFill>
                          <a:latin typeface="Montserrat Medium"/>
                        </a:rPr>
                        <a:t>Net debt/EBITDA</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3.52x</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2.75x</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2.84x</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−0.7x</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650" b="0">
                          <a:solidFill>
                            <a:srgbClr val="000000"/>
                          </a:solidFill>
                          <a:latin typeface="Montserrat Medium"/>
                        </a:rPr>
                        <a:t>+0.1x</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396086533"/>
                  </a:ext>
                </a:extLst>
              </a:tr>
            </a:tbl>
          </a:graphicData>
        </a:graphic>
      </p:graphicFrame>
      <p:sp>
        <p:nvSpPr>
          <p:cNvPr id="23" name="TextBox 22"/>
          <p:cNvSpPr txBox="1"/>
          <p:nvPr/>
        </p:nvSpPr>
        <p:spPr>
          <a:xfrm>
            <a:off x="146304" y="3017520"/>
            <a:ext cx="6309360" cy="230832"/>
          </a:xfrm>
          <a:prstGeom prst="rect">
            <a:avLst/>
          </a:prstGeom>
          <a:noFill/>
        </p:spPr>
        <p:txBody>
          <a:bodyPr wrap="square">
            <a:spAutoFit/>
          </a:bodyPr>
          <a:lstStyle/>
          <a:p>
            <a:r>
              <a:rPr lang="en-US" sz="900" b="1">
                <a:solidFill>
                  <a:srgbClr val="2121A9"/>
                </a:solidFill>
                <a:latin typeface="Montserrat Medium"/>
              </a:rPr>
              <a:t>BEEF3 premium vs. peers — current vs. 2-year historical average (BBG)</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1942548123"/>
              </p:ext>
            </p:extLst>
          </p:nvPr>
        </p:nvGraphicFramePr>
        <p:xfrm>
          <a:off x="146304" y="3255263"/>
          <a:ext cx="6309360" cy="1042416"/>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sz="650" b="1">
                          <a:solidFill>
                            <a:srgbClr val="FFFFFF"/>
                          </a:solidFill>
                          <a:latin typeface="Montserrat Medium"/>
                        </a:rPr>
                        <a:t>Metric (12M fwd)</a:t>
                      </a:r>
                      <a:endParaRPr sz="700" b="1"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Current prem.</a:t>
                      </a:r>
                    </a:p>
                  </a:txBody>
                  <a:tcPr marL="38100" marR="38100" marT="0" marB="0">
                    <a:solidFill>
                      <a:srgbClr val="0A1774"/>
                    </a:solidFill>
                  </a:tcPr>
                </a:tc>
                <a:tc>
                  <a:txBody>
                    <a:bodyPr/>
                    <a:lstStyle/>
                    <a:p>
                      <a:pPr algn="ctr"/>
                      <a:r>
                        <a:rPr sz="650" b="1">
                          <a:solidFill>
                            <a:srgbClr val="FFFFFF"/>
                          </a:solidFill>
                          <a:latin typeface="Montserrat Medium"/>
                        </a:rPr>
                        <a:t>2Y average</a:t>
                      </a:r>
                    </a:p>
                  </a:txBody>
                  <a:tcPr marL="38100" marR="38100" marT="0" marB="0">
                    <a:solidFill>
                      <a:srgbClr val="0A1774"/>
                    </a:solidFill>
                  </a:tcPr>
                </a:tc>
                <a:tc>
                  <a:txBody>
                    <a:bodyPr/>
                    <a:lstStyle/>
                    <a:p>
                      <a:pPr algn="ctr"/>
                      <a:r>
                        <a:rPr sz="650" b="1">
                          <a:solidFill>
                            <a:srgbClr val="FFFFFF"/>
                          </a:solidFill>
                          <a:latin typeface="Montserrat Medium"/>
                        </a:rPr>
                        <a:t># S.D.</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0">
                          <a:solidFill>
                            <a:srgbClr val="000000"/>
                          </a:solidFill>
                          <a:latin typeface="Montserrat Medium"/>
                        </a:rPr>
                        <a:t>P/E</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−78%</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−54%</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−1.4</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0">
                          <a:solidFill>
                            <a:srgbClr val="000000"/>
                          </a:solidFill>
                          <a:latin typeface="Montserrat Medium"/>
                        </a:rPr>
                        <a:t>EV/EBITDA</a:t>
                      </a:r>
                      <a:endParaRPr sz="700" b="1"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−45%</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−44%</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−0.2</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0">
                          <a:solidFill>
                            <a:srgbClr val="000000"/>
                          </a:solidFill>
                          <a:latin typeface="Montserrat Medium"/>
                        </a:rPr>
                        <a:t>EV/EBIT</a:t>
                      </a:r>
                      <a:endParaRPr sz="700" b="1"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−54%</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−54%</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0.0</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0">
                          <a:solidFill>
                            <a:srgbClr val="000000"/>
                          </a:solidFill>
                          <a:latin typeface="Montserrat Medium"/>
                        </a:rPr>
                        <a:t>EV/Revenue</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−50%</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−46%</a:t>
                      </a:r>
                      <a:endParaRPr sz="700" b="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−0.6</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P/B (last)</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+46%</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+92%</a:t>
                      </a:r>
                      <a:endParaRPr sz="700" b="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−1.2</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920742671"/>
                  </a:ext>
                </a:extLst>
              </a:tr>
            </a:tbl>
          </a:graphicData>
        </a:graphic>
      </p:graphicFrame>
      <p:sp>
        <p:nvSpPr>
          <p:cNvPr id="25" name="TextBox 24"/>
          <p:cNvSpPr txBox="1"/>
          <p:nvPr/>
        </p:nvSpPr>
        <p:spPr>
          <a:xfrm>
            <a:off x="146304" y="4599431"/>
            <a:ext cx="6309360" cy="230832"/>
          </a:xfrm>
          <a:prstGeom prst="rect">
            <a:avLst/>
          </a:prstGeom>
          <a:noFill/>
        </p:spPr>
        <p:txBody>
          <a:bodyPr wrap="none">
            <a:spAutoFit/>
          </a:bodyPr>
          <a:lstStyle/>
          <a:p>
            <a:r>
              <a:rPr lang="pt-BR" sz="900" b="1" noProof="0">
                <a:solidFill>
                  <a:srgbClr val="2121A9"/>
                </a:solidFill>
                <a:latin typeface="Montserrat Medium"/>
              </a:rPr>
              <a:t>Relative multiples — BEEF3 vs. peers (BBG, 12M forward)</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1753591429"/>
              </p:ext>
            </p:extLst>
          </p:nvPr>
        </p:nvGraphicFramePr>
        <p:xfrm>
          <a:off x="146304" y="4837175"/>
          <a:ext cx="6309360" cy="1563624"/>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sz="650" b="1">
                          <a:solidFill>
                            <a:srgbClr val="FFFFFF"/>
                          </a:solidFill>
                          <a:latin typeface="Montserrat Medium"/>
                        </a:rPr>
                        <a:t>Company</a:t>
                      </a:r>
                    </a:p>
                  </a:txBody>
                  <a:tcPr marL="38100" marR="38100" marT="0" marB="0">
                    <a:solidFill>
                      <a:srgbClr val="0A1774"/>
                    </a:solidFill>
                  </a:tcPr>
                </a:tc>
                <a:tc>
                  <a:txBody>
                    <a:bodyPr/>
                    <a:lstStyle/>
                    <a:p>
                      <a:pPr algn="ctr"/>
                      <a:r>
                        <a:rPr sz="650" b="1">
                          <a:solidFill>
                            <a:srgbClr val="FFFFFF"/>
                          </a:solidFill>
                          <a:latin typeface="Montserrat Medium"/>
                        </a:rPr>
                        <a:t>Mkt cap</a:t>
                      </a:r>
                      <a:endParaRPr sz="700" b="1" dirty="0">
                        <a:solidFill>
                          <a:srgbClr val="FFFFFF"/>
                        </a:solidFill>
                        <a:latin typeface="Montserrat Medium"/>
                      </a:endParaRPr>
                    </a:p>
                  </a:txBody>
                  <a:tcPr marL="38100" marR="38100" marT="0" marB="0">
                    <a:solidFill>
                      <a:srgbClr val="0A1774"/>
                    </a:solidFill>
                  </a:tcPr>
                </a:tc>
                <a:tc>
                  <a:txBody>
                    <a:bodyPr/>
                    <a:lstStyle/>
                    <a:p>
                      <a:pPr algn="ctr"/>
                      <a:r>
                        <a:rPr sz="650" b="1">
                          <a:solidFill>
                            <a:srgbClr val="FFFFFF"/>
                          </a:solidFill>
                          <a:latin typeface="Montserrat Medium"/>
                        </a:rPr>
                        <a:t>P/E</a:t>
                      </a:r>
                    </a:p>
                  </a:txBody>
                  <a:tcPr marL="38100" marR="38100" marT="0" marB="0">
                    <a:solidFill>
                      <a:srgbClr val="0A1774"/>
                    </a:solidFill>
                  </a:tcPr>
                </a:tc>
                <a:tc>
                  <a:txBody>
                    <a:bodyPr/>
                    <a:lstStyle/>
                    <a:p>
                      <a:pPr algn="ctr"/>
                      <a:r>
                        <a:rPr sz="650" b="1">
                          <a:solidFill>
                            <a:srgbClr val="FFFFFF"/>
                          </a:solidFill>
                          <a:latin typeface="Montserrat Medium"/>
                        </a:rPr>
                        <a:t>EV/EBITDA</a:t>
                      </a:r>
                    </a:p>
                  </a:txBody>
                  <a:tcPr marL="38100" marR="38100" marT="0" marB="0">
                    <a:solidFill>
                      <a:srgbClr val="0A1774"/>
                    </a:solidFill>
                  </a:tcPr>
                </a:tc>
                <a:tc>
                  <a:txBody>
                    <a:bodyPr/>
                    <a:lstStyle/>
                    <a:p>
                      <a:pPr algn="ctr"/>
                      <a:r>
                        <a:rPr sz="650" b="1">
                          <a:solidFill>
                            <a:srgbClr val="FFFFFF"/>
                          </a:solidFill>
                          <a:latin typeface="Montserrat Medium"/>
                        </a:rPr>
                        <a:t>EV/EBIT</a:t>
                      </a:r>
                    </a:p>
                  </a:txBody>
                  <a:tcPr marL="38100" marR="38100" marT="0" marB="0">
                    <a:solidFill>
                      <a:srgbClr val="0A1774"/>
                    </a:solidFill>
                  </a:tcPr>
                </a:tc>
                <a:tc>
                  <a:txBody>
                    <a:bodyPr/>
                    <a:lstStyle/>
                    <a:p>
                      <a:pPr algn="ctr"/>
                      <a:r>
                        <a:rPr sz="650" b="1">
                          <a:solidFill>
                            <a:srgbClr val="FFFFFF"/>
                          </a:solidFill>
                          <a:latin typeface="Montserrat Medium"/>
                        </a:rPr>
                        <a:t>P/B</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650" b="0">
                          <a:solidFill>
                            <a:srgbClr val="000000"/>
                          </a:solidFill>
                          <a:latin typeface="Montserrat Medium"/>
                        </a:rPr>
                        <a:t>Minerva</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R$ 3.5b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4.3x</a:t>
                      </a:r>
                    </a:p>
                  </a:txBody>
                  <a:tcPr marL="38100" marR="38100" marT="0" marB="0">
                    <a:solidFill>
                      <a:srgbClr val="FFFFFF"/>
                    </a:solidFill>
                  </a:tcPr>
                </a:tc>
                <a:tc>
                  <a:txBody>
                    <a:bodyPr/>
                    <a:lstStyle/>
                    <a:p>
                      <a:pPr algn="ctr"/>
                      <a:r>
                        <a:rPr sz="650" b="1">
                          <a:solidFill>
                            <a:srgbClr val="000000"/>
                          </a:solidFill>
                          <a:latin typeface="Montserrat Medium"/>
                        </a:rPr>
                        <a:t>3.7x</a:t>
                      </a:r>
                    </a:p>
                  </a:txBody>
                  <a:tcPr marL="38100" marR="38100" marT="0" marB="0">
                    <a:solidFill>
                      <a:srgbClr val="FFFFFF"/>
                    </a:solidFill>
                  </a:tcPr>
                </a:tc>
                <a:tc>
                  <a:txBody>
                    <a:bodyPr/>
                    <a:lstStyle/>
                    <a:p>
                      <a:pPr algn="ctr"/>
                      <a:r>
                        <a:rPr sz="650" b="1">
                          <a:solidFill>
                            <a:srgbClr val="000000"/>
                          </a:solidFill>
                          <a:latin typeface="Montserrat Medium"/>
                        </a:rPr>
                        <a:t>4.7x</a:t>
                      </a:r>
                    </a:p>
                  </a:txBody>
                  <a:tcPr marL="38100" marR="38100" marT="0" marB="0">
                    <a:solidFill>
                      <a:srgbClr val="FFFFFF"/>
                    </a:solidFill>
                  </a:tcPr>
                </a:tc>
                <a:tc>
                  <a:txBody>
                    <a:bodyPr/>
                    <a:lstStyle/>
                    <a:p>
                      <a:pPr algn="ctr"/>
                      <a:r>
                        <a:rPr sz="650" b="1">
                          <a:solidFill>
                            <a:srgbClr val="000000"/>
                          </a:solidFill>
                          <a:latin typeface="Montserrat Medium"/>
                        </a:rPr>
                        <a:t>2.7x</a:t>
                      </a: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650" b="0">
                          <a:solidFill>
                            <a:srgbClr val="000000"/>
                          </a:solidFill>
                          <a:latin typeface="Montserrat Medium"/>
                        </a:rPr>
                        <a:t>JBS NV</a:t>
                      </a:r>
                      <a:endParaRPr sz="700" b="1"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R$ 76.8b</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10.7x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6.1x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10.7x</a:t>
                      </a:r>
                      <a:endParaRPr sz="700" b="0">
                        <a:solidFill>
                          <a:srgbClr val="008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1.8x</a:t>
                      </a:r>
                      <a:endParaRPr sz="700" b="0">
                        <a:solidFill>
                          <a:srgbClr val="008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650" b="0">
                          <a:solidFill>
                            <a:srgbClr val="000000"/>
                          </a:solidFill>
                          <a:latin typeface="Montserrat Medium"/>
                        </a:rPr>
                        <a:t>MBRF Global Foods</a:t>
                      </a:r>
                      <a:endParaRPr sz="700" b="1"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R$ 22.8b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101.5x</a:t>
                      </a:r>
                    </a:p>
                  </a:txBody>
                  <a:tcPr marL="38100" marR="38100" marT="0" marB="0">
                    <a:solidFill>
                      <a:srgbClr val="FFFFFF"/>
                    </a:solidFill>
                  </a:tcPr>
                </a:tc>
                <a:tc>
                  <a:txBody>
                    <a:bodyPr/>
                    <a:lstStyle/>
                    <a:p>
                      <a:pPr algn="ctr"/>
                      <a:r>
                        <a:rPr sz="650" b="1">
                          <a:solidFill>
                            <a:srgbClr val="000000"/>
                          </a:solidFill>
                          <a:latin typeface="Montserrat Medium"/>
                        </a:rPr>
                        <a:t>5.8x</a:t>
                      </a:r>
                    </a:p>
                  </a:txBody>
                  <a:tcPr marL="38100" marR="38100" marT="0" marB="0">
                    <a:solidFill>
                      <a:srgbClr val="FFFFFF"/>
                    </a:solidFill>
                  </a:tcPr>
                </a:tc>
                <a:tc>
                  <a:txBody>
                    <a:bodyPr/>
                    <a:lstStyle/>
                    <a:p>
                      <a:pPr algn="ctr"/>
                      <a:r>
                        <a:rPr sz="650" b="1">
                          <a:solidFill>
                            <a:srgbClr val="000000"/>
                          </a:solidFill>
                          <a:latin typeface="Montserrat Medium"/>
                        </a:rPr>
                        <a:t>12.9x</a:t>
                      </a:r>
                    </a:p>
                  </a:txBody>
                  <a:tcPr marL="38100" marR="38100" marT="0" marB="0">
                    <a:solidFill>
                      <a:srgbClr val="FFFFFF"/>
                    </a:solidFill>
                  </a:tcPr>
                </a:tc>
                <a:tc>
                  <a:txBody>
                    <a:bodyPr/>
                    <a:lstStyle/>
                    <a:p>
                      <a:pPr algn="ctr"/>
                      <a:r>
                        <a:rPr sz="650" b="1">
                          <a:solidFill>
                            <a:srgbClr val="000000"/>
                          </a:solidFill>
                          <a:latin typeface="Montserrat Medium"/>
                        </a:rPr>
                        <a:t>2.0x</a:t>
                      </a: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650" b="0">
                          <a:solidFill>
                            <a:srgbClr val="000000"/>
                          </a:solidFill>
                          <a:latin typeface="Montserrat Medium"/>
                        </a:rPr>
                        <a:t>Tyson Foods</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R$ 110.9b</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14.0x</a:t>
                      </a:r>
                    </a:p>
                  </a:txBody>
                  <a:tcPr marL="38100" marR="38100" marT="0" marB="0">
                    <a:solidFill>
                      <a:srgbClr val="EEF1F6"/>
                    </a:solidFill>
                  </a:tcPr>
                </a:tc>
                <a:tc>
                  <a:txBody>
                    <a:bodyPr/>
                    <a:lstStyle/>
                    <a:p>
                      <a:pPr algn="ctr"/>
                      <a:r>
                        <a:rPr sz="650" b="1">
                          <a:solidFill>
                            <a:srgbClr val="000000"/>
                          </a:solidFill>
                          <a:latin typeface="Montserrat Medium"/>
                        </a:rPr>
                        <a:t>7.7x</a:t>
                      </a:r>
                    </a:p>
                  </a:txBody>
                  <a:tcPr marL="38100" marR="38100" marT="0" marB="0">
                    <a:solidFill>
                      <a:srgbClr val="EEF1F6"/>
                    </a:solidFill>
                  </a:tcPr>
                </a:tc>
                <a:tc>
                  <a:txBody>
                    <a:bodyPr/>
                    <a:lstStyle/>
                    <a:p>
                      <a:pPr algn="ctr"/>
                      <a:r>
                        <a:rPr sz="650" b="1">
                          <a:solidFill>
                            <a:srgbClr val="000000"/>
                          </a:solidFill>
                          <a:latin typeface="Montserrat Medium"/>
                        </a:rPr>
                        <a:t>12.1x</a:t>
                      </a:r>
                    </a:p>
                  </a:txBody>
                  <a:tcPr marL="38100" marR="38100" marT="0" marB="0">
                    <a:solidFill>
                      <a:srgbClr val="EEF1F6"/>
                    </a:solidFill>
                  </a:tcPr>
                </a:tc>
                <a:tc>
                  <a:txBody>
                    <a:bodyPr/>
                    <a:lstStyle/>
                    <a:p>
                      <a:pPr algn="ctr"/>
                      <a:r>
                        <a:rPr sz="650" b="1">
                          <a:solidFill>
                            <a:srgbClr val="000000"/>
                          </a:solidFill>
                          <a:latin typeface="Montserrat Medium"/>
                        </a:rPr>
                        <a:t>1.2x</a:t>
                      </a: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650" b="0">
                          <a:solidFill>
                            <a:srgbClr val="000000"/>
                          </a:solidFill>
                          <a:latin typeface="Montserrat Medium"/>
                        </a:rPr>
                        <a:t>Smithfield Foods</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R$ 55.1b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10.5x</a:t>
                      </a:r>
                    </a:p>
                  </a:txBody>
                  <a:tcPr marL="38100" marR="38100" marT="0" marB="0">
                    <a:solidFill>
                      <a:srgbClr val="FFFFFF"/>
                    </a:solidFill>
                  </a:tcPr>
                </a:tc>
                <a:tc>
                  <a:txBody>
                    <a:bodyPr/>
                    <a:lstStyle/>
                    <a:p>
                      <a:pPr algn="ctr"/>
                      <a:r>
                        <a:rPr sz="650" b="1">
                          <a:solidFill>
                            <a:srgbClr val="000000"/>
                          </a:solidFill>
                          <a:latin typeface="Montserrat Medium"/>
                        </a:rPr>
                        <a:t>6.8x</a:t>
                      </a:r>
                    </a:p>
                  </a:txBody>
                  <a:tcPr marL="38100" marR="38100" marT="0" marB="0">
                    <a:solidFill>
                      <a:srgbClr val="FFFFFF"/>
                    </a:solidFill>
                  </a:tcPr>
                </a:tc>
                <a:tc>
                  <a:txBody>
                    <a:bodyPr/>
                    <a:lstStyle/>
                    <a:p>
                      <a:pPr algn="ctr"/>
                      <a:r>
                        <a:rPr sz="650" b="1">
                          <a:solidFill>
                            <a:srgbClr val="000000"/>
                          </a:solidFill>
                          <a:latin typeface="Montserrat Medium"/>
                        </a:rPr>
                        <a:t>8.5x</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1.6x</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r h="173736">
                <a:tc>
                  <a:txBody>
                    <a:bodyPr/>
                    <a:lstStyle/>
                    <a:p>
                      <a:pPr algn="l"/>
                      <a:r>
                        <a:rPr sz="650" b="0">
                          <a:solidFill>
                            <a:srgbClr val="000000"/>
                          </a:solidFill>
                          <a:latin typeface="Montserrat Medium"/>
                        </a:rPr>
                        <a:t>Pilgrim's Pride</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R$ 36.4b</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10.0x</a:t>
                      </a:r>
                    </a:p>
                  </a:txBody>
                  <a:tcPr marL="38100" marR="38100" marT="0" marB="0">
                    <a:solidFill>
                      <a:srgbClr val="EEF1F6"/>
                    </a:solidFill>
                  </a:tcPr>
                </a:tc>
                <a:tc>
                  <a:txBody>
                    <a:bodyPr/>
                    <a:lstStyle/>
                    <a:p>
                      <a:pPr algn="ctr"/>
                      <a:r>
                        <a:rPr sz="650" b="1">
                          <a:solidFill>
                            <a:srgbClr val="000000"/>
                          </a:solidFill>
                          <a:latin typeface="Montserrat Medium"/>
                        </a:rPr>
                        <a:t>6.3x</a:t>
                      </a:r>
                    </a:p>
                  </a:txBody>
                  <a:tcPr marL="38100" marR="38100" marT="0" marB="0">
                    <a:solidFill>
                      <a:srgbClr val="EEF1F6"/>
                    </a:solidFill>
                  </a:tcPr>
                </a:tc>
                <a:tc>
                  <a:txBody>
                    <a:bodyPr/>
                    <a:lstStyle/>
                    <a:p>
                      <a:pPr algn="ctr"/>
                      <a:r>
                        <a:rPr sz="650" b="1">
                          <a:solidFill>
                            <a:srgbClr val="000000"/>
                          </a:solidFill>
                          <a:latin typeface="Montserrat Medium"/>
                        </a:rPr>
                        <a:t>9.7x</a:t>
                      </a:r>
                      <a:endParaRPr sz="700" b="0" dirty="0">
                        <a:solidFill>
                          <a:srgbClr val="000000"/>
                        </a:solidFill>
                        <a:latin typeface="Montserrat Medium"/>
                      </a:endParaRPr>
                    </a:p>
                  </a:txBody>
                  <a:tcPr marL="38100" marR="38100" marT="0" marB="0">
                    <a:solidFill>
                      <a:srgbClr val="EEF1F6"/>
                    </a:solidFill>
                  </a:tcPr>
                </a:tc>
                <a:tc>
                  <a:txBody>
                    <a:bodyPr/>
                    <a:lstStyle/>
                    <a:p>
                      <a:pPr algn="ctr"/>
                      <a:r>
                        <a:rPr sz="650" b="1">
                          <a:solidFill>
                            <a:srgbClr val="000000"/>
                          </a:solidFill>
                          <a:latin typeface="Montserrat Medium"/>
                        </a:rPr>
                        <a:t>1.9x</a:t>
                      </a:r>
                      <a:endParaRPr sz="700" b="0" dirty="0">
                        <a:solidFill>
                          <a:srgbClr val="000000"/>
                        </a:solidFill>
                        <a:latin typeface="Montserrat Medium"/>
                      </a:endParaRPr>
                    </a:p>
                  </a:txBody>
                  <a:tcPr marL="38100" marR="38100" marT="0" marB="0">
                    <a:solidFill>
                      <a:srgbClr val="EEF1F6"/>
                    </a:solidFill>
                  </a:tcPr>
                </a:tc>
                <a:extLst>
                  <a:ext uri="{0D108BD9-81ED-4DB2-BD59-A6C34878D82A}">
                    <a16:rowId xmlns:a16="http://schemas.microsoft.com/office/drawing/2014/main" val="1476186862"/>
                  </a:ext>
                </a:extLst>
              </a:tr>
              <a:tr h="173736">
                <a:tc>
                  <a:txBody>
                    <a:bodyPr/>
                    <a:lstStyle/>
                    <a:p>
                      <a:pPr algn="l"/>
                      <a:r>
                        <a:rPr sz="650" b="0">
                          <a:solidFill>
                            <a:srgbClr val="000000"/>
                          </a:solidFill>
                          <a:latin typeface="Montserrat Medium"/>
                        </a:rPr>
                        <a:t>Mean (incl. BEEF3)</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R$ 36.7b</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19.5x</a:t>
                      </a:r>
                    </a:p>
                  </a:txBody>
                  <a:tcPr marL="38100" marR="38100" marT="0" marB="0">
                    <a:solidFill>
                      <a:srgbClr val="FFFFFF"/>
                    </a:solidFill>
                  </a:tcPr>
                </a:tc>
                <a:tc>
                  <a:txBody>
                    <a:bodyPr/>
                    <a:lstStyle/>
                    <a:p>
                      <a:pPr algn="ctr"/>
                      <a:r>
                        <a:rPr sz="650" b="1">
                          <a:solidFill>
                            <a:srgbClr val="000000"/>
                          </a:solidFill>
                          <a:latin typeface="Montserrat Medium"/>
                        </a:rPr>
                        <a:t>6.7x</a:t>
                      </a:r>
                    </a:p>
                  </a:txBody>
                  <a:tcPr marL="38100" marR="38100" marT="0" marB="0">
                    <a:solidFill>
                      <a:srgbClr val="FFFFFF"/>
                    </a:solidFill>
                  </a:tcPr>
                </a:tc>
                <a:tc>
                  <a:txBody>
                    <a:bodyPr/>
                    <a:lstStyle/>
                    <a:p>
                      <a:pPr algn="ctr"/>
                      <a:r>
                        <a:rPr sz="650" b="1">
                          <a:solidFill>
                            <a:srgbClr val="000000"/>
                          </a:solidFill>
                          <a:latin typeface="Montserrat Medium"/>
                        </a:rPr>
                        <a:t>10.3x</a:t>
                      </a:r>
                      <a:endParaRPr sz="700" b="0" dirty="0">
                        <a:solidFill>
                          <a:srgbClr val="000000"/>
                        </a:solidFill>
                        <a:latin typeface="Montserrat Medium"/>
                      </a:endParaRPr>
                    </a:p>
                  </a:txBody>
                  <a:tcPr marL="38100" marR="38100" marT="0" marB="0">
                    <a:solidFill>
                      <a:srgbClr val="FFFFFF"/>
                    </a:solidFill>
                  </a:tcPr>
                </a:tc>
                <a:tc>
                  <a:txBody>
                    <a:bodyPr/>
                    <a:lstStyle/>
                    <a:p>
                      <a:pPr algn="ctr"/>
                      <a:r>
                        <a:rPr sz="650" b="1">
                          <a:solidFill>
                            <a:srgbClr val="000000"/>
                          </a:solidFill>
                          <a:latin typeface="Montserrat Medium"/>
                        </a:rPr>
                        <a:t>1.9x</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3983922287"/>
                  </a:ext>
                </a:extLst>
              </a:tr>
              <a:tr h="173736">
                <a:tc>
                  <a:txBody>
                    <a:bodyPr/>
                    <a:lstStyle/>
                    <a:p>
                      <a:pPr algn="l"/>
                      <a:r>
                        <a:rPr sz="650" b="1">
                          <a:solidFill>
                            <a:srgbClr val="FFFFFF"/>
                          </a:solidFill>
                          <a:latin typeface="Montserrat Medium"/>
                        </a:rPr>
                        <a:t>BEEF3 premium</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−78%</a:t>
                      </a:r>
                    </a:p>
                  </a:txBody>
                  <a:tcPr marL="38100" marR="38100" marT="0" marB="0">
                    <a:solidFill>
                      <a:srgbClr val="2121A9"/>
                    </a:solidFill>
                  </a:tcPr>
                </a:tc>
                <a:tc>
                  <a:txBody>
                    <a:bodyPr/>
                    <a:lstStyle/>
                    <a:p>
                      <a:pPr algn="ctr"/>
                      <a:r>
                        <a:rPr sz="650" b="1">
                          <a:solidFill>
                            <a:srgbClr val="FFFFFF"/>
                          </a:solidFill>
                          <a:latin typeface="Montserrat Medium"/>
                        </a:rPr>
                        <a:t>−45%</a:t>
                      </a:r>
                    </a:p>
                  </a:txBody>
                  <a:tcPr marL="38100" marR="38100" marT="0" marB="0">
                    <a:solidFill>
                      <a:srgbClr val="2121A9"/>
                    </a:solidFill>
                  </a:tcPr>
                </a:tc>
                <a:tc>
                  <a:txBody>
                    <a:bodyPr/>
                    <a:lstStyle/>
                    <a:p>
                      <a:pPr algn="ctr"/>
                      <a:r>
                        <a:rPr sz="650" b="1">
                          <a:solidFill>
                            <a:srgbClr val="FFFFFF"/>
                          </a:solidFill>
                          <a:latin typeface="Montserrat Medium"/>
                        </a:rPr>
                        <a:t>−54%</a:t>
                      </a:r>
                      <a:endParaRPr sz="700" b="0" dirty="0">
                        <a:solidFill>
                          <a:srgbClr val="000000"/>
                        </a:solidFill>
                        <a:latin typeface="Montserrat Medium"/>
                      </a:endParaRPr>
                    </a:p>
                  </a:txBody>
                  <a:tcPr marL="38100" marR="38100" marT="0" marB="0">
                    <a:solidFill>
                      <a:srgbClr val="2121A9"/>
                    </a:solidFill>
                  </a:tcPr>
                </a:tc>
                <a:tc>
                  <a:txBody>
                    <a:bodyPr/>
                    <a:lstStyle/>
                    <a:p>
                      <a:pPr algn="ctr"/>
                      <a:r>
                        <a:rPr sz="650" b="1">
                          <a:solidFill>
                            <a:srgbClr val="FFFFFF"/>
                          </a:solidFill>
                          <a:latin typeface="Montserrat Medium"/>
                        </a:rPr>
                        <a:t>+46%</a:t>
                      </a:r>
                      <a:endParaRPr sz="700" b="0" dirty="0">
                        <a:solidFill>
                          <a:srgbClr val="000000"/>
                        </a:solidFill>
                        <a:latin typeface="Montserrat Medium"/>
                      </a:endParaRPr>
                    </a:p>
                  </a:txBody>
                  <a:tcPr marL="38100" marR="38100" marT="0" marB="0">
                    <a:solidFill>
                      <a:srgbClr val="2121A9"/>
                    </a:solidFill>
                  </a:tcPr>
                </a:tc>
                <a:extLst>
                  <a:ext uri="{0D108BD9-81ED-4DB2-BD59-A6C34878D82A}">
                    <a16:rowId xmlns:a16="http://schemas.microsoft.com/office/drawing/2014/main" val="3520356056"/>
                  </a:ext>
                </a:extLst>
              </a:tr>
            </a:tbl>
          </a:graphicData>
        </a:graphic>
      </p:graphicFrame>
      <p:pic>
        <p:nvPicPr>
          <p:cNvPr id="27" name="Picture 26" descr="image.png"/>
          <p:cNvPicPr>
            <a:picLocks noChangeAspect="1"/>
          </p:cNvPicPr>
          <p:nvPr/>
        </p:nvPicPr>
        <p:blipFill>
          <a:blip r:embed="rId2"/>
          <a:stretch>
            <a:fillRect/>
          </a:stretch>
        </p:blipFill>
        <p:spPr>
          <a:xfrm>
            <a:off x="5544077" y="159389"/>
            <a:ext cx="719036" cy="2827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10799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5190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295199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9508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August 3,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996974-B94E-403B-A101-BBD413EDE307}">
  <ds:schemaRefs>
    <ds:schemaRef ds:uri="http://www.w3.org/XML/1998/namespace"/>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94dfd066-b0e0-433c-b197-9cd860b93142"/>
    <ds:schemaRef ds:uri="http://schemas.microsoft.com/office/2006/metadata/properties"/>
  </ds:schemaRefs>
</ds:datastoreItem>
</file>

<file path=customXml/itemProps3.xml><?xml version="1.0" encoding="utf-8"?>
<ds:datastoreItem xmlns:ds="http://schemas.openxmlformats.org/officeDocument/2006/customXml" ds:itemID="{1AFC131D-AB68-4E82-A0AC-63B9EF0AB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1747</TotalTime>
  <Words>4912</Words>
  <Application>Microsoft Office PowerPoint</Application>
  <PresentationFormat>Letter Paper (8.5x11 in)</PresentationFormat>
  <Paragraphs>424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2026-08-03T18:38:14Z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