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ngesInfos/changesInfo1.xml" ContentType="application/vnd.ms-powerpoint.changesinfo+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85" r:id="rId6"/>
    <p:sldId id="276" r:id="rId7"/>
    <p:sldId id="277" r:id="rId8"/>
    <p:sldId id="278" r:id="rId9"/>
    <p:sldId id="283" r:id="rId10"/>
    <p:sldId id="284" r:id="rId11"/>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6" userDrawn="1">
          <p15:clr>
            <a:srgbClr val="A4A3A4"/>
          </p15:clr>
        </p15:guide>
        <p15:guide id="2" pos="96" userDrawn="1">
          <p15:clr>
            <a:srgbClr val="A4A3A4"/>
          </p15:clr>
        </p15:guide>
        <p15:guide id="3" pos="3974" userDrawn="1">
          <p15:clr>
            <a:srgbClr val="A4A3A4"/>
          </p15:clr>
        </p15:guide>
        <p15:guide id="4" pos="2160" userDrawn="1">
          <p15:clr>
            <a:srgbClr val="A4A3A4"/>
          </p15:clr>
        </p15:guide>
        <p15:guide id="5" pos="2999" userDrawn="1">
          <p15:clr>
            <a:srgbClr val="A4A3A4"/>
          </p15:clr>
        </p15:guide>
        <p15:guide id="6" pos="154" userDrawn="1">
          <p15:clr>
            <a:srgbClr val="A4A3A4"/>
          </p15:clr>
        </p15:guide>
        <p15:guide id="7" pos="4224" userDrawn="1">
          <p15:clr>
            <a:srgbClr val="A4A3A4"/>
          </p15:clr>
        </p15:guide>
        <p15:guide id="8" pos="2228" userDrawn="1">
          <p15:clr>
            <a:srgbClr val="A4A3A4"/>
          </p15:clr>
        </p15:guide>
        <p15:guide id="9" orient="horz" pos="2980" userDrawn="1">
          <p15:clr>
            <a:srgbClr val="A4A3A4"/>
          </p15:clr>
        </p15:guide>
        <p15:guide id="10" pos="3113" userDrawn="1">
          <p15:clr>
            <a:srgbClr val="A4A3A4"/>
          </p15:clr>
        </p15:guide>
        <p15:guide id="11" pos="20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1A9"/>
    <a:srgbClr val="0A1774"/>
    <a:srgbClr val="329EE3"/>
    <a:srgbClr val="F1F0F0"/>
    <a:srgbClr val="0A1074"/>
    <a:srgbClr val="161776"/>
    <a:srgbClr val="D7D7D7"/>
    <a:srgbClr val="E6E6E6"/>
    <a:srgbClr val="0F21A6"/>
    <a:srgbClr val="0821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86" autoAdjust="0"/>
    <p:restoredTop sz="96652" autoAdjust="0"/>
  </p:normalViewPr>
  <p:slideViewPr>
    <p:cSldViewPr snapToGrid="0">
      <p:cViewPr varScale="1">
        <p:scale>
          <a:sx n="94" d="100"/>
          <a:sy n="94" d="100"/>
        </p:scale>
        <p:origin x="2820" y="78"/>
      </p:cViewPr>
      <p:guideLst>
        <p:guide orient="horz" pos="46"/>
        <p:guide pos="96"/>
        <p:guide pos="3974"/>
        <p:guide pos="2160"/>
        <p:guide pos="2999"/>
        <p:guide pos="154"/>
        <p:guide pos="4224"/>
        <p:guide pos="2228"/>
        <p:guide orient="horz" pos="2980"/>
        <p:guide pos="3113"/>
        <p:guide pos="209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6"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 Izzo" userId="b25620e634527944" providerId="LiveId" clId="{676DCCBD-C5AE-46DA-8C65-D3A7A315AD1D}"/>
    <pc:docChg chg="custSel modSld">
      <pc:chgData name="Luca Izzo" userId="b25620e634527944" providerId="LiveId" clId="{676DCCBD-C5AE-46DA-8C65-D3A7A315AD1D}" dt="2026-07-12T23:49:34.888" v="372" actId="20577"/>
      <pc:docMkLst>
        <pc:docMk/>
      </pc:docMkLst>
      <pc:sldChg chg="modSp mod">
        <pc:chgData name="Luca Izzo" userId="b25620e634527944" providerId="LiveId" clId="{676DCCBD-C5AE-46DA-8C65-D3A7A315AD1D}" dt="2026-07-12T23:49:34.888" v="372" actId="20577"/>
        <pc:sldMkLst>
          <pc:docMk/>
          <pc:sldMk cId="1456612816" sldId="256"/>
        </pc:sldMkLst>
        <pc:spChg chg="mod">
          <ac:chgData name="Luca Izzo" userId="b25620e634527944" providerId="LiveId" clId="{676DCCBD-C5AE-46DA-8C65-D3A7A315AD1D}" dt="2026-07-12T23:37:52.299" v="368" actId="20577"/>
          <ac:spMkLst>
            <pc:docMk/>
            <pc:sldMk cId="1456612816" sldId="256"/>
            <ac:spMk id="3" creationId="{EBA68141-9E09-9BF6-00BC-4CE3B87F444C}"/>
          </ac:spMkLst>
        </pc:spChg>
        <pc:spChg chg="mod">
          <ac:chgData name="Luca Izzo" userId="b25620e634527944" providerId="LiveId" clId="{676DCCBD-C5AE-46DA-8C65-D3A7A315AD1D}" dt="2026-07-12T23:49:34.888" v="372" actId="20577"/>
          <ac:spMkLst>
            <pc:docMk/>
            <pc:sldMk cId="1456612816" sldId="256"/>
            <ac:spMk id="7" creationId="{0E01F140-3FCE-1463-A81B-6696EF9DA503}"/>
          </ac:spMkLst>
        </pc:spChg>
        <pc:spChg chg="mod">
          <ac:chgData name="Luca Izzo" userId="b25620e634527944" providerId="LiveId" clId="{676DCCBD-C5AE-46DA-8C65-D3A7A315AD1D}" dt="2026-07-12T17:02:40.035" v="302" actId="947"/>
          <ac:spMkLst>
            <pc:docMk/>
            <pc:sldMk cId="1456612816" sldId="256"/>
            <ac:spMk id="22" creationId="{75084483-B59F-C7D6-36CB-7B0B74270491}"/>
          </ac:spMkLst>
        </pc:spChg>
        <pc:spChg chg="mod">
          <ac:chgData name="Luca Izzo" userId="b25620e634527944" providerId="LiveId" clId="{676DCCBD-C5AE-46DA-8C65-D3A7A315AD1D}" dt="2026-07-12T23:38:43.251" v="371" actId="20577"/>
          <ac:spMkLst>
            <pc:docMk/>
            <pc:sldMk cId="1456612816" sldId="256"/>
            <ac:spMk id="28" creationId="{16B38EE8-F3FD-851C-3E15-3033F39EE9C4}"/>
          </ac:spMkLst>
        </pc:spChg>
        <pc:graphicFrameChg chg="modGraphic">
          <ac:chgData name="Luca Izzo" userId="b25620e634527944" providerId="LiveId" clId="{676DCCBD-C5AE-46DA-8C65-D3A7A315AD1D}" dt="2026-07-12T18:43:23.714" v="323" actId="207"/>
          <ac:graphicFrameMkLst>
            <pc:docMk/>
            <pc:sldMk cId="1456612816" sldId="256"/>
            <ac:graphicFrameMk id="74" creationId="{00000000-0000-0000-0000-000000000000}"/>
          </ac:graphicFrameMkLst>
        </pc:graphicFrameChg>
      </pc:sldChg>
      <pc:sldChg chg="modSp mod">
        <pc:chgData name="Luca Izzo" userId="b25620e634527944" providerId="LiveId" clId="{676DCCBD-C5AE-46DA-8C65-D3A7A315AD1D}" dt="2026-07-12T17:02:40.106" v="308" actId="947"/>
        <pc:sldMkLst>
          <pc:docMk/>
          <pc:sldMk cId="3107995891" sldId="276"/>
        </pc:sldMkLst>
        <pc:spChg chg="mod">
          <ac:chgData name="Luca Izzo" userId="b25620e634527944" providerId="LiveId" clId="{676DCCBD-C5AE-46DA-8C65-D3A7A315AD1D}" dt="2026-07-12T17:02:40.106" v="308" actId="947"/>
          <ac:spMkLst>
            <pc:docMk/>
            <pc:sldMk cId="3107995891" sldId="276"/>
            <ac:spMk id="6" creationId="{1156EA86-516B-30B7-920F-9BC56B5726D5}"/>
          </ac:spMkLst>
        </pc:spChg>
      </pc:sldChg>
      <pc:sldChg chg="modSp mod">
        <pc:chgData name="Luca Izzo" userId="b25620e634527944" providerId="LiveId" clId="{676DCCBD-C5AE-46DA-8C65-D3A7A315AD1D}" dt="2026-07-12T17:02:40.131" v="311" actId="947"/>
        <pc:sldMkLst>
          <pc:docMk/>
          <pc:sldMk cId="3451903038" sldId="277"/>
        </pc:sldMkLst>
        <pc:spChg chg="mod">
          <ac:chgData name="Luca Izzo" userId="b25620e634527944" providerId="LiveId" clId="{676DCCBD-C5AE-46DA-8C65-D3A7A315AD1D}" dt="2026-07-12T17:02:40.131" v="311" actId="947"/>
          <ac:spMkLst>
            <pc:docMk/>
            <pc:sldMk cId="3451903038" sldId="277"/>
            <ac:spMk id="3" creationId="{68415F75-34E6-6EE2-C099-61E395E0CFCC}"/>
          </ac:spMkLst>
        </pc:spChg>
      </pc:sldChg>
      <pc:sldChg chg="modSp mod">
        <pc:chgData name="Luca Izzo" userId="b25620e634527944" providerId="LiveId" clId="{676DCCBD-C5AE-46DA-8C65-D3A7A315AD1D}" dt="2026-07-12T17:02:40.155" v="314" actId="947"/>
        <pc:sldMkLst>
          <pc:docMk/>
          <pc:sldMk cId="2951990564" sldId="278"/>
        </pc:sldMkLst>
        <pc:spChg chg="mod">
          <ac:chgData name="Luca Izzo" userId="b25620e634527944" providerId="LiveId" clId="{676DCCBD-C5AE-46DA-8C65-D3A7A315AD1D}" dt="2026-07-12T17:02:40.155" v="314" actId="947"/>
          <ac:spMkLst>
            <pc:docMk/>
            <pc:sldMk cId="2951990564" sldId="278"/>
            <ac:spMk id="3" creationId="{70CB4ED1-B1A4-E557-A28E-44F8CBDFF198}"/>
          </ac:spMkLst>
        </pc:spChg>
      </pc:sldChg>
      <pc:sldChg chg="modSp mod">
        <pc:chgData name="Luca Izzo" userId="b25620e634527944" providerId="LiveId" clId="{676DCCBD-C5AE-46DA-8C65-D3A7A315AD1D}" dt="2026-07-12T17:02:40.177" v="317" actId="947"/>
        <pc:sldMkLst>
          <pc:docMk/>
          <pc:sldMk cId="3495085051" sldId="283"/>
        </pc:sldMkLst>
        <pc:spChg chg="mod">
          <ac:chgData name="Luca Izzo" userId="b25620e634527944" providerId="LiveId" clId="{676DCCBD-C5AE-46DA-8C65-D3A7A315AD1D}" dt="2026-07-12T17:02:40.177" v="317" actId="947"/>
          <ac:spMkLst>
            <pc:docMk/>
            <pc:sldMk cId="3495085051" sldId="283"/>
            <ac:spMk id="3" creationId="{6172D4B1-1BA3-894E-3290-699B37DD19C8}"/>
          </ac:spMkLst>
        </pc:spChg>
      </pc:sldChg>
      <pc:sldChg chg="modSp mod">
        <pc:chgData name="Luca Izzo" userId="b25620e634527944" providerId="LiveId" clId="{676DCCBD-C5AE-46DA-8C65-D3A7A315AD1D}" dt="2026-07-12T17:02:40.204" v="320" actId="947"/>
        <pc:sldMkLst>
          <pc:docMk/>
          <pc:sldMk cId="728409953" sldId="284"/>
        </pc:sldMkLst>
        <pc:spChg chg="mod">
          <ac:chgData name="Luca Izzo" userId="b25620e634527944" providerId="LiveId" clId="{676DCCBD-C5AE-46DA-8C65-D3A7A315AD1D}" dt="2026-07-12T17:02:40.204" v="320" actId="947"/>
          <ac:spMkLst>
            <pc:docMk/>
            <pc:sldMk cId="728409953" sldId="284"/>
            <ac:spMk id="3" creationId="{3CFFCF77-7283-D0BA-46C1-093395FEC9C8}"/>
          </ac:spMkLst>
        </pc:spChg>
      </pc:sldChg>
      <pc:sldChg chg="modSp mod">
        <pc:chgData name="Luca Izzo" userId="b25620e634527944" providerId="LiveId" clId="{676DCCBD-C5AE-46DA-8C65-D3A7A315AD1D}" dt="2026-07-12T23:35:25.721" v="349"/>
        <pc:sldMkLst>
          <pc:docMk/>
          <pc:sldMk cId="4174432949" sldId="285"/>
        </pc:sldMkLst>
        <pc:spChg chg="mod">
          <ac:chgData name="Luca Izzo" userId="b25620e634527944" providerId="LiveId" clId="{676DCCBD-C5AE-46DA-8C65-D3A7A315AD1D}" dt="2026-07-12T17:02:40.066" v="305" actId="947"/>
          <ac:spMkLst>
            <pc:docMk/>
            <pc:sldMk cId="4174432949" sldId="285"/>
            <ac:spMk id="2" creationId="{DD55B28F-9C43-D989-04CC-C16DB5D23390}"/>
          </ac:spMkLst>
        </pc:spChg>
        <pc:spChg chg="mod">
          <ac:chgData name="Luca Izzo" userId="b25620e634527944" providerId="LiveId" clId="{676DCCBD-C5AE-46DA-8C65-D3A7A315AD1D}" dt="2026-07-12T18:44:44.135" v="337" actId="20577"/>
          <ac:spMkLst>
            <pc:docMk/>
            <pc:sldMk cId="4174432949" sldId="285"/>
            <ac:spMk id="21" creationId="{00000000-0000-0000-0000-000000000000}"/>
          </ac:spMkLst>
        </pc:spChg>
        <pc:spChg chg="mod">
          <ac:chgData name="Luca Izzo" userId="b25620e634527944" providerId="LiveId" clId="{676DCCBD-C5AE-46DA-8C65-D3A7A315AD1D}" dt="2026-07-12T18:44:49.118" v="341" actId="20577"/>
          <ac:spMkLst>
            <pc:docMk/>
            <pc:sldMk cId="4174432949" sldId="285"/>
            <ac:spMk id="23" creationId="{00000000-0000-0000-0000-000000000000}"/>
          </ac:spMkLst>
        </pc:spChg>
        <pc:spChg chg="mod">
          <ac:chgData name="Luca Izzo" userId="b25620e634527944" providerId="LiveId" clId="{676DCCBD-C5AE-46DA-8C65-D3A7A315AD1D}" dt="2026-07-12T18:44:55.846" v="344" actId="20577"/>
          <ac:spMkLst>
            <pc:docMk/>
            <pc:sldMk cId="4174432949" sldId="285"/>
            <ac:spMk id="25" creationId="{00000000-0000-0000-0000-000000000000}"/>
          </ac:spMkLst>
        </pc:spChg>
      </pc:sldChg>
    </pc:docChg>
  </pc:docChgLst>
  <pc:docChgLst>
    <pc:chgData name="Luca Izzo" userId="b25620e634527944" providerId="LiveId" clId="{630A6B12-2F9B-4A77-B80B-CCD268759C9D}"/>
    <pc:docChg chg="custSel modSld">
      <pc:chgData name="Luca Izzo" userId="b25620e634527944" providerId="LiveId" clId="{630A6B12-2F9B-4A77-B80B-CCD268759C9D}" dt="2026-07-21T23:38:34.564" v="92" actId="20577"/>
      <pc:docMkLst>
        <pc:docMk/>
      </pc:docMkLst>
      <pc:sldChg chg="modSp mod">
        <pc:chgData name="Luca Izzo" userId="b25620e634527944" providerId="LiveId" clId="{630A6B12-2F9B-4A77-B80B-CCD268759C9D}" dt="2026-07-21T23:38:34.564" v="92" actId="20577"/>
        <pc:sldMkLst>
          <pc:docMk/>
          <pc:sldMk cId="1456612816" sldId="256"/>
        </pc:sldMkLst>
        <pc:spChg chg="mod">
          <ac:chgData name="Luca Izzo" userId="b25620e634527944" providerId="LiveId" clId="{630A6B12-2F9B-4A77-B80B-CCD268759C9D}" dt="2026-07-21T23:38:34.564" v="92" actId="20577"/>
          <ac:spMkLst>
            <pc:docMk/>
            <pc:sldMk cId="1456612816" sldId="256"/>
            <ac:spMk id="3" creationId="{EBA68141-9E09-9BF6-00BC-4CE3B87F444C}"/>
          </ac:spMkLst>
        </pc:spChg>
        <pc:spChg chg="mod">
          <ac:chgData name="Luca Izzo" userId="b25620e634527944" providerId="LiveId" clId="{630A6B12-2F9B-4A77-B80B-CCD268759C9D}" dt="2026-07-16T15:14:02.690" v="42" actId="20577"/>
          <ac:spMkLst>
            <pc:docMk/>
            <pc:sldMk cId="1456612816" sldId="256"/>
            <ac:spMk id="7" creationId="{0E01F140-3FCE-1463-A81B-6696EF9DA503}"/>
          </ac:spMkLst>
        </pc:spChg>
        <pc:spChg chg="mod">
          <ac:chgData name="Luca Izzo" userId="b25620e634527944" providerId="LiveId" clId="{630A6B12-2F9B-4A77-B80B-CCD268759C9D}" dt="2026-07-16T15:24:57.581" v="57" actId="20577"/>
          <ac:spMkLst>
            <pc:docMk/>
            <pc:sldMk cId="1456612816" sldId="256"/>
            <ac:spMk id="22" creationId="{75084483-B59F-C7D6-36CB-7B0B74270491}"/>
          </ac:spMkLst>
        </pc:spChg>
        <pc:spChg chg="mod">
          <ac:chgData name="Luca Izzo" userId="b25620e634527944" providerId="LiveId" clId="{630A6B12-2F9B-4A77-B80B-CCD268759C9D}" dt="2026-07-21T23:37:25.832" v="86" actId="20577"/>
          <ac:spMkLst>
            <pc:docMk/>
            <pc:sldMk cId="1456612816" sldId="256"/>
            <ac:spMk id="28" creationId="{16B38EE8-F3FD-851C-3E15-3033F39EE9C4}"/>
          </ac:spMkLst>
        </pc:spChg>
        <pc:graphicFrameChg chg="mod modGraphic">
          <ac:chgData name="Luca Izzo" userId="b25620e634527944" providerId="LiveId" clId="{630A6B12-2F9B-4A77-B80B-CCD268759C9D}" dt="2026-07-16T15:28:38.799" v="80" actId="1076"/>
          <ac:graphicFrameMkLst>
            <pc:docMk/>
            <pc:sldMk cId="1456612816" sldId="256"/>
            <ac:graphicFrameMk id="74" creationId="{00000000-0000-0000-0000-000000000000}"/>
          </ac:graphicFrameMkLst>
        </pc:graphicFrameChg>
        <pc:cxnChg chg="mod">
          <ac:chgData name="Luca Izzo" userId="b25620e634527944" providerId="LiveId" clId="{630A6B12-2F9B-4A77-B80B-CCD268759C9D}" dt="2026-07-16T15:28:33.976" v="79" actId="1076"/>
          <ac:cxnSpMkLst>
            <pc:docMk/>
            <pc:sldMk cId="1456612816" sldId="256"/>
            <ac:cxnSpMk id="29" creationId="{90519E78-65EC-134B-DADE-8932B34528D5}"/>
          </ac:cxnSpMkLst>
        </pc:cxnChg>
      </pc:sldChg>
      <pc:sldChg chg="modSp mod">
        <pc:chgData name="Luca Izzo" userId="b25620e634527944" providerId="LiveId" clId="{630A6B12-2F9B-4A77-B80B-CCD268759C9D}" dt="2026-07-16T15:25:02.719" v="61" actId="20577"/>
        <pc:sldMkLst>
          <pc:docMk/>
          <pc:sldMk cId="3107995891" sldId="276"/>
        </pc:sldMkLst>
        <pc:spChg chg="mod">
          <ac:chgData name="Luca Izzo" userId="b25620e634527944" providerId="LiveId" clId="{630A6B12-2F9B-4A77-B80B-CCD268759C9D}" dt="2026-07-16T15:25:02.719" v="61" actId="20577"/>
          <ac:spMkLst>
            <pc:docMk/>
            <pc:sldMk cId="3107995891" sldId="276"/>
            <ac:spMk id="6" creationId="{1156EA86-516B-30B7-920F-9BC56B5726D5}"/>
          </ac:spMkLst>
        </pc:spChg>
      </pc:sldChg>
      <pc:sldChg chg="modSp mod">
        <pc:chgData name="Luca Izzo" userId="b25620e634527944" providerId="LiveId" clId="{630A6B12-2F9B-4A77-B80B-CCD268759C9D}" dt="2026-07-16T15:25:05.263" v="63" actId="20577"/>
        <pc:sldMkLst>
          <pc:docMk/>
          <pc:sldMk cId="3451903038" sldId="277"/>
        </pc:sldMkLst>
        <pc:spChg chg="mod">
          <ac:chgData name="Luca Izzo" userId="b25620e634527944" providerId="LiveId" clId="{630A6B12-2F9B-4A77-B80B-CCD268759C9D}" dt="2026-07-16T15:25:05.263" v="63" actId="20577"/>
          <ac:spMkLst>
            <pc:docMk/>
            <pc:sldMk cId="3451903038" sldId="277"/>
            <ac:spMk id="3" creationId="{68415F75-34E6-6EE2-C099-61E395E0CFCC}"/>
          </ac:spMkLst>
        </pc:spChg>
      </pc:sldChg>
      <pc:sldChg chg="modSp mod">
        <pc:chgData name="Luca Izzo" userId="b25620e634527944" providerId="LiveId" clId="{630A6B12-2F9B-4A77-B80B-CCD268759C9D}" dt="2026-07-16T15:25:08.134" v="65" actId="20577"/>
        <pc:sldMkLst>
          <pc:docMk/>
          <pc:sldMk cId="2951990564" sldId="278"/>
        </pc:sldMkLst>
        <pc:spChg chg="mod">
          <ac:chgData name="Luca Izzo" userId="b25620e634527944" providerId="LiveId" clId="{630A6B12-2F9B-4A77-B80B-CCD268759C9D}" dt="2026-07-16T15:25:08.134" v="65" actId="20577"/>
          <ac:spMkLst>
            <pc:docMk/>
            <pc:sldMk cId="2951990564" sldId="278"/>
            <ac:spMk id="3" creationId="{70CB4ED1-B1A4-E557-A28E-44F8CBDFF198}"/>
          </ac:spMkLst>
        </pc:spChg>
      </pc:sldChg>
      <pc:sldChg chg="modSp mod">
        <pc:chgData name="Luca Izzo" userId="b25620e634527944" providerId="LiveId" clId="{630A6B12-2F9B-4A77-B80B-CCD268759C9D}" dt="2026-07-16T15:25:11.085" v="67" actId="20577"/>
        <pc:sldMkLst>
          <pc:docMk/>
          <pc:sldMk cId="3495085051" sldId="283"/>
        </pc:sldMkLst>
        <pc:spChg chg="mod">
          <ac:chgData name="Luca Izzo" userId="b25620e634527944" providerId="LiveId" clId="{630A6B12-2F9B-4A77-B80B-CCD268759C9D}" dt="2026-07-16T15:25:11.085" v="67" actId="20577"/>
          <ac:spMkLst>
            <pc:docMk/>
            <pc:sldMk cId="3495085051" sldId="283"/>
            <ac:spMk id="3" creationId="{6172D4B1-1BA3-894E-3290-699B37DD19C8}"/>
          </ac:spMkLst>
        </pc:spChg>
      </pc:sldChg>
      <pc:sldChg chg="modSp mod">
        <pc:chgData name="Luca Izzo" userId="b25620e634527944" providerId="LiveId" clId="{630A6B12-2F9B-4A77-B80B-CCD268759C9D}" dt="2026-07-16T15:25:14.148" v="69" actId="20577"/>
        <pc:sldMkLst>
          <pc:docMk/>
          <pc:sldMk cId="728409953" sldId="284"/>
        </pc:sldMkLst>
        <pc:spChg chg="mod">
          <ac:chgData name="Luca Izzo" userId="b25620e634527944" providerId="LiveId" clId="{630A6B12-2F9B-4A77-B80B-CCD268759C9D}" dt="2026-07-16T15:25:14.148" v="69" actId="20577"/>
          <ac:spMkLst>
            <pc:docMk/>
            <pc:sldMk cId="728409953" sldId="284"/>
            <ac:spMk id="3" creationId="{3CFFCF77-7283-D0BA-46C1-093395FEC9C8}"/>
          </ac:spMkLst>
        </pc:spChg>
      </pc:sldChg>
      <pc:sldChg chg="modSp mod">
        <pc:chgData name="Luca Izzo" userId="b25620e634527944" providerId="LiveId" clId="{630A6B12-2F9B-4A77-B80B-CCD268759C9D}" dt="2026-07-21T23:26:58.479" v="82" actId="1076"/>
        <pc:sldMkLst>
          <pc:docMk/>
          <pc:sldMk cId="4174432949" sldId="285"/>
        </pc:sldMkLst>
        <pc:spChg chg="mod">
          <ac:chgData name="Luca Izzo" userId="b25620e634527944" providerId="LiveId" clId="{630A6B12-2F9B-4A77-B80B-CCD268759C9D}" dt="2026-07-16T15:25:00.077" v="59" actId="20577"/>
          <ac:spMkLst>
            <pc:docMk/>
            <pc:sldMk cId="4174432949" sldId="285"/>
            <ac:spMk id="2" creationId="{DD55B28F-9C43-D989-04CC-C16DB5D23390}"/>
          </ac:spMkLst>
        </pc:spChg>
        <pc:spChg chg="mod">
          <ac:chgData name="Luca Izzo" userId="b25620e634527944" providerId="LiveId" clId="{630A6B12-2F9B-4A77-B80B-CCD268759C9D}" dt="2026-07-21T23:26:58.479" v="82" actId="1076"/>
          <ac:spMkLst>
            <pc:docMk/>
            <pc:sldMk cId="4174432949" sldId="285"/>
            <ac:spMk id="23" creationId="{00000000-0000-0000-0000-000000000000}"/>
          </ac:spMkLst>
        </pc:spChg>
        <pc:spChg chg="mod">
          <ac:chgData name="Luca Izzo" userId="b25620e634527944" providerId="LiveId" clId="{630A6B12-2F9B-4A77-B80B-CCD268759C9D}" dt="2026-07-21T23:26:58.479" v="82" actId="1076"/>
          <ac:spMkLst>
            <pc:docMk/>
            <pc:sldMk cId="4174432949" sldId="285"/>
            <ac:spMk id="25" creationId="{00000000-0000-0000-0000-000000000000}"/>
          </ac:spMkLst>
        </pc:spChg>
        <pc:graphicFrameChg chg="mod modGraphic">
          <ac:chgData name="Luca Izzo" userId="b25620e634527944" providerId="LiveId" clId="{630A6B12-2F9B-4A77-B80B-CCD268759C9D}" dt="2026-07-21T23:26:58.479" v="82" actId="1076"/>
          <ac:graphicFrameMkLst>
            <pc:docMk/>
            <pc:sldMk cId="4174432949" sldId="285"/>
            <ac:graphicFrameMk id="27" creationId="{00000000-0000-0000-0000-000000000000}"/>
          </ac:graphicFrameMkLst>
        </pc:graphicFrameChg>
        <pc:graphicFrameChg chg="mod">
          <ac:chgData name="Luca Izzo" userId="b25620e634527944" providerId="LiveId" clId="{630A6B12-2F9B-4A77-B80B-CCD268759C9D}" dt="2026-07-21T23:26:58.479" v="82" actId="1076"/>
          <ac:graphicFrameMkLst>
            <pc:docMk/>
            <pc:sldMk cId="4174432949" sldId="285"/>
            <ac:graphicFrameMk id="30" creationId="{00000000-0000-0000-0000-000000000000}"/>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008473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6460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345679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337574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8E477B-E6D4-435F-9DE2-011A1699FAF4}"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847645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8E477B-E6D4-435F-9DE2-011A1699FAF4}"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290532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8E477B-E6D4-435F-9DE2-011A1699FAF4}" type="datetimeFigureOut">
              <a:rPr lang="en-US" smtClean="0"/>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488062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8E477B-E6D4-435F-9DE2-011A1699FAF4}" type="datetimeFigureOut">
              <a:rPr lang="en-US" smtClean="0"/>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1512547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8E477B-E6D4-435F-9DE2-011A1699FAF4}" type="datetimeFigureOut">
              <a:rPr lang="en-US" smtClean="0"/>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79619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98648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69137112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AA8E477B-E6D4-435F-9DE2-011A1699FAF4}" type="datetimeFigureOut">
              <a:rPr lang="en-US" smtClean="0"/>
              <a:t>7/21/2026</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F3EB860C-C488-4227-A898-C0FD716B36A9}" type="slidenum">
              <a:rPr lang="en-US" smtClean="0"/>
              <a:t>‹#›</a:t>
            </a:fld>
            <a:endParaRPr lang="en-US"/>
          </a:p>
        </p:txBody>
      </p:sp>
    </p:spTree>
    <p:extLst>
      <p:ext uri="{BB962C8B-B14F-4D97-AF65-F5344CB8AC3E}">
        <p14:creationId xmlns:p14="http://schemas.microsoft.com/office/powerpoint/2010/main" val="21907364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7CDB28-0B95-4E20-FDF9-347280ACAF7C}"/>
              </a:ext>
            </a:extLst>
          </p:cNvPr>
          <p:cNvSpPr/>
          <p:nvPr/>
        </p:nvSpPr>
        <p:spPr>
          <a:xfrm>
            <a:off x="0" y="534526"/>
            <a:ext cx="5328919" cy="1181100"/>
          </a:xfrm>
          <a:prstGeom prst="rect">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5" name="Rectangle: Rounded Corners 4">
            <a:extLst>
              <a:ext uri="{FF2B5EF4-FFF2-40B4-BE49-F238E27FC236}">
                <a16:creationId xmlns:a16="http://schemas.microsoft.com/office/drawing/2014/main" id="{A896D0DA-17CA-FCF6-3157-FAC0EA7D2F83}"/>
              </a:ext>
            </a:extLst>
          </p:cNvPr>
          <p:cNvSpPr/>
          <p:nvPr/>
        </p:nvSpPr>
        <p:spPr>
          <a:xfrm>
            <a:off x="4175442" y="534526"/>
            <a:ext cx="2682558" cy="1181100"/>
          </a:xfrm>
          <a:prstGeom prst="roundRect">
            <a:avLst>
              <a:gd name="adj" fmla="val 0"/>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6" name="TextBox 5">
            <a:extLst>
              <a:ext uri="{FF2B5EF4-FFF2-40B4-BE49-F238E27FC236}">
                <a16:creationId xmlns:a16="http://schemas.microsoft.com/office/drawing/2014/main" id="{57E8F4AF-D5E9-2C1A-F90F-700386D52614}"/>
              </a:ext>
            </a:extLst>
          </p:cNvPr>
          <p:cNvSpPr txBox="1"/>
          <p:nvPr/>
        </p:nvSpPr>
        <p:spPr>
          <a:xfrm>
            <a:off x="152400" y="618067"/>
            <a:ext cx="1279517" cy="292388"/>
          </a:xfrm>
          <a:prstGeom prst="rect">
            <a:avLst/>
          </a:prstGeom>
          <a:noFill/>
        </p:spPr>
        <p:txBody>
          <a:bodyPr wrap="none" rtlCol="0">
            <a:spAutoFit/>
          </a:bodyPr>
          <a:lstStyle/>
          <a:p>
            <a:r>
              <a:rPr lang="pt-BR" sz="1300" b="1" dirty="0">
                <a:solidFill>
                  <a:schemeClr val="bg1"/>
                </a:solidFill>
                <a:latin typeface="Montserrat Medium" pitchFamily="2" charset="0"/>
                <a:cs typeface="Arial" panose="020B0604020202020204" pitchFamily="34" charset="0"/>
              </a:rPr>
              <a:t>Metals &amp; Mining</a:t>
            </a:r>
            <a:endParaRPr lang="en-US" sz="1300" b="1" dirty="0">
              <a:solidFill>
                <a:schemeClr val="bg1"/>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0E01F140-3FCE-1463-A81B-6696EF9DA503}"/>
              </a:ext>
            </a:extLst>
          </p:cNvPr>
          <p:cNvSpPr txBox="1"/>
          <p:nvPr/>
        </p:nvSpPr>
        <p:spPr>
          <a:xfrm>
            <a:off x="152400" y="860200"/>
            <a:ext cx="5769935" cy="492443"/>
          </a:xfrm>
          <a:prstGeom prst="rect">
            <a:avLst/>
          </a:prstGeom>
          <a:noFill/>
        </p:spPr>
        <p:txBody>
          <a:bodyPr wrap="square" rtlCol="0">
            <a:spAutoFit/>
          </a:bodyPr>
          <a:lstStyle/>
          <a:p>
            <a:r>
              <a:rPr lang="pt-BR" sz="1300" dirty="0">
                <a:solidFill>
                  <a:schemeClr val="bg1"/>
                </a:solidFill>
                <a:latin typeface="Montserrat Medium" pitchFamily="2" charset="0"/>
                <a:cs typeface="Arial" panose="020B0604020202020204" pitchFamily="34" charset="0"/>
              </a:rPr>
              <a:t>2Q26 Results: The mine delivered, the cost came from outside — and US$1.7b back to shareholders</a:t>
            </a:r>
            <a:endParaRPr lang="en-US" sz="1300" dirty="0">
              <a:solidFill>
                <a:schemeClr val="bg1"/>
              </a:solidFill>
              <a:latin typeface="Montserrat Medium" pitchFamily="2" charset="0"/>
              <a:cs typeface="Arial" panose="020B0604020202020204" pitchFamily="34" charset="0"/>
            </a:endParaRPr>
          </a:p>
        </p:txBody>
      </p:sp>
      <p:sp>
        <p:nvSpPr>
          <p:cNvPr id="9" name="TextBox 8">
            <a:extLst>
              <a:ext uri="{FF2B5EF4-FFF2-40B4-BE49-F238E27FC236}">
                <a16:creationId xmlns:a16="http://schemas.microsoft.com/office/drawing/2014/main" id="{90F04314-B4A2-A029-3904-731FC41E09B8}"/>
              </a:ext>
            </a:extLst>
          </p:cNvPr>
          <p:cNvSpPr txBox="1"/>
          <p:nvPr/>
        </p:nvSpPr>
        <p:spPr>
          <a:xfrm>
            <a:off x="4941888" y="1877390"/>
            <a:ext cx="1763709" cy="12311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ANALYSTS</a:t>
            </a:r>
            <a:endParaRPr lang="en-US" sz="800" dirty="0">
              <a:latin typeface="Montserrat Medium" pitchFamily="2" charset="0"/>
              <a:cs typeface="Arial" panose="020B0604020202020204" pitchFamily="34" charset="0"/>
            </a:endParaRPr>
          </a:p>
        </p:txBody>
      </p:sp>
      <p:grpSp>
        <p:nvGrpSpPr>
          <p:cNvPr id="16" name="Group 15">
            <a:extLst>
              <a:ext uri="{FF2B5EF4-FFF2-40B4-BE49-F238E27FC236}">
                <a16:creationId xmlns:a16="http://schemas.microsoft.com/office/drawing/2014/main" id="{F930319D-308C-FBFB-2FF9-1025F0505868}"/>
              </a:ext>
            </a:extLst>
          </p:cNvPr>
          <p:cNvGrpSpPr/>
          <p:nvPr/>
        </p:nvGrpSpPr>
        <p:grpSpPr>
          <a:xfrm>
            <a:off x="6285788" y="136414"/>
            <a:ext cx="519199" cy="276291"/>
            <a:chOff x="6089650" y="113737"/>
            <a:chExt cx="519199" cy="276291"/>
          </a:xfrm>
        </p:grpSpPr>
        <p:cxnSp>
          <p:nvCxnSpPr>
            <p:cNvPr id="14" name="Straight Connector 13">
              <a:extLst>
                <a:ext uri="{FF2B5EF4-FFF2-40B4-BE49-F238E27FC236}">
                  <a16:creationId xmlns:a16="http://schemas.microsoft.com/office/drawing/2014/main" id="{0DEF4829-BCA7-8F6A-2ECB-9BEB27AF553F}"/>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CE3800C-4EF1-5FD1-66D7-376208E966AA}"/>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7" name="Picture 16">
            <a:extLst>
              <a:ext uri="{FF2B5EF4-FFF2-40B4-BE49-F238E27FC236}">
                <a16:creationId xmlns:a16="http://schemas.microsoft.com/office/drawing/2014/main" id="{9181F31A-1205-A154-E182-5030CF355904}"/>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19" name="Straight Connector 18">
            <a:extLst>
              <a:ext uri="{FF2B5EF4-FFF2-40B4-BE49-F238E27FC236}">
                <a16:creationId xmlns:a16="http://schemas.microsoft.com/office/drawing/2014/main" id="{AFDC8448-E90C-79F3-A5BA-ADF2A07EB4F0}"/>
              </a:ext>
            </a:extLst>
          </p:cNvPr>
          <p:cNvCxnSpPr>
            <a:cxnSpLocks/>
          </p:cNvCxnSpPr>
          <p:nvPr/>
        </p:nvCxnSpPr>
        <p:spPr>
          <a:xfrm>
            <a:off x="4940300" y="185361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1F27CE6-CF9A-FC4C-3B4F-B66BFC78B043}"/>
              </a:ext>
            </a:extLst>
          </p:cNvPr>
          <p:cNvCxnSpPr>
            <a:cxnSpLocks/>
          </p:cNvCxnSpPr>
          <p:nvPr/>
        </p:nvCxnSpPr>
        <p:spPr>
          <a:xfrm>
            <a:off x="4940300"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9B1AFEF-0D44-C778-3E5E-8A670D510E4B}"/>
              </a:ext>
            </a:extLst>
          </p:cNvPr>
          <p:cNvCxnSpPr>
            <a:cxnSpLocks/>
          </p:cNvCxnSpPr>
          <p:nvPr/>
        </p:nvCxnSpPr>
        <p:spPr>
          <a:xfrm>
            <a:off x="4938709"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6142A79-581C-8B5B-3C1F-73D5FEA28F55}"/>
              </a:ext>
            </a:extLst>
          </p:cNvPr>
          <p:cNvSpPr txBox="1"/>
          <p:nvPr/>
        </p:nvSpPr>
        <p:spPr>
          <a:xfrm>
            <a:off x="5571611" y="1532680"/>
            <a:ext cx="1049967" cy="123111"/>
          </a:xfrm>
          <a:prstGeom prst="rect">
            <a:avLst/>
          </a:prstGeom>
          <a:noFill/>
        </p:spPr>
        <p:txBody>
          <a:bodyPr wrap="none" lIns="0" tIns="0" rIns="0" bIns="0" rtlCol="0">
            <a:spAutoFit/>
          </a:bodyPr>
          <a:lstStyle/>
          <a:p>
            <a:pPr algn="r"/>
            <a:r>
              <a:rPr lang="en-US" sz="800" b="1" dirty="0">
                <a:solidFill>
                  <a:schemeClr val="bg1"/>
                </a:solidFill>
                <a:latin typeface="Montserrat Medium" pitchFamily="2" charset="0"/>
                <a:cs typeface="Arial" panose="020B0604020202020204" pitchFamily="34" charset="0"/>
              </a:rPr>
              <a:t>Metals &amp; Mining</a:t>
            </a:r>
          </a:p>
        </p:txBody>
      </p:sp>
      <p:cxnSp>
        <p:nvCxnSpPr>
          <p:cNvPr id="71" name="Straight Connector 70">
            <a:extLst>
              <a:ext uri="{FF2B5EF4-FFF2-40B4-BE49-F238E27FC236}">
                <a16:creationId xmlns:a16="http://schemas.microsoft.com/office/drawing/2014/main" id="{54633684-E91C-9CE3-6C55-89E570E0D152}"/>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499CFC6B-0370-747F-BE98-5720DC9F8E6B}"/>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3" name="TextBox 72">
            <a:extLst>
              <a:ext uri="{FF2B5EF4-FFF2-40B4-BE49-F238E27FC236}">
                <a16:creationId xmlns:a16="http://schemas.microsoft.com/office/drawing/2014/main" id="{418D7A02-5037-3AEC-F1DE-7A3B11056D0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9º </a:t>
            </a:r>
            <a:r>
              <a:rPr lang="pt-BR" sz="700" dirty="0" err="1">
                <a:solidFill>
                  <a:schemeClr val="tx1">
                    <a:lumMod val="50000"/>
                    <a:lumOff val="50000"/>
                  </a:schemeClr>
                </a:solidFill>
                <a:latin typeface="Montserrat Medium" pitchFamily="2" charset="0"/>
                <a:cs typeface="Arial" panose="020B0604020202020204" pitchFamily="34" charset="0"/>
              </a:rPr>
              <a:t>andar</a:t>
            </a:r>
            <a:r>
              <a:rPr lang="pt-BR" sz="700" dirty="0">
                <a:solidFill>
                  <a:schemeClr val="tx1">
                    <a:lumMod val="50000"/>
                    <a:lumOff val="50000"/>
                  </a:schemeClr>
                </a:solidFill>
                <a:latin typeface="Montserrat Medium" pitchFamily="2" charset="0"/>
                <a:cs typeface="Arial" panose="020B0604020202020204" pitchFamily="34" charset="0"/>
              </a:rPr>
              <a:t> </a:t>
            </a:r>
          </a:p>
        </p:txBody>
      </p:sp>
      <p:cxnSp>
        <p:nvCxnSpPr>
          <p:cNvPr id="12" name="Straight Connector 11">
            <a:extLst>
              <a:ext uri="{FF2B5EF4-FFF2-40B4-BE49-F238E27FC236}">
                <a16:creationId xmlns:a16="http://schemas.microsoft.com/office/drawing/2014/main" id="{011F4A23-121E-19BC-12C6-98E87DD76A3B}"/>
              </a:ext>
            </a:extLst>
          </p:cNvPr>
          <p:cNvCxnSpPr>
            <a:cxnSpLocks/>
          </p:cNvCxnSpPr>
          <p:nvPr/>
        </p:nvCxnSpPr>
        <p:spPr>
          <a:xfrm>
            <a:off x="4938709" y="2466170"/>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7D84E79-A660-D022-2C68-C141C5A65BF1}"/>
              </a:ext>
            </a:extLst>
          </p:cNvPr>
          <p:cNvSpPr txBox="1"/>
          <p:nvPr/>
        </p:nvSpPr>
        <p:spPr>
          <a:xfrm>
            <a:off x="4941891" y="2520020"/>
            <a:ext cx="1763709" cy="123111"/>
          </a:xfrm>
          <a:prstGeom prst="rect">
            <a:avLst/>
          </a:prstGeom>
          <a:noFill/>
        </p:spPr>
        <p:txBody>
          <a:bodyPr wrap="square" lIns="0" tIns="0" rIns="0" bIns="0" rtlCol="0">
            <a:spAutoFit/>
          </a:bodyPr>
          <a:lstStyle/>
          <a:p>
            <a:r>
              <a:rPr lang="pt-BR" sz="800" b="1" dirty="0">
                <a:latin typeface="Montserrat Medium" pitchFamily="2" charset="0"/>
                <a:cs typeface="Arial" panose="020B0604020202020204" pitchFamily="34" charset="0"/>
              </a:rPr>
              <a:t>COMPANY</a:t>
            </a:r>
            <a:endParaRPr lang="en-US" sz="800" dirty="0">
              <a:latin typeface="Montserrat Medium" pitchFamily="2" charset="0"/>
              <a:cs typeface="Arial" panose="020B0604020202020204" pitchFamily="34" charset="0"/>
            </a:endParaRPr>
          </a:p>
        </p:txBody>
      </p:sp>
      <p:cxnSp>
        <p:nvCxnSpPr>
          <p:cNvPr id="20" name="Straight Connector 19">
            <a:extLst>
              <a:ext uri="{FF2B5EF4-FFF2-40B4-BE49-F238E27FC236}">
                <a16:creationId xmlns:a16="http://schemas.microsoft.com/office/drawing/2014/main" id="{07CB01BD-21F3-6B81-BFEA-4CDAFEF5E48D}"/>
              </a:ext>
            </a:extLst>
          </p:cNvPr>
          <p:cNvCxnSpPr>
            <a:cxnSpLocks/>
          </p:cNvCxnSpPr>
          <p:nvPr/>
        </p:nvCxnSpPr>
        <p:spPr>
          <a:xfrm>
            <a:off x="4940300" y="2486818"/>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D088498-ECB6-E633-FF33-4F1E5A5AEABD}"/>
              </a:ext>
            </a:extLst>
          </p:cNvPr>
          <p:cNvCxnSpPr>
            <a:cxnSpLocks/>
          </p:cNvCxnSpPr>
          <p:nvPr/>
        </p:nvCxnSpPr>
        <p:spPr>
          <a:xfrm>
            <a:off x="4938709" y="269454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9CDFB62-59DA-A755-4C13-7FE67B1EDAC7}"/>
              </a:ext>
            </a:extLst>
          </p:cNvPr>
          <p:cNvCxnSpPr>
            <a:cxnSpLocks/>
          </p:cNvCxnSpPr>
          <p:nvPr/>
        </p:nvCxnSpPr>
        <p:spPr>
          <a:xfrm>
            <a:off x="4938709" y="2672475"/>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6B38EE8-F3FD-851C-3E15-3033F39EE9C4}"/>
              </a:ext>
            </a:extLst>
          </p:cNvPr>
          <p:cNvSpPr txBox="1"/>
          <p:nvPr/>
        </p:nvSpPr>
        <p:spPr>
          <a:xfrm>
            <a:off x="4938708" y="2773536"/>
            <a:ext cx="1763709" cy="738664"/>
          </a:xfrm>
          <a:prstGeom prst="rect">
            <a:avLst/>
          </a:prstGeom>
          <a:noFill/>
        </p:spPr>
        <p:txBody>
          <a:bodyPr wrap="square" lIns="0" tIns="0" rIns="0" bIns="0" rtlCol="0">
            <a:spAutoFit/>
          </a:bodyPr>
          <a:lstStyle/>
          <a:p>
            <a:r>
              <a:rPr sz="800" b="1">
                <a:solidFill>
                  <a:srgbClr val="2121A9"/>
                </a:solidFill>
                <a:latin typeface="Montserrat Medium"/>
              </a:rPr>
              <a:t>VALE3 BZ Equity / VALE US Equity</a:t>
            </a:r>
          </a:p>
          <a:p>
            <a:r>
              <a:rPr sz="800" b="1">
                <a:solidFill>
                  <a:srgbClr val="000000"/>
                </a:solidFill>
                <a:latin typeface="Montserrat Medium"/>
              </a:rPr>
              <a:t>HOLD</a:t>
            </a:r>
          </a:p>
          <a:p>
            <a:r>
              <a:rPr sz="800" b="0">
                <a:solidFill>
                  <a:srgbClr val="000000"/>
                </a:solidFill>
                <a:latin typeface="Montserrat Medium"/>
              </a:rPr>
              <a:t>Price: R$ 76.09 (Jul 30)</a:t>
            </a:r>
          </a:p>
          <a:p>
            <a:r>
              <a:rPr sz="800" b="0">
                <a:solidFill>
                  <a:srgbClr val="000000"/>
                </a:solidFill>
                <a:latin typeface="Montserrat Medium"/>
              </a:rPr>
              <a:t>12M Target Price: R$ 86.00  |  ADR: US$ 17.00</a:t>
            </a:r>
          </a:p>
        </p:txBody>
      </p:sp>
      <p:cxnSp>
        <p:nvCxnSpPr>
          <p:cNvPr id="29" name="Straight Connector 28">
            <a:extLst>
              <a:ext uri="{FF2B5EF4-FFF2-40B4-BE49-F238E27FC236}">
                <a16:creationId xmlns:a16="http://schemas.microsoft.com/office/drawing/2014/main" id="{90519E78-65EC-134B-DADE-8932B34528D5}"/>
              </a:ext>
            </a:extLst>
          </p:cNvPr>
          <p:cNvCxnSpPr>
            <a:cxnSpLocks/>
          </p:cNvCxnSpPr>
          <p:nvPr/>
        </p:nvCxnSpPr>
        <p:spPr>
          <a:xfrm>
            <a:off x="4938708" y="351616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5">
            <a:extLst>
              <a:ext uri="{FF2B5EF4-FFF2-40B4-BE49-F238E27FC236}">
                <a16:creationId xmlns:a16="http://schemas.microsoft.com/office/drawing/2014/main" id="{75084483-B59F-C7D6-36CB-7B0B74270491}"/>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dirty="0">
                <a:latin typeface="Montserrat Medium" pitchFamily="2" charset="0"/>
                <a:cs typeface="Arial" panose="020B0604020202020204" pitchFamily="34" charset="0"/>
              </a:rPr>
              <a:t>July 31 of 2026</a:t>
            </a:r>
          </a:p>
          <a:p>
            <a:r>
              <a:rPr lang="pt-BR" sz="800" dirty="0">
                <a:latin typeface="Montserrat Medium" pitchFamily="2" charset="0"/>
                <a:cs typeface="Arial" panose="020B0604020202020204" pitchFamily="34" charset="0"/>
              </a:rPr>
              <a:t>Genial Institucional S.A. CCTVM</a:t>
            </a:r>
          </a:p>
        </p:txBody>
      </p:sp>
      <p:sp>
        <p:nvSpPr>
          <p:cNvPr id="27" name="TextBox 24">
            <a:extLst>
              <a:ext uri="{FF2B5EF4-FFF2-40B4-BE49-F238E27FC236}">
                <a16:creationId xmlns:a16="http://schemas.microsoft.com/office/drawing/2014/main" id="{564E8301-F133-1EB0-75B6-A67044B34AA6}"/>
              </a:ext>
            </a:extLst>
          </p:cNvPr>
          <p:cNvSpPr txBox="1"/>
          <p:nvPr/>
        </p:nvSpPr>
        <p:spPr>
          <a:xfrm>
            <a:off x="4941532" y="2117331"/>
            <a:ext cx="1366837" cy="292388"/>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Luca Vello</a:t>
            </a:r>
          </a:p>
          <a:p>
            <a:r>
              <a:rPr lang="pt-BR" sz="550" dirty="0">
                <a:solidFill>
                  <a:schemeClr val="tx1">
                    <a:lumMod val="65000"/>
                    <a:lumOff val="35000"/>
                  </a:schemeClr>
                </a:solidFill>
                <a:latin typeface="Montserrat Medium" pitchFamily="2" charset="0"/>
                <a:cs typeface="Arial" panose="020B0604020202020204" pitchFamily="34" charset="0"/>
              </a:rPr>
              <a:t>+55 (11) 3206-1457</a:t>
            </a:r>
          </a:p>
          <a:p>
            <a:r>
              <a:rPr lang="pt-BR" sz="550" dirty="0">
                <a:solidFill>
                  <a:schemeClr val="tx1">
                    <a:lumMod val="65000"/>
                    <a:lumOff val="35000"/>
                  </a:schemeClr>
                </a:solidFill>
                <a:latin typeface="Montserrat Medium" pitchFamily="2" charset="0"/>
                <a:cs typeface="Arial" panose="020B0604020202020204" pitchFamily="34" charset="0"/>
              </a:rPr>
              <a:t>luca.vello@genial.com.vc</a:t>
            </a:r>
            <a:endParaRPr lang="en-US" sz="550" dirty="0">
              <a:solidFill>
                <a:schemeClr val="tx1">
                  <a:lumMod val="65000"/>
                  <a:lumOff val="35000"/>
                </a:schemeClr>
              </a:solidFill>
              <a:latin typeface="Montserrat Medium" pitchFamily="2" charset="0"/>
              <a:cs typeface="Arial" panose="020B0604020202020204" pitchFamily="34" charset="0"/>
            </a:endParaRPr>
          </a:p>
        </p:txBody>
      </p:sp>
      <p:sp>
        <p:nvSpPr>
          <p:cNvPr id="3" name="TextBox 2">
            <a:extLst>
              <a:ext uri="{FF2B5EF4-FFF2-40B4-BE49-F238E27FC236}">
                <a16:creationId xmlns:a16="http://schemas.microsoft.com/office/drawing/2014/main" id="{EBA68141-9E09-9BF6-00BC-4CE3B87F444C}"/>
              </a:ext>
            </a:extLst>
          </p:cNvPr>
          <p:cNvSpPr txBox="1"/>
          <p:nvPr/>
        </p:nvSpPr>
        <p:spPr>
          <a:xfrm>
            <a:off x="149891" y="1786746"/>
            <a:ext cx="4608513" cy="6868675"/>
          </a:xfrm>
          <a:prstGeom prst="rect">
            <a:avLst/>
          </a:prstGeom>
          <a:noFill/>
        </p:spPr>
        <p:txBody>
          <a:bodyPr wrap="square">
            <a:noAutofit/>
          </a:bodyPr>
          <a:lstStyle/>
          <a:p>
            <a:pPr algn="just">
              <a:spcBef>
                <a:spcPts val="0"/>
              </a:spcBef>
              <a:spcAft>
                <a:spcPts val="100"/>
              </a:spcAft>
            </a:pPr>
            <a:r>
              <a:rPr sz="590" b="1">
                <a:solidFill>
                  <a:srgbClr val="2121A9"/>
                </a:solidFill>
                <a:latin typeface="Montserrat Medium"/>
              </a:rPr>
              <a:t>Q: How did 2Q26 come in?</a:t>
            </a:r>
          </a:p>
          <a:p>
            <a:pPr algn="just"/>
            <a:r>
              <a:rPr sz="590" b="0">
                <a:solidFill>
                  <a:srgbClr val="000000"/>
                </a:solidFill>
                <a:latin typeface="Montserrat Medium"/>
              </a:rPr>
              <a:t>A: The mine delivered, the cost bill came from outside it and cash went back to shareholders — but the EBITDA scoreboard depends on which metric one reads: above on the one the company highlights, below on the one the market measures. Proforma EBITDA reached US$4,066m (+6.2% vs. Est.; +4.2% vs. consensus; +4% q/q; +19% y/y) on net revenue of US$10,498m (+0.5% vs. Est.; +19% y/y), with a 38.7% margin. Adjusted EBITDA, however, came in at US$3,676m (−2.3% vs. Est.; −4.1% vs. consensus; −4% q/q). Net income attributable was US$1,375m (−32.3% vs. Est.) and Proforma US$1,566m, with the divergence below EBITDA — derivatives and FX on tax losses —, not in any operating line.</a:t>
            </a:r>
          </a:p>
          <a:p>
            <a:pPr algn="just"/>
            <a:r>
              <a:rPr sz="200"/>
              <a:t/>
            </a:r>
          </a:p>
          <a:p>
            <a:pPr algn="just">
              <a:spcAft>
                <a:spcPts val="100"/>
              </a:spcAft>
            </a:pPr>
            <a:r>
              <a:rPr sz="590" b="1">
                <a:solidFill>
                  <a:srgbClr val="2121A9"/>
                </a:solidFill>
                <a:latin typeface="Montserrat Medium"/>
              </a:rPr>
              <a:t>Q: Why do Proforma and Adjusted point in opposite directions?</a:t>
            </a:r>
          </a:p>
          <a:p>
            <a:pPr algn="just"/>
            <a:r>
              <a:rPr sz="590" b="0">
                <a:solidFill>
                  <a:srgbClr val="000000"/>
                </a:solidFill>
                <a:latin typeface="Montserrat Medium"/>
              </a:rPr>
              <a:t>A: Because of a new line item. The bridge between the two metrics amounted to US$390m — US$101m from Brumadinho and US$289m from non-recurring expenses —, vs. US$65m in 1Q26 and ~US$69m in consensus. The line was nil throughout 2025 and in 1Q26, and its largest prior entry was US$214m in 4Q24: this is the largest ever reported. The interim financial statements pinpoint its origin — expenses related to socio-environmental commitments jumped to US$316m in 2Q26, from US$34m in 2Q25 —, without specifying which commitment — a question for the July 31 call. The caveat matters: at a miner, a socio-environmental provision is recurring by nature, so excluding it flatters the metric the company highlights. Stripping the item out, performance vs. our estimate flips from beat to shortfall.</a:t>
            </a:r>
          </a:p>
          <a:p>
            <a:pPr algn="just"/>
            <a:r>
              <a:rPr sz="200"/>
              <a:t/>
            </a:r>
          </a:p>
          <a:p>
            <a:pPr algn="just">
              <a:spcAft>
                <a:spcPts val="100"/>
              </a:spcAft>
            </a:pPr>
            <a:r>
              <a:rPr sz="590" b="1">
                <a:solidFill>
                  <a:srgbClr val="2121A9"/>
                </a:solidFill>
                <a:latin typeface="Montserrat Medium"/>
              </a:rPr>
              <a:t>Q: Did the quarter's cost confirm our preview thesis?</a:t>
            </a:r>
          </a:p>
          <a:p>
            <a:pPr algn="just"/>
            <a:r>
              <a:rPr sz="590" b="0">
                <a:solidFill>
                  <a:srgbClr val="000000"/>
                </a:solidFill>
                <a:latin typeface="Montserrat Medium"/>
              </a:rPr>
              <a:t>A: It confirmed the direction and surprised favourably on magnitude. C1 cash cost ex-third-party purchases closed at US$24.1/t, −4.4% vs. the US$25.2/t Est. and −4.0% vs. consensus — our assumption and the street's, equally conservative. Unit freight came in at US$22.0/t against US$22.3/t Est., a 1.3% deviation vs. Est., whereas consensus projected US$23.4/t — 6.0% above the reported figure. On the yardstick of US$1/t of C1 per US$62.5m of EBITDA, our assumption subtracted ~US$69m from the projected result.</a:t>
            </a:r>
          </a:p>
          <a:p>
            <a:pPr algn="just"/>
            <a:r>
              <a:rPr sz="200"/>
              <a:t/>
            </a:r>
          </a:p>
          <a:p>
            <a:pPr algn="just">
              <a:spcAft>
                <a:spcPts val="100"/>
              </a:spcAft>
            </a:pPr>
            <a:r>
              <a:rPr sz="590" b="1">
                <a:solidFill>
                  <a:srgbClr val="2121A9"/>
                </a:solidFill>
                <a:latin typeface="Montserrat Medium"/>
              </a:rPr>
              <a:t>Q: If the quarter's cost came in better, why was guidance raised?</a:t>
            </a:r>
          </a:p>
          <a:p>
            <a:pPr algn="just"/>
            <a:r>
              <a:rPr sz="590" b="0">
                <a:solidFill>
                  <a:srgbClr val="000000"/>
                </a:solidFill>
                <a:latin typeface="Montserrat Medium"/>
              </a:rPr>
              <a:t>A: Because the bill is not the mine's: the pressure is exogenous and falls on the year, not on the quarter. The y/y breakdown of iron ore fines costs is unequivocal: in C1, US$103m stems from FX and US$65m from volume, while the genuine cost fell US$11m; in freight, US$231m comes from other factors, essentially bunker; add US$123m in distribution and US$124m in royalties. Of the US$701m increase in total costs before depreciation, operations account for no adverse share whatsoever. The company revised 2026 C1 guidance to US$22.5–23.5/t, from US$20.0–21.5/t, and all-in costs to US$58–62/t, from US$52–56/t, assuming USD/BRL of 5.13 and Brent at US$86/bbl.</a:t>
            </a:r>
          </a:p>
          <a:p>
            <a:pPr algn="just"/>
            <a:r>
              <a:rPr sz="200"/>
              <a:t/>
            </a:r>
          </a:p>
          <a:p>
            <a:pPr algn="just">
              <a:spcAft>
                <a:spcPts val="100"/>
              </a:spcAft>
            </a:pPr>
            <a:r>
              <a:rPr sz="590" b="1">
                <a:solidFill>
                  <a:srgbClr val="2121A9"/>
                </a:solidFill>
                <a:latin typeface="Montserrat Medium"/>
              </a:rPr>
              <a:t>Q: Does the guidance revision force us to cut estimates?</a:t>
            </a:r>
          </a:p>
          <a:p>
            <a:pPr algn="just"/>
            <a:r>
              <a:rPr sz="590" b="0">
                <a:solidFill>
                  <a:srgbClr val="000000"/>
                </a:solidFill>
                <a:latin typeface="Montserrat Medium"/>
              </a:rPr>
              <a:t>A: No, and therein lies this note's central asymmetry. Our 2026 C1 curve — US$23.6/t, US$25.2/t, US$21.7/t and US$21.9/t across the quarters — weights to US$23.0/t for the year on own volumes, precisely the midpoint of the new range and US$2.25/t above the midpoint of the previous one. We never operated with the old guidance. Replacing 2Q26E with the reported figure, our 2026E C1 settles at US$22.75/t, inside the revised range. What the market will tend to read as a negative surprise is, in our view, the company converging to the level we already underwrote.</a:t>
            </a:r>
          </a:p>
          <a:p>
            <a:pPr algn="just"/>
            <a:r>
              <a:rPr sz="200"/>
              <a:t/>
            </a:r>
          </a:p>
          <a:p>
            <a:pPr algn="just">
              <a:spcAft>
                <a:spcPts val="100"/>
              </a:spcAft>
            </a:pPr>
            <a:r>
              <a:rPr sz="590" b="1">
                <a:solidFill>
                  <a:srgbClr val="2121A9"/>
                </a:solidFill>
                <a:latin typeface="Montserrat Medium"/>
              </a:rPr>
              <a:t>Q: How did the segments behave?</a:t>
            </a:r>
          </a:p>
          <a:p>
            <a:pPr algn="just"/>
            <a:r>
              <a:rPr sz="590" b="0">
                <a:solidFill>
                  <a:srgbClr val="000000"/>
                </a:solidFill>
                <a:latin typeface="Montserrat Medium"/>
              </a:rPr>
              <a:t>A: Base metals carried the quarter; pellets keep eroding. Iron Ore Solutions delivered EBITDA of US$3,056m (+4.8% vs. consensus; +5% q/q), with fines at US$2,561m and pellets receding to US$416m (−13% q/q; −13% y/y), on a downward path since 4Q24. Vale Base Metals posted US$1,289m (+79% y/y), bang on consensus, with copper at US$1,026m (+1.1% vs. consensus) and nickel at US$294m (−6.1% vs. consensus). All-in costs for copper and nickel were revised to US$0–500/t and US$10,000–11,500/t, with production guidance floors raised to 360–380Kt and 185–200Kt — an improvement stemming from by-product revenue, with gold at US$4,390/oz, not from structural cost gains.</a:t>
            </a:r>
          </a:p>
          <a:p>
            <a:pPr algn="just"/>
            <a:r>
              <a:rPr sz="200"/>
              <a:t/>
            </a:r>
          </a:p>
          <a:p>
            <a:pPr algn="just">
              <a:spcAft>
                <a:spcPts val="100"/>
              </a:spcAft>
            </a:pPr>
            <a:r>
              <a:rPr sz="590" b="1">
                <a:solidFill>
                  <a:srgbClr val="2121A9"/>
                </a:solidFill>
                <a:latin typeface="Montserrat Medium"/>
              </a:rPr>
              <a:t>Q: What about cash and shareholder returns?</a:t>
            </a:r>
          </a:p>
          <a:p>
            <a:pPr algn="just"/>
            <a:r>
              <a:rPr sz="590" b="0">
                <a:solidFill>
                  <a:srgbClr val="000000"/>
                </a:solidFill>
                <a:latin typeface="Montserrat Medium"/>
              </a:rPr>
              <a:t>A: The quarter converted result into cash, and cash into remuneration. Recurring free cash flow reached US$1,505m (+85% q/q; +49% y/y), with working capital consuming only US$162m vs. US$863m in 1Q26 and net financial expenses positive at US$26m, reflecting a US$337m inflow from derivatives settlement. Expanded net debt receded to US$16,677m (−6% q/q) and net debt to US$13,173m, or 0.8x LTM Proforma EBITDA. The Board approved US$1,701m in dividends and interest on capital — R$2.0307/share, ex on Aug 12, payment on Sep 2 — and a buyback of up to 100 million shares, 2.3% of capital, running from Aug 19, 2026 to Jan 29, 2028. As an offset, a US$717m outflow to Samarco.</a:t>
            </a:r>
          </a:p>
          <a:p>
            <a:pPr algn="just"/>
            <a:r>
              <a:rPr sz="200"/>
              <a:t/>
            </a:r>
          </a:p>
          <a:p>
            <a:pPr algn="just">
              <a:spcAft>
                <a:spcPts val="100"/>
              </a:spcAft>
            </a:pPr>
            <a:r>
              <a:rPr sz="590" b="1">
                <a:solidFill>
                  <a:srgbClr val="2121A9"/>
                </a:solidFill>
                <a:latin typeface="Montserrat Medium"/>
              </a:rPr>
              <a:t>Q: What does this change in our recommendation?</a:t>
            </a:r>
          </a:p>
          <a:p>
            <a:pPr algn="just"/>
            <a:r>
              <a:rPr sz="590" b="0">
                <a:solidFill>
                  <a:srgbClr val="000000"/>
                </a:solidFill>
                <a:latin typeface="Montserrat Medium"/>
              </a:rPr>
              <a:t>A: We reiterate HOLD, with a 12M Target Price of R$86.00 (VALE3) and US$17.00 (ADR-NYSE), and we replace the trigger. Our preview conditioned any upgrade on three confirmations: volume recomposition, premium resilience and the transitory nature of the cost peak. The first two materialised; the third was expressly denied by the company, which repriced the year's cost on macroeconomic factors. Upgrading today would mean abandoning a criterion we underwrote two weeks ago. Add that, at the R$76.09 close of Jul 30, the shares have already advanced 5.3% since our operating results note, so that the return vs. the target has compressed from +19.0% to +13.0%; added to the 6.7% 26E dividend yield, total return approaches 20%. The target itself does not move because the revisions offset one another: lower net debt and project acceleration are worth between R$0.47 and R$1.35 per share, while the stronger BRL erodes the BRL value of a dollar cash generator.</a:t>
            </a:r>
          </a:p>
          <a:p>
            <a:pPr algn="just"/>
            <a:r>
              <a:rPr sz="590" b="0">
                <a:solidFill>
                  <a:srgbClr val="000000"/>
                </a:solidFill>
                <a:latin typeface="Montserrat Medium"/>
              </a:rPr>
              <a:t>We adjust 2026E to net revenue of US$41,150m and Proforma EBITDA of US$16,400m, a 1.5% increase vs. the previous edition that merely incorporates 2Q26, without altering any 2H26 assumption. We keep iron ore output at 340Mt: the 153.9Mt of 1H26 require 186.1Mt in 2H26, only +0.7% y/y vs. the 184.8Mt of 2H25 — a requirement that does not strike us as stretched. The trigger now becomes the combination of shareholder returns and project acceleration, with Bacaba pulled from 1H28 to 3Q27 and Serra Sul +20 in commissioning: variables that depend on execution, not on an FX bet of ours.</a:t>
            </a:r>
          </a:p>
          <a:p>
            <a:pPr algn="just"/>
            <a:r>
              <a:rPr sz="200"/>
              <a:t/>
            </a:r>
          </a:p>
        </p:txBody>
      </p:sp>
      <p:graphicFrame>
        <p:nvGraphicFramePr>
          <p:cNvPr id="74" name="Table 73"/>
          <p:cNvGraphicFramePr>
            <a:graphicFrameLocks noGrp="1"/>
          </p:cNvGraphicFramePr>
          <p:nvPr>
            <p:extLst>
              <p:ext uri="{D42A27DB-BD31-4B8C-83A1-F6EECF244321}">
                <p14:modId xmlns:p14="http://schemas.microsoft.com/office/powerpoint/2010/main" val="4100517360"/>
              </p:ext>
            </p:extLst>
          </p:nvPr>
        </p:nvGraphicFramePr>
        <p:xfrm>
          <a:off x="4938708" y="3591189"/>
          <a:ext cx="1801367" cy="2418588"/>
        </p:xfrm>
        <a:graphic>
          <a:graphicData uri="http://schemas.openxmlformats.org/drawingml/2006/table">
            <a:tbl>
              <a:tblPr>
                <a:tableStyleId>{2D5ABB26-0587-4C30-8999-92F81FD0307C}</a:tableStyleId>
              </a:tblPr>
              <a:tblGrid>
                <a:gridCol w="936711">
                  <a:extLst>
                    <a:ext uri="{9D8B030D-6E8A-4147-A177-3AD203B41FA5}">
                      <a16:colId xmlns:a16="http://schemas.microsoft.com/office/drawing/2014/main" val="20000"/>
                    </a:ext>
                  </a:extLst>
                </a:gridCol>
                <a:gridCol w="864656">
                  <a:extLst>
                    <a:ext uri="{9D8B030D-6E8A-4147-A177-3AD203B41FA5}">
                      <a16:colId xmlns:a16="http://schemas.microsoft.com/office/drawing/2014/main" val="20001"/>
                    </a:ext>
                  </a:extLst>
                </a:gridCol>
              </a:tblGrid>
              <a:tr h="141732">
                <a:tc gridSpan="2">
                  <a:txBody>
                    <a:bodyPr/>
                    <a:lstStyle/>
                    <a:p>
                      <a:pPr algn="l"/>
                      <a:r>
                        <a:rPr sz="800" b="1">
                          <a:solidFill>
                            <a:srgbClr val="FFFFFF"/>
                          </a:solidFill>
                          <a:latin typeface="Montserrat Medium"/>
                        </a:rPr>
                        <a:t>MARKET DATA</a:t>
                      </a:r>
                    </a:p>
                  </a:txBody>
                  <a:tcPr marL="36576" marR="22860" marT="0" marB="0" anchor="ctr">
                    <a:solidFill>
                      <a:srgbClr val="0A1774"/>
                    </a:solidFill>
                  </a:tcPr>
                </a:tc>
                <a:tc hMerge="1">
                  <a:txBody>
                    <a:bodyPr/>
                    <a:lstStyle/>
                    <a:p>
                      <a:pPr algn="l"/>
                      <a:r>
                        <a:rPr sz="700" b="1">
                          <a:solidFill>
                            <a:srgbClr val="FFFFFF"/>
                          </a:solidFill>
                          <a:latin typeface="Montserrat Medium"/>
                        </a:rPr>
                        <a:t/>
                      </a:r>
                      <a:endParaRPr/>
                    </a:p>
                  </a:txBody>
                  <a:tcPr marL="36576" marR="22860" marT="0" marB="0" anchor="ctr">
                    <a:solidFill>
                      <a:srgbClr val="0A1774"/>
                    </a:solidFill>
                  </a:tcPr>
                </a:tc>
                <a:extLst>
                  <a:ext uri="{0D108BD9-81ED-4DB2-BD59-A6C34878D82A}">
                    <a16:rowId xmlns:a16="http://schemas.microsoft.com/office/drawing/2014/main" val="10000"/>
                  </a:ext>
                </a:extLst>
              </a:tr>
              <a:tr h="123444">
                <a:tc>
                  <a:txBody>
                    <a:bodyPr/>
                    <a:lstStyle/>
                    <a:p>
                      <a:pPr algn="l"/>
                      <a:r>
                        <a:rPr sz="700" b="0">
                          <a:solidFill>
                            <a:srgbClr val="000000"/>
                          </a:solidFill>
                          <a:latin typeface="Montserrat Medium"/>
                        </a:rPr>
                        <a:t>Market cap</a:t>
                      </a:r>
                    </a:p>
                  </a:txBody>
                  <a:tcPr marL="36576" marR="22860" marT="0" marB="0" anchor="ctr">
                    <a:solidFill>
                      <a:srgbClr val="FFFFFF"/>
                    </a:solidFill>
                  </a:tcPr>
                </a:tc>
                <a:tc>
                  <a:txBody>
                    <a:bodyPr/>
                    <a:lstStyle/>
                    <a:p>
                      <a:pPr algn="r"/>
                      <a:r>
                        <a:rPr sz="700" b="1">
                          <a:solidFill>
                            <a:srgbClr val="000000"/>
                          </a:solidFill>
                          <a:latin typeface="Montserrat Medium"/>
                        </a:rPr>
                        <a:t>R$ 323.8b</a:t>
                      </a:r>
                    </a:p>
                  </a:txBody>
                  <a:tcPr marL="36576" marR="22860" marT="0" marB="0" anchor="ctr">
                    <a:solidFill>
                      <a:srgbClr val="FFFFFF"/>
                    </a:solidFill>
                  </a:tcPr>
                </a:tc>
                <a:extLst>
                  <a:ext uri="{0D108BD9-81ED-4DB2-BD59-A6C34878D82A}">
                    <a16:rowId xmlns:a16="http://schemas.microsoft.com/office/drawing/2014/main" val="10001"/>
                  </a:ext>
                </a:extLst>
              </a:tr>
              <a:tr h="123444">
                <a:tc>
                  <a:txBody>
                    <a:bodyPr/>
                    <a:lstStyle/>
                    <a:p>
                      <a:pPr algn="l"/>
                      <a:r>
                        <a:rPr sz="700" b="0">
                          <a:solidFill>
                            <a:srgbClr val="000000"/>
                          </a:solidFill>
                          <a:latin typeface="Montserrat Medium"/>
                        </a:rPr>
                        <a:t>Free float (2Q26)</a:t>
                      </a:r>
                    </a:p>
                  </a:txBody>
                  <a:tcPr marL="36576" marR="22860" marT="0" marB="0" anchor="ctr">
                    <a:solidFill>
                      <a:srgbClr val="FFFFFF"/>
                    </a:solidFill>
                  </a:tcPr>
                </a:tc>
                <a:tc>
                  <a:txBody>
                    <a:bodyPr/>
                    <a:lstStyle/>
                    <a:p>
                      <a:pPr algn="r"/>
                      <a:r>
                        <a:rPr sz="700" b="1">
                          <a:solidFill>
                            <a:srgbClr val="000000"/>
                          </a:solidFill>
                          <a:latin typeface="Montserrat Medium"/>
                        </a:rPr>
                        <a:t>~93%</a:t>
                      </a:r>
                    </a:p>
                  </a:txBody>
                  <a:tcPr marL="36576" marR="22860" marT="0" marB="0" anchor="ctr">
                    <a:solidFill>
                      <a:srgbClr val="FFFFFF"/>
                    </a:solidFill>
                  </a:tcPr>
                </a:tc>
                <a:extLst>
                  <a:ext uri="{0D108BD9-81ED-4DB2-BD59-A6C34878D82A}">
                    <a16:rowId xmlns:a16="http://schemas.microsoft.com/office/drawing/2014/main" val="10002"/>
                  </a:ext>
                </a:extLst>
              </a:tr>
              <a:tr h="123444">
                <a:tc>
                  <a:txBody>
                    <a:bodyPr/>
                    <a:lstStyle/>
                    <a:p>
                      <a:pPr algn="l"/>
                      <a:r>
                        <a:rPr sz="700" b="0">
                          <a:solidFill>
                            <a:srgbClr val="000000"/>
                          </a:solidFill>
                          <a:latin typeface="Montserrat Medium"/>
                        </a:rPr>
                        <a:t>ADTV (3m)</a:t>
                      </a:r>
                    </a:p>
                  </a:txBody>
                  <a:tcPr marL="36576" marR="22860" marT="0" marB="0" anchor="ctr">
                    <a:solidFill>
                      <a:srgbClr val="FFFFFF"/>
                    </a:solidFill>
                  </a:tcPr>
                </a:tc>
                <a:tc>
                  <a:txBody>
                    <a:bodyPr/>
                    <a:lstStyle/>
                    <a:p>
                      <a:pPr algn="r"/>
                      <a:r>
                        <a:rPr sz="700" b="1">
                          <a:solidFill>
                            <a:srgbClr val="000000"/>
                          </a:solidFill>
                          <a:latin typeface="Montserrat Medium"/>
                        </a:rPr>
                        <a:t>R$ 1.3b</a:t>
                      </a:r>
                    </a:p>
                  </a:txBody>
                  <a:tcPr marL="36576" marR="22860" marT="0" marB="0" anchor="ctr">
                    <a:solidFill>
                      <a:srgbClr val="FFFFFF"/>
                    </a:solidFill>
                  </a:tcPr>
                </a:tc>
                <a:extLst>
                  <a:ext uri="{0D108BD9-81ED-4DB2-BD59-A6C34878D82A}">
                    <a16:rowId xmlns:a16="http://schemas.microsoft.com/office/drawing/2014/main" val="10003"/>
                  </a:ext>
                </a:extLst>
              </a:tr>
              <a:tr h="123444">
                <a:tc>
                  <a:txBody>
                    <a:bodyPr/>
                    <a:lstStyle/>
                    <a:p>
                      <a:pPr algn="l"/>
                      <a:r>
                        <a:rPr sz="700" b="0">
                          <a:solidFill>
                            <a:srgbClr val="000000"/>
                          </a:solidFill>
                          <a:latin typeface="Montserrat Medium"/>
                        </a:rPr>
                        <a:t>52-wk range</a:t>
                      </a:r>
                    </a:p>
                  </a:txBody>
                  <a:tcPr marL="36576" marR="22860" marT="0" marB="0" anchor="ctr">
                    <a:solidFill>
                      <a:srgbClr val="FFFFFF"/>
                    </a:solidFill>
                  </a:tcPr>
                </a:tc>
                <a:tc>
                  <a:txBody>
                    <a:bodyPr/>
                    <a:lstStyle/>
                    <a:p>
                      <a:pPr algn="r"/>
                      <a:r>
                        <a:rPr sz="700" b="1">
                          <a:solidFill>
                            <a:srgbClr val="000000"/>
                          </a:solidFill>
                          <a:latin typeface="Montserrat Medium"/>
                        </a:rPr>
                        <a:t>52.4–91.6</a:t>
                      </a:r>
                    </a:p>
                  </a:txBody>
                  <a:tcPr marL="36576" marR="22860" marT="0" marB="0" anchor="ctr">
                    <a:solidFill>
                      <a:srgbClr val="FFFFFF"/>
                    </a:solidFill>
                  </a:tcPr>
                </a:tc>
                <a:extLst>
                  <a:ext uri="{0D108BD9-81ED-4DB2-BD59-A6C34878D82A}">
                    <a16:rowId xmlns:a16="http://schemas.microsoft.com/office/drawing/2014/main" val="10004"/>
                  </a:ext>
                </a:extLst>
              </a:tr>
              <a:tr h="123444">
                <a:tc>
                  <a:txBody>
                    <a:bodyPr/>
                    <a:lstStyle/>
                    <a:p>
                      <a:pPr algn="l"/>
                      <a:r>
                        <a:rPr sz="700" b="0">
                          <a:solidFill>
                            <a:srgbClr val="000000"/>
                          </a:solidFill>
                          <a:latin typeface="Montserrat Medium"/>
                        </a:rPr>
                        <a:t>Net debt (2Q26)</a:t>
                      </a:r>
                      <a:endParaRPr sz="700" b="0" dirty="0">
                        <a:solidFill>
                          <a:srgbClr val="555555"/>
                        </a:solidFill>
                        <a:latin typeface="Montserrat Medium"/>
                      </a:endParaRPr>
                    </a:p>
                  </a:txBody>
                  <a:tcPr marL="36576" marR="22860" marT="0" marB="0" anchor="ctr">
                    <a:solidFill>
                      <a:srgbClr val="FFFFFF"/>
                    </a:solidFill>
                  </a:tcPr>
                </a:tc>
                <a:tc>
                  <a:txBody>
                    <a:bodyPr/>
                    <a:lstStyle/>
                    <a:p>
                      <a:pPr algn="r"/>
                      <a:r>
                        <a:rPr sz="700" b="1">
                          <a:solidFill>
                            <a:srgbClr val="000000"/>
                          </a:solidFill>
                          <a:latin typeface="Montserrat Medium"/>
                        </a:rPr>
                        <a:t>US$ 13.2b</a:t>
                      </a:r>
                    </a:p>
                  </a:txBody>
                  <a:tcPr marL="36576" marR="22860" marT="0" marB="0" anchor="ctr">
                    <a:solidFill>
                      <a:srgbClr val="FFFFFF"/>
                    </a:solidFill>
                  </a:tcPr>
                </a:tc>
                <a:extLst>
                  <a:ext uri="{0D108BD9-81ED-4DB2-BD59-A6C34878D82A}">
                    <a16:rowId xmlns:a16="http://schemas.microsoft.com/office/drawing/2014/main" val="10005"/>
                  </a:ext>
                </a:extLst>
              </a:tr>
              <a:tr h="123444">
                <a:tc>
                  <a:txBody>
                    <a:bodyPr/>
                    <a:lstStyle/>
                    <a:p>
                      <a:pPr algn="l"/>
                      <a:r>
                        <a:rPr sz="700" b="0">
                          <a:solidFill>
                            <a:srgbClr val="000000"/>
                          </a:solidFill>
                          <a:latin typeface="Montserrat Medium"/>
                        </a:rPr>
                        <a:t>Leverage</a:t>
                      </a:r>
                      <a:endParaRPr sz="700" b="0" dirty="0">
                        <a:solidFill>
                          <a:srgbClr val="555555"/>
                        </a:solidFill>
                        <a:latin typeface="Montserrat Medium"/>
                      </a:endParaRPr>
                    </a:p>
                  </a:txBody>
                  <a:tcPr marL="36576" marR="22860" marT="0" marB="0" anchor="ctr">
                    <a:solidFill>
                      <a:srgbClr val="FFFFFF"/>
                    </a:solidFill>
                  </a:tcPr>
                </a:tc>
                <a:tc>
                  <a:txBody>
                    <a:bodyPr/>
                    <a:lstStyle/>
                    <a:p>
                      <a:pPr algn="r"/>
                      <a:r>
                        <a:rPr sz="700" b="1">
                          <a:solidFill>
                            <a:srgbClr val="000000"/>
                          </a:solidFill>
                          <a:latin typeface="Montserrat Medium"/>
                        </a:rPr>
                        <a:t>0.8x (2Q26)</a:t>
                      </a:r>
                    </a:p>
                  </a:txBody>
                  <a:tcPr marL="36576" marR="22860" marT="0" marB="0" anchor="ctr">
                    <a:solidFill>
                      <a:srgbClr val="FFFFFF"/>
                    </a:solidFill>
                  </a:tcPr>
                </a:tc>
                <a:extLst>
                  <a:ext uri="{0D108BD9-81ED-4DB2-BD59-A6C34878D82A}">
                    <a16:rowId xmlns:a16="http://schemas.microsoft.com/office/drawing/2014/main" val="10006"/>
                  </a:ext>
                </a:extLst>
              </a:tr>
              <a:tr h="141732">
                <a:tc gridSpan="2">
                  <a:txBody>
                    <a:bodyPr/>
                    <a:lstStyle/>
                    <a:p>
                      <a:pPr algn="l"/>
                      <a:r>
                        <a:rPr sz="800" b="1">
                          <a:solidFill>
                            <a:srgbClr val="FFFFFF"/>
                          </a:solidFill>
                          <a:latin typeface="Montserrat Medium"/>
                        </a:rPr>
                        <a:t>MULTIPLES</a:t>
                      </a:r>
                    </a:p>
                  </a:txBody>
                  <a:tcPr marL="36576" marR="22860" marT="0" marB="0" anchor="ctr">
                    <a:solidFill>
                      <a:srgbClr val="0A1774"/>
                    </a:solidFill>
                  </a:tcPr>
                </a:tc>
                <a:tc hMerge="1">
                  <a:txBody>
                    <a:bodyPr/>
                    <a:lstStyle/>
                    <a:p>
                      <a:pPr algn="l"/>
                      <a:r>
                        <a:rPr sz="700" b="1">
                          <a:solidFill>
                            <a:srgbClr val="FFFFFF"/>
                          </a:solidFill>
                          <a:latin typeface="Montserrat Medium"/>
                        </a:rPr>
                        <a:t/>
                      </a:r>
                      <a:endParaRPr/>
                    </a:p>
                  </a:txBody>
                  <a:tcPr marL="36576" marR="22860" marT="0" marB="0" anchor="ctr">
                    <a:solidFill>
                      <a:srgbClr val="0A1774"/>
                    </a:solidFill>
                  </a:tcPr>
                </a:tc>
                <a:extLst>
                  <a:ext uri="{0D108BD9-81ED-4DB2-BD59-A6C34878D82A}">
                    <a16:rowId xmlns:a16="http://schemas.microsoft.com/office/drawing/2014/main" val="10007"/>
                  </a:ext>
                </a:extLst>
              </a:tr>
              <a:tr h="123444">
                <a:tc>
                  <a:txBody>
                    <a:bodyPr/>
                    <a:lstStyle/>
                    <a:p>
                      <a:pPr algn="l"/>
                      <a:r>
                        <a:rPr sz="700" b="0">
                          <a:solidFill>
                            <a:srgbClr val="000000"/>
                          </a:solidFill>
                          <a:latin typeface="Montserrat Medium"/>
                        </a:rPr>
                        <a:t>EV/EBITDA 26E</a:t>
                      </a:r>
                    </a:p>
                  </a:txBody>
                  <a:tcPr marL="36576" marR="22860" marT="0" marB="0" anchor="ctr">
                    <a:solidFill>
                      <a:srgbClr val="FFFFFF"/>
                    </a:solidFill>
                  </a:tcPr>
                </a:tc>
                <a:tc>
                  <a:txBody>
                    <a:bodyPr/>
                    <a:lstStyle/>
                    <a:p>
                      <a:pPr algn="r"/>
                      <a:r>
                        <a:rPr sz="700" b="1">
                          <a:solidFill>
                            <a:srgbClr val="000000"/>
                          </a:solidFill>
                          <a:latin typeface="Montserrat Medium"/>
                        </a:rPr>
                        <a:t>4.9x</a:t>
                      </a:r>
                    </a:p>
                  </a:txBody>
                  <a:tcPr marL="36576" marR="22860" marT="0" marB="0" anchor="ctr">
                    <a:solidFill>
                      <a:srgbClr val="FFFFFF"/>
                    </a:solidFill>
                  </a:tcPr>
                </a:tc>
                <a:extLst>
                  <a:ext uri="{0D108BD9-81ED-4DB2-BD59-A6C34878D82A}">
                    <a16:rowId xmlns:a16="http://schemas.microsoft.com/office/drawing/2014/main" val="10008"/>
                  </a:ext>
                </a:extLst>
              </a:tr>
              <a:tr h="123444">
                <a:tc>
                  <a:txBody>
                    <a:bodyPr/>
                    <a:lstStyle/>
                    <a:p>
                      <a:pPr algn="l"/>
                      <a:r>
                        <a:rPr sz="700" b="0">
                          <a:solidFill>
                            <a:srgbClr val="000000"/>
                          </a:solidFill>
                          <a:latin typeface="Montserrat Medium"/>
                        </a:rPr>
                        <a:t>EV/EBITDA 27E</a:t>
                      </a:r>
                    </a:p>
                  </a:txBody>
                  <a:tcPr marL="36576" marR="22860" marT="0" marB="0" anchor="ctr">
                    <a:solidFill>
                      <a:srgbClr val="FFFFFF"/>
                    </a:solidFill>
                  </a:tcPr>
                </a:tc>
                <a:tc>
                  <a:txBody>
                    <a:bodyPr/>
                    <a:lstStyle/>
                    <a:p>
                      <a:pPr algn="r"/>
                      <a:r>
                        <a:rPr sz="700" b="1">
                          <a:solidFill>
                            <a:srgbClr val="000000"/>
                          </a:solidFill>
                          <a:latin typeface="Montserrat Medium"/>
                        </a:rPr>
                        <a:t>4.8x</a:t>
                      </a:r>
                    </a:p>
                  </a:txBody>
                  <a:tcPr marL="36576" marR="22860" marT="0" marB="0" anchor="ctr">
                    <a:solidFill>
                      <a:srgbClr val="FFFFFF"/>
                    </a:solidFill>
                  </a:tcPr>
                </a:tc>
                <a:extLst>
                  <a:ext uri="{0D108BD9-81ED-4DB2-BD59-A6C34878D82A}">
                    <a16:rowId xmlns:a16="http://schemas.microsoft.com/office/drawing/2014/main" val="10009"/>
                  </a:ext>
                </a:extLst>
              </a:tr>
              <a:tr h="123444">
                <a:tc>
                  <a:txBody>
                    <a:bodyPr/>
                    <a:lstStyle/>
                    <a:p>
                      <a:pPr algn="l"/>
                      <a:r>
                        <a:rPr sz="700" b="0">
                          <a:solidFill>
                            <a:srgbClr val="000000"/>
                          </a:solidFill>
                          <a:latin typeface="Montserrat Medium"/>
                        </a:rPr>
                        <a:t>Div. Yield 26E</a:t>
                      </a:r>
                    </a:p>
                  </a:txBody>
                  <a:tcPr marL="36576" marR="22860" marT="0" marB="0" anchor="ctr">
                    <a:solidFill>
                      <a:srgbClr val="FFFFFF"/>
                    </a:solidFill>
                  </a:tcPr>
                </a:tc>
                <a:tc>
                  <a:txBody>
                    <a:bodyPr/>
                    <a:lstStyle/>
                    <a:p>
                      <a:pPr algn="r"/>
                      <a:r>
                        <a:rPr sz="700" b="1">
                          <a:solidFill>
                            <a:srgbClr val="000000"/>
                          </a:solidFill>
                          <a:latin typeface="Montserrat Medium"/>
                        </a:rPr>
                        <a:t>6.7%</a:t>
                      </a:r>
                    </a:p>
                  </a:txBody>
                  <a:tcPr marL="36576" marR="22860" marT="0" marB="0" anchor="ctr">
                    <a:solidFill>
                      <a:srgbClr val="FFFFFF"/>
                    </a:solidFill>
                  </a:tcPr>
                </a:tc>
                <a:extLst>
                  <a:ext uri="{0D108BD9-81ED-4DB2-BD59-A6C34878D82A}">
                    <a16:rowId xmlns:a16="http://schemas.microsoft.com/office/drawing/2014/main" val="10010"/>
                  </a:ext>
                </a:extLst>
              </a:tr>
              <a:tr h="123444">
                <a:tc>
                  <a:txBody>
                    <a:bodyPr/>
                    <a:lstStyle/>
                    <a:p>
                      <a:pPr algn="l"/>
                      <a:r>
                        <a:rPr sz="700" b="0">
                          <a:solidFill>
                            <a:srgbClr val="000000"/>
                          </a:solidFill>
                          <a:latin typeface="Montserrat Medium"/>
                        </a:rPr>
                        <a:t>P/E 26E</a:t>
                      </a:r>
                    </a:p>
                  </a:txBody>
                  <a:tcPr marL="36576" marR="22860" marT="0" marB="0" anchor="ctr">
                    <a:solidFill>
                      <a:srgbClr val="FFFFFF"/>
                    </a:solidFill>
                  </a:tcPr>
                </a:tc>
                <a:tc>
                  <a:txBody>
                    <a:bodyPr/>
                    <a:lstStyle/>
                    <a:p>
                      <a:pPr algn="r"/>
                      <a:r>
                        <a:rPr sz="700" b="1">
                          <a:solidFill>
                            <a:srgbClr val="000000"/>
                          </a:solidFill>
                          <a:latin typeface="Montserrat Medium"/>
                        </a:rPr>
                        <a:t>7.9x</a:t>
                      </a:r>
                    </a:p>
                  </a:txBody>
                  <a:tcPr marL="36576" marR="22860" marT="0" marB="0" anchor="ctr">
                    <a:solidFill>
                      <a:srgbClr val="FFFFFF"/>
                    </a:solidFill>
                  </a:tcPr>
                </a:tc>
                <a:extLst>
                  <a:ext uri="{0D108BD9-81ED-4DB2-BD59-A6C34878D82A}">
                    <a16:rowId xmlns:a16="http://schemas.microsoft.com/office/drawing/2014/main" val="10011"/>
                  </a:ext>
                </a:extLst>
              </a:tr>
              <a:tr h="141732">
                <a:tc gridSpan="2">
                  <a:txBody>
                    <a:bodyPr/>
                    <a:lstStyle/>
                    <a:p>
                      <a:pPr algn="l"/>
                      <a:r>
                        <a:rPr sz="800" b="1">
                          <a:solidFill>
                            <a:srgbClr val="FFFFFF"/>
                          </a:solidFill>
                          <a:latin typeface="Montserrat Medium"/>
                        </a:rPr>
                        <a:t>PERFORMANCE</a:t>
                      </a:r>
                    </a:p>
                  </a:txBody>
                  <a:tcPr marL="36576" marR="22860" marT="0" marB="0" anchor="ctr">
                    <a:solidFill>
                      <a:srgbClr val="0A1774"/>
                    </a:solidFill>
                  </a:tcPr>
                </a:tc>
                <a:tc hMerge="1">
                  <a:txBody>
                    <a:bodyPr/>
                    <a:lstStyle/>
                    <a:p>
                      <a:pPr algn="l"/>
                      <a:r>
                        <a:rPr sz="700" b="1">
                          <a:solidFill>
                            <a:srgbClr val="FFFFFF"/>
                          </a:solidFill>
                          <a:latin typeface="Montserrat Medium"/>
                        </a:rPr>
                        <a:t/>
                      </a:r>
                      <a:endParaRPr/>
                    </a:p>
                  </a:txBody>
                  <a:tcPr marL="36576" marR="22860" marT="0" marB="0" anchor="ctr">
                    <a:solidFill>
                      <a:srgbClr val="0A1774"/>
                    </a:solidFill>
                  </a:tcPr>
                </a:tc>
                <a:extLst>
                  <a:ext uri="{0D108BD9-81ED-4DB2-BD59-A6C34878D82A}">
                    <a16:rowId xmlns:a16="http://schemas.microsoft.com/office/drawing/2014/main" val="10012"/>
                  </a:ext>
                </a:extLst>
              </a:tr>
              <a:tr h="123444">
                <a:tc>
                  <a:txBody>
                    <a:bodyPr/>
                    <a:lstStyle/>
                    <a:p>
                      <a:pPr algn="l"/>
                      <a:r>
                        <a:rPr sz="700" b="0">
                          <a:solidFill>
                            <a:srgbClr val="000000"/>
                          </a:solidFill>
                          <a:latin typeface="Montserrat Medium"/>
                        </a:rPr>
                        <a:t>Year-to-date (YTD)</a:t>
                      </a:r>
                    </a:p>
                  </a:txBody>
                  <a:tcPr marL="36576" marR="22860" marT="0" marB="0" anchor="ctr">
                    <a:solidFill>
                      <a:srgbClr val="FFFFFF"/>
                    </a:solidFill>
                  </a:tcPr>
                </a:tc>
                <a:tc>
                  <a:txBody>
                    <a:bodyPr/>
                    <a:lstStyle/>
                    <a:p>
                      <a:pPr algn="r"/>
                      <a:r>
                        <a:rPr sz="700" b="1">
                          <a:solidFill>
                            <a:srgbClr val="000000"/>
                          </a:solidFill>
                          <a:latin typeface="Montserrat Medium"/>
                        </a:rPr>
                        <a:t>+5.7%</a:t>
                      </a:r>
                    </a:p>
                  </a:txBody>
                  <a:tcPr marL="36576" marR="22860" marT="0" marB="0" anchor="ctr">
                    <a:solidFill>
                      <a:srgbClr val="FFFFFF"/>
                    </a:solidFill>
                  </a:tcPr>
                </a:tc>
                <a:extLst>
                  <a:ext uri="{0D108BD9-81ED-4DB2-BD59-A6C34878D82A}">
                    <a16:rowId xmlns:a16="http://schemas.microsoft.com/office/drawing/2014/main" val="10013"/>
                  </a:ext>
                </a:extLst>
              </a:tr>
              <a:tr h="123444">
                <a:tc>
                  <a:txBody>
                    <a:bodyPr/>
                    <a:lstStyle/>
                    <a:p>
                      <a:pPr algn="l"/>
                      <a:r>
                        <a:rPr sz="700" b="0">
                          <a:solidFill>
                            <a:srgbClr val="000000"/>
                          </a:solidFill>
                          <a:latin typeface="Montserrat Medium"/>
                        </a:rPr>
                        <a:t>12 months (LTM)</a:t>
                      </a:r>
                    </a:p>
                  </a:txBody>
                  <a:tcPr marL="36576" marR="22860" marT="0" marB="0" anchor="ctr">
                    <a:solidFill>
                      <a:srgbClr val="FFFFFF"/>
                    </a:solidFill>
                  </a:tcPr>
                </a:tc>
                <a:tc>
                  <a:txBody>
                    <a:bodyPr/>
                    <a:lstStyle/>
                    <a:p>
                      <a:pPr algn="r"/>
                      <a:r>
                        <a:rPr sz="700" b="1">
                          <a:solidFill>
                            <a:srgbClr val="000000"/>
                          </a:solidFill>
                          <a:latin typeface="Montserrat Medium"/>
                        </a:rPr>
                        <a:t>+41.0%</a:t>
                      </a:r>
                    </a:p>
                  </a:txBody>
                  <a:tcPr marL="36576" marR="22860" marT="0" marB="0" anchor="ctr">
                    <a:solidFill>
                      <a:srgbClr val="FFFFFF"/>
                    </a:solidFill>
                  </a:tcPr>
                </a:tc>
                <a:extLst>
                  <a:ext uri="{0D108BD9-81ED-4DB2-BD59-A6C34878D82A}">
                    <a16:rowId xmlns:a16="http://schemas.microsoft.com/office/drawing/2014/main" val="10014"/>
                  </a:ext>
                </a:extLst>
              </a:tr>
              <a:tr h="141732">
                <a:tc gridSpan="2">
                  <a:txBody>
                    <a:bodyPr/>
                    <a:lstStyle/>
                    <a:p>
                      <a:pPr algn="l"/>
                      <a:r>
                        <a:rPr sz="800" b="1">
                          <a:solidFill>
                            <a:srgbClr val="FFFFFF"/>
                          </a:solidFill>
                          <a:latin typeface="Montserrat Medium"/>
                        </a:rPr>
                        <a:t>2Q26 REPORTED</a:t>
                      </a:r>
                    </a:p>
                  </a:txBody>
                  <a:tcPr marL="36576" marR="22860" marT="0" marB="0" anchor="ctr">
                    <a:solidFill>
                      <a:srgbClr val="0A1774"/>
                    </a:solidFill>
                  </a:tcPr>
                </a:tc>
                <a:tc hMerge="1">
                  <a:txBody>
                    <a:bodyPr/>
                    <a:lstStyle/>
                    <a:p>
                      <a:pPr algn="l"/>
                      <a:r>
                        <a:rPr sz="700" b="1">
                          <a:solidFill>
                            <a:srgbClr val="FFFFFF"/>
                          </a:solidFill>
                          <a:latin typeface="Montserrat Medium"/>
                        </a:rPr>
                        <a:t/>
                      </a:r>
                      <a:endParaRPr/>
                    </a:p>
                  </a:txBody>
                  <a:tcPr marL="36576" marR="22860" marT="0" marB="0" anchor="ctr">
                    <a:solidFill>
                      <a:srgbClr val="0A1774"/>
                    </a:solidFill>
                  </a:tcPr>
                </a:tc>
                <a:extLst>
                  <a:ext uri="{0D108BD9-81ED-4DB2-BD59-A6C34878D82A}">
                    <a16:rowId xmlns:a16="http://schemas.microsoft.com/office/drawing/2014/main" val="10015"/>
                  </a:ext>
                </a:extLst>
              </a:tr>
              <a:tr h="123444">
                <a:tc>
                  <a:txBody>
                    <a:bodyPr/>
                    <a:lstStyle/>
                    <a:p>
                      <a:pPr algn="l"/>
                      <a:r>
                        <a:rPr sz="700" b="0">
                          <a:solidFill>
                            <a:srgbClr val="000000"/>
                          </a:solidFill>
                          <a:latin typeface="Montserrat Medium"/>
                        </a:rPr>
                        <a:t>Net revenue</a:t>
                      </a:r>
                      <a:endParaRPr sz="700" b="0" dirty="0">
                        <a:solidFill>
                          <a:srgbClr val="555555"/>
                        </a:solidFill>
                        <a:latin typeface="Montserrat Medium"/>
                      </a:endParaRPr>
                    </a:p>
                  </a:txBody>
                  <a:tcPr marL="36576" marR="22860" marT="0" marB="0" anchor="ctr">
                    <a:solidFill>
                      <a:srgbClr val="FFFFFF"/>
                    </a:solidFill>
                  </a:tcPr>
                </a:tc>
                <a:tc>
                  <a:txBody>
                    <a:bodyPr/>
                    <a:lstStyle/>
                    <a:p>
                      <a:pPr algn="r"/>
                      <a:r>
                        <a:rPr sz="700" b="1">
                          <a:solidFill>
                            <a:srgbClr val="000000"/>
                          </a:solidFill>
                          <a:latin typeface="Montserrat Medium"/>
                        </a:rPr>
                        <a:t>US$ 10,498m</a:t>
                      </a:r>
                    </a:p>
                  </a:txBody>
                  <a:tcPr marL="36576" marR="22860" marT="0" marB="0" anchor="ctr">
                    <a:solidFill>
                      <a:srgbClr val="FFFFFF"/>
                    </a:solidFill>
                  </a:tcPr>
                </a:tc>
                <a:extLst>
                  <a:ext uri="{0D108BD9-81ED-4DB2-BD59-A6C34878D82A}">
                    <a16:rowId xmlns:a16="http://schemas.microsoft.com/office/drawing/2014/main" val="10016"/>
                  </a:ext>
                </a:extLst>
              </a:tr>
              <a:tr h="123444">
                <a:tc>
                  <a:txBody>
                    <a:bodyPr/>
                    <a:lstStyle/>
                    <a:p>
                      <a:pPr algn="l"/>
                      <a:r>
                        <a:rPr sz="700" b="0">
                          <a:solidFill>
                            <a:srgbClr val="000000"/>
                          </a:solidFill>
                          <a:latin typeface="Montserrat Medium"/>
                        </a:rPr>
                        <a:t>Proforma EBITDA</a:t>
                      </a:r>
                      <a:endParaRPr sz="700" b="0" dirty="0">
                        <a:solidFill>
                          <a:srgbClr val="555555"/>
                        </a:solidFill>
                        <a:latin typeface="Montserrat Medium"/>
                      </a:endParaRPr>
                    </a:p>
                  </a:txBody>
                  <a:tcPr marL="36576" marR="22860" marT="0" marB="0" anchor="ctr">
                    <a:solidFill>
                      <a:srgbClr val="FFFFFF"/>
                    </a:solidFill>
                  </a:tcPr>
                </a:tc>
                <a:tc>
                  <a:txBody>
                    <a:bodyPr/>
                    <a:lstStyle/>
                    <a:p>
                      <a:pPr algn="r"/>
                      <a:r>
                        <a:rPr sz="700" b="1">
                          <a:solidFill>
                            <a:srgbClr val="000000"/>
                          </a:solidFill>
                          <a:latin typeface="Montserrat Medium"/>
                        </a:rPr>
                        <a:t>US$ 4,066m</a:t>
                      </a:r>
                    </a:p>
                  </a:txBody>
                  <a:tcPr marL="36576" marR="22860" marT="0" marB="0" anchor="ctr">
                    <a:solidFill>
                      <a:srgbClr val="FFFFFF"/>
                    </a:solidFill>
                  </a:tcPr>
                </a:tc>
                <a:extLst>
                  <a:ext uri="{0D108BD9-81ED-4DB2-BD59-A6C34878D82A}">
                    <a16:rowId xmlns:a16="http://schemas.microsoft.com/office/drawing/2014/main" val="10017"/>
                  </a:ext>
                </a:extLst>
              </a:tr>
              <a:tr h="123444">
                <a:tc>
                  <a:txBody>
                    <a:bodyPr/>
                    <a:lstStyle/>
                    <a:p>
                      <a:pPr algn="l"/>
                      <a:r>
                        <a:rPr sz="700" b="0">
                          <a:solidFill>
                            <a:srgbClr val="000000"/>
                          </a:solidFill>
                          <a:latin typeface="Montserrat Medium"/>
                        </a:rPr>
                        <a:t>EBITDA margin</a:t>
                      </a:r>
                    </a:p>
                  </a:txBody>
                  <a:tcPr marL="36576" marR="22860" marT="0" marB="0" anchor="ctr">
                    <a:solidFill>
                      <a:srgbClr val="FFFFFF"/>
                    </a:solidFill>
                  </a:tcPr>
                </a:tc>
                <a:tc>
                  <a:txBody>
                    <a:bodyPr/>
                    <a:lstStyle/>
                    <a:p>
                      <a:pPr algn="r"/>
                      <a:r>
                        <a:rPr sz="700" b="1">
                          <a:solidFill>
                            <a:srgbClr val="000000"/>
                          </a:solidFill>
                          <a:latin typeface="Montserrat Medium"/>
                        </a:rPr>
                        <a:t>38.7%</a:t>
                      </a:r>
                      <a:endParaRPr sz="700" b="1" dirty="0">
                        <a:solidFill>
                          <a:srgbClr val="000000"/>
                        </a:solidFill>
                        <a:latin typeface="Montserrat Medium"/>
                      </a:endParaRPr>
                    </a:p>
                  </a:txBody>
                  <a:tcPr marL="36576" marR="22860" marT="0" marB="0" anchor="ctr">
                    <a:solidFill>
                      <a:srgbClr val="FFFFFF"/>
                    </a:solidFill>
                  </a:tcP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1456612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3" name="TextBox 72">
            <a:extLst>
              <a:ext uri="{FF2B5EF4-FFF2-40B4-BE49-F238E27FC236}">
                <a16:creationId xmlns:a16="http://schemas.microsoft.com/office/drawing/2014/main" id="{A8BC2957-5CA7-A88B-7AE4-A7BBE3925554}"/>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9º </a:t>
            </a:r>
            <a:r>
              <a:rPr lang="pt-BR" sz="700" dirty="0" err="1">
                <a:solidFill>
                  <a:schemeClr val="tx1">
                    <a:lumMod val="50000"/>
                    <a:lumOff val="50000"/>
                  </a:schemeClr>
                </a:solidFill>
                <a:latin typeface="Montserrat Medium" pitchFamily="2" charset="0"/>
                <a:cs typeface="Arial" panose="020B0604020202020204" pitchFamily="34" charset="0"/>
              </a:rPr>
              <a:t>andar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2" name="TextBox 25">
            <a:extLst>
              <a:ext uri="{FF2B5EF4-FFF2-40B4-BE49-F238E27FC236}">
                <a16:creationId xmlns:a16="http://schemas.microsoft.com/office/drawing/2014/main" id="{DD55B28F-9C43-D989-04CC-C16DB5D23390}"/>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dirty="0">
                <a:latin typeface="Montserrat Medium" pitchFamily="2" charset="0"/>
                <a:cs typeface="Arial" panose="020B0604020202020204" pitchFamily="34" charset="0"/>
              </a:rPr>
              <a:t>July 31 of 2026</a:t>
            </a:r>
          </a:p>
          <a:p>
            <a:r>
              <a:rPr lang="pt-BR" sz="800" dirty="0">
                <a:latin typeface="Montserrat Medium" pitchFamily="2" charset="0"/>
                <a:cs typeface="Arial" panose="020B0604020202020204" pitchFamily="34" charset="0"/>
              </a:rPr>
              <a:t>Genial Institucional S.A. CCTVM</a:t>
            </a:r>
          </a:p>
        </p:txBody>
      </p:sp>
      <p:sp>
        <p:nvSpPr>
          <p:cNvPr id="21" name="TextBox 20"/>
          <p:cNvSpPr txBox="1"/>
          <p:nvPr/>
        </p:nvSpPr>
        <p:spPr>
          <a:xfrm>
            <a:off x="146304" y="566928"/>
            <a:ext cx="3840480" cy="230832"/>
          </a:xfrm>
          <a:prstGeom prst="rect">
            <a:avLst/>
          </a:prstGeom>
          <a:noFill/>
        </p:spPr>
        <p:txBody>
          <a:bodyPr wrap="none">
            <a:spAutoFit/>
          </a:bodyPr>
          <a:lstStyle/>
          <a:p>
            <a:r>
              <a:rPr lang="pt-BR" sz="900" b="1" dirty="0">
                <a:solidFill>
                  <a:srgbClr val="2121A9"/>
                </a:solidFill>
                <a:latin typeface="Montserrat Medium"/>
              </a:rPr>
              <a:t>2Q26 Reported vs. Genial Est.</a:t>
            </a:r>
            <a:endParaRPr sz="900" b="1" dirty="0">
              <a:solidFill>
                <a:srgbClr val="2121A9"/>
              </a:solidFill>
              <a:latin typeface="Montserrat Medium"/>
            </a:endParaRPr>
          </a:p>
        </p:txBody>
      </p:sp>
      <p:sp>
        <p:nvSpPr>
          <p:cNvPr id="23" name="TextBox 22"/>
          <p:cNvSpPr txBox="1"/>
          <p:nvPr/>
        </p:nvSpPr>
        <p:spPr>
          <a:xfrm>
            <a:off x="146303" y="4279545"/>
            <a:ext cx="3840480" cy="230832"/>
          </a:xfrm>
          <a:prstGeom prst="rect">
            <a:avLst/>
          </a:prstGeom>
          <a:noFill/>
        </p:spPr>
        <p:txBody>
          <a:bodyPr wrap="square">
            <a:spAutoFit/>
          </a:bodyPr>
          <a:lstStyle/>
          <a:p>
            <a:r>
              <a:rPr lang="en-US" sz="900" b="1" dirty="0">
                <a:solidFill>
                  <a:srgbClr val="2121A9"/>
                </a:solidFill>
                <a:latin typeface="Montserrat Medium"/>
              </a:rPr>
              <a:t>2Q26 Reported vs. IR Consensus</a:t>
            </a:r>
            <a:endParaRPr sz="900" b="1" dirty="0">
              <a:solidFill>
                <a:srgbClr val="2121A9"/>
              </a:solidFill>
              <a:latin typeface="Montserrat Medium"/>
            </a:endParaRPr>
          </a:p>
        </p:txBody>
      </p:sp>
      <p:sp>
        <p:nvSpPr>
          <p:cNvPr id="25" name="TextBox 24"/>
          <p:cNvSpPr txBox="1"/>
          <p:nvPr/>
        </p:nvSpPr>
        <p:spPr>
          <a:xfrm>
            <a:off x="146303" y="5559705"/>
            <a:ext cx="3840480" cy="230832"/>
          </a:xfrm>
          <a:prstGeom prst="rect">
            <a:avLst/>
          </a:prstGeom>
          <a:noFill/>
        </p:spPr>
        <p:txBody>
          <a:bodyPr wrap="none">
            <a:spAutoFit/>
          </a:bodyPr>
          <a:lstStyle/>
          <a:p>
            <a:r>
              <a:rPr lang="pt-BR" sz="900" b="1" noProof="0" dirty="0">
                <a:solidFill>
                  <a:srgbClr val="2121A9"/>
                </a:solidFill>
                <a:latin typeface="Montserrat Medium"/>
              </a:rPr>
              <a:t>Annual Projections (Genial Est.)</a:t>
            </a:r>
            <a:endParaRPr sz="900" b="1" dirty="0">
              <a:solidFill>
                <a:srgbClr val="2121A9"/>
              </a:solidFill>
              <a:latin typeface="Montserrat Medium"/>
            </a:endParaRPr>
          </a:p>
        </p:txBody>
      </p:sp>
      <p:graphicFrame>
        <p:nvGraphicFramePr>
          <p:cNvPr id="27" name="Table 26"/>
          <p:cNvGraphicFramePr>
            <a:graphicFrameLocks noGrp="1"/>
          </p:cNvGraphicFramePr>
          <p:nvPr>
            <p:extLst>
              <p:ext uri="{D42A27DB-BD31-4B8C-83A1-F6EECF244321}">
                <p14:modId xmlns:p14="http://schemas.microsoft.com/office/powerpoint/2010/main" val="646194023"/>
              </p:ext>
            </p:extLst>
          </p:nvPr>
        </p:nvGraphicFramePr>
        <p:xfrm>
          <a:off x="146303" y="4508145"/>
          <a:ext cx="6492240" cy="777240"/>
        </p:xfrm>
        <a:graphic>
          <a:graphicData uri="http://schemas.openxmlformats.org/drawingml/2006/table">
            <a:tbl>
              <a:tblPr>
                <a:tableStyleId>{5C22544A-7EE6-4342-B048-85BDC9FD1C3A}</a:tableStyleId>
              </a:tblPr>
              <a:tblGrid>
                <a:gridCol w="237744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tblGrid>
              <a:tr h="155448">
                <a:tc>
                  <a:txBody>
                    <a:bodyPr/>
                    <a:lstStyle/>
                    <a:p>
                      <a:pPr algn="l"/>
                      <a:r>
                        <a:rPr sz="700" b="1">
                          <a:solidFill>
                            <a:srgbClr val="FFFFFF"/>
                          </a:solidFill>
                          <a:latin typeface="Montserrat Medium"/>
                        </a:rPr>
                        <a:t>Metric</a:t>
                      </a:r>
                    </a:p>
                  </a:txBody>
                  <a:tcPr marL="36576" marR="22860" marT="0" marB="0" anchor="ctr">
                    <a:solidFill>
                      <a:srgbClr val="0A1774"/>
                    </a:solidFill>
                  </a:tcPr>
                </a:tc>
                <a:tc>
                  <a:txBody>
                    <a:bodyPr/>
                    <a:lstStyle/>
                    <a:p>
                      <a:pPr algn="ctr"/>
                      <a:r>
                        <a:rPr sz="700" b="1">
                          <a:solidFill>
                            <a:srgbClr val="FFFFFF"/>
                          </a:solidFill>
                          <a:latin typeface="Montserrat Medium"/>
                        </a:rPr>
                        <a:t>Reported</a:t>
                      </a:r>
                    </a:p>
                  </a:txBody>
                  <a:tcPr marL="36576" marR="22860" marT="0" marB="0" anchor="ctr">
                    <a:solidFill>
                      <a:srgbClr val="0A1774"/>
                    </a:solidFill>
                  </a:tcPr>
                </a:tc>
                <a:tc>
                  <a:txBody>
                    <a:bodyPr/>
                    <a:lstStyle/>
                    <a:p>
                      <a:pPr algn="ctr"/>
                      <a:r>
                        <a:rPr sz="700" b="1">
                          <a:solidFill>
                            <a:srgbClr val="FFFFFF"/>
                          </a:solidFill>
                          <a:latin typeface="Montserrat Medium"/>
                        </a:rPr>
                        <a:t>IR Consensus</a:t>
                      </a:r>
                    </a:p>
                  </a:txBody>
                  <a:tcPr marL="36576" marR="22860" marT="0" marB="0" anchor="ctr">
                    <a:solidFill>
                      <a:srgbClr val="0A1774"/>
                    </a:solidFill>
                  </a:tcPr>
                </a:tc>
                <a:tc>
                  <a:txBody>
                    <a:bodyPr/>
                    <a:lstStyle/>
                    <a:p>
                      <a:pPr algn="ctr"/>
                      <a:r>
                        <a:rPr sz="700" b="1">
                          <a:solidFill>
                            <a:srgbClr val="FFFFFF"/>
                          </a:solidFill>
                          <a:latin typeface="Montserrat Medium"/>
                        </a:rPr>
                        <a:t>Δ vs. consensus</a:t>
                      </a:r>
                    </a:p>
                  </a:txBody>
                  <a:tcPr marL="36576" marR="22860" marT="0" marB="0" anchor="ctr">
                    <a:solidFill>
                      <a:srgbClr val="0A1774"/>
                    </a:solidFill>
                  </a:tcPr>
                </a:tc>
                <a:extLst>
                  <a:ext uri="{0D108BD9-81ED-4DB2-BD59-A6C34878D82A}">
                    <a16:rowId xmlns:a16="http://schemas.microsoft.com/office/drawing/2014/main" val="10000"/>
                  </a:ext>
                </a:extLst>
              </a:tr>
              <a:tr h="155448">
                <a:tc>
                  <a:txBody>
                    <a:bodyPr/>
                    <a:lstStyle/>
                    <a:p>
                      <a:pPr algn="l"/>
                      <a:r>
                        <a:rPr sz="700" b="1">
                          <a:solidFill>
                            <a:srgbClr val="000000"/>
                          </a:solidFill>
                          <a:latin typeface="Montserrat Medium"/>
                        </a:rPr>
                        <a:t>Proforma EBITDA (US$m)</a:t>
                      </a:r>
                    </a:p>
                  </a:txBody>
                  <a:tcPr marL="36576" marR="22860" marT="0" marB="0" anchor="ctr">
                    <a:solidFill>
                      <a:srgbClr val="FFFFFF"/>
                    </a:solidFill>
                  </a:tcPr>
                </a:tc>
                <a:tc>
                  <a:txBody>
                    <a:bodyPr/>
                    <a:lstStyle/>
                    <a:p>
                      <a:pPr algn="ctr"/>
                      <a:r>
                        <a:rPr sz="700" b="1">
                          <a:solidFill>
                            <a:srgbClr val="000000"/>
                          </a:solidFill>
                          <a:latin typeface="Montserrat Medium"/>
                        </a:rPr>
                        <a:t>4,066</a:t>
                      </a:r>
                    </a:p>
                  </a:txBody>
                  <a:tcPr marL="36576" marR="22860" marT="0" marB="0" anchor="ctr">
                    <a:solidFill>
                      <a:srgbClr val="FFFFFF"/>
                    </a:solidFill>
                  </a:tcPr>
                </a:tc>
                <a:tc>
                  <a:txBody>
                    <a:bodyPr/>
                    <a:lstStyle/>
                    <a:p>
                      <a:pPr algn="ctr"/>
                      <a:r>
                        <a:rPr sz="700" b="1">
                          <a:solidFill>
                            <a:srgbClr val="000000"/>
                          </a:solidFill>
                          <a:latin typeface="Montserrat Medium"/>
                        </a:rPr>
                        <a:t>3,901</a:t>
                      </a:r>
                    </a:p>
                  </a:txBody>
                  <a:tcPr marL="36576" marR="22860" marT="0" marB="0" anchor="ctr">
                    <a:solidFill>
                      <a:srgbClr val="FFFFFF"/>
                    </a:solidFill>
                  </a:tcPr>
                </a:tc>
                <a:tc>
                  <a:txBody>
                    <a:bodyPr/>
                    <a:lstStyle/>
                    <a:p>
                      <a:pPr algn="ctr"/>
                      <a:r>
                        <a:rPr sz="700" b="1">
                          <a:solidFill>
                            <a:srgbClr val="000000"/>
                          </a:solidFill>
                          <a:latin typeface="Montserrat Medium"/>
                        </a:rPr>
                        <a:t>+4.2%</a:t>
                      </a:r>
                    </a:p>
                  </a:txBody>
                  <a:tcPr marL="36576" marR="22860" marT="0" marB="0" anchor="ctr">
                    <a:solidFill>
                      <a:srgbClr val="FFFFFF"/>
                    </a:solidFill>
                  </a:tcPr>
                </a:tc>
                <a:extLst>
                  <a:ext uri="{0D108BD9-81ED-4DB2-BD59-A6C34878D82A}">
                    <a16:rowId xmlns:a16="http://schemas.microsoft.com/office/drawing/2014/main" val="10001"/>
                  </a:ext>
                </a:extLst>
              </a:tr>
              <a:tr h="155448">
                <a:tc>
                  <a:txBody>
                    <a:bodyPr/>
                    <a:lstStyle/>
                    <a:p>
                      <a:pPr algn="l"/>
                      <a:r>
                        <a:rPr sz="700" b="1">
                          <a:solidFill>
                            <a:srgbClr val="000000"/>
                          </a:solidFill>
                          <a:latin typeface="Montserrat Medium"/>
                        </a:rPr>
                        <a:t>Adjusted EBITDA (US$m)</a:t>
                      </a:r>
                    </a:p>
                  </a:txBody>
                  <a:tcPr marL="36576" marR="22860" marT="0" marB="0" anchor="ctr">
                    <a:solidFill>
                      <a:srgbClr val="EEF1F6"/>
                    </a:solidFill>
                  </a:tcPr>
                </a:tc>
                <a:tc>
                  <a:txBody>
                    <a:bodyPr/>
                    <a:lstStyle/>
                    <a:p>
                      <a:pPr algn="ctr"/>
                      <a:r>
                        <a:rPr sz="700" b="1">
                          <a:solidFill>
                            <a:srgbClr val="000000"/>
                          </a:solidFill>
                          <a:latin typeface="Montserrat Medium"/>
                        </a:rPr>
                        <a:t>3,676</a:t>
                      </a:r>
                    </a:p>
                  </a:txBody>
                  <a:tcPr marL="36576" marR="22860" marT="0" marB="0" anchor="ctr">
                    <a:solidFill>
                      <a:srgbClr val="EEF1F6"/>
                    </a:solidFill>
                  </a:tcPr>
                </a:tc>
                <a:tc>
                  <a:txBody>
                    <a:bodyPr/>
                    <a:lstStyle/>
                    <a:p>
                      <a:pPr algn="ctr"/>
                      <a:r>
                        <a:rPr sz="700" b="1">
                          <a:solidFill>
                            <a:srgbClr val="000000"/>
                          </a:solidFill>
                          <a:latin typeface="Montserrat Medium"/>
                        </a:rPr>
                        <a:t>3,832</a:t>
                      </a:r>
                    </a:p>
                  </a:txBody>
                  <a:tcPr marL="36576" marR="22860" marT="0" marB="0" anchor="ctr">
                    <a:solidFill>
                      <a:srgbClr val="EEF1F6"/>
                    </a:solidFill>
                  </a:tcPr>
                </a:tc>
                <a:tc>
                  <a:txBody>
                    <a:bodyPr/>
                    <a:lstStyle/>
                    <a:p>
                      <a:pPr algn="ctr"/>
                      <a:r>
                        <a:rPr sz="700" b="1">
                          <a:solidFill>
                            <a:srgbClr val="000000"/>
                          </a:solidFill>
                          <a:latin typeface="Montserrat Medium"/>
                        </a:rPr>
                        <a:t>−4.1%</a:t>
                      </a:r>
                    </a:p>
                  </a:txBody>
                  <a:tcPr marL="36576" marR="22860" marT="0" marB="0" anchor="ctr">
                    <a:solidFill>
                      <a:srgbClr val="EEF1F6"/>
                    </a:solidFill>
                  </a:tcPr>
                </a:tc>
                <a:extLst>
                  <a:ext uri="{0D108BD9-81ED-4DB2-BD59-A6C34878D82A}">
                    <a16:rowId xmlns:a16="http://schemas.microsoft.com/office/drawing/2014/main" val="10002"/>
                  </a:ext>
                </a:extLst>
              </a:tr>
              <a:tr h="155448">
                <a:tc>
                  <a:txBody>
                    <a:bodyPr/>
                    <a:lstStyle/>
                    <a:p>
                      <a:pPr algn="l"/>
                      <a:r>
                        <a:rPr sz="700" b="1">
                          <a:solidFill>
                            <a:srgbClr val="000000"/>
                          </a:solidFill>
                          <a:latin typeface="Montserrat Medium"/>
                        </a:rPr>
                        <a:t>C1 ex-third-party (US$/t)</a:t>
                      </a:r>
                    </a:p>
                  </a:txBody>
                  <a:tcPr marL="36576" marR="22860" marT="0" marB="0" anchor="ctr">
                    <a:solidFill>
                      <a:srgbClr val="FFFFFF"/>
                    </a:solidFill>
                  </a:tcPr>
                </a:tc>
                <a:tc>
                  <a:txBody>
                    <a:bodyPr/>
                    <a:lstStyle/>
                    <a:p>
                      <a:pPr algn="ctr"/>
                      <a:r>
                        <a:rPr sz="700" b="1">
                          <a:solidFill>
                            <a:srgbClr val="000000"/>
                          </a:solidFill>
                          <a:latin typeface="Montserrat Medium"/>
                        </a:rPr>
                        <a:t>24.1</a:t>
                      </a:r>
                    </a:p>
                  </a:txBody>
                  <a:tcPr marL="36576" marR="22860" marT="0" marB="0" anchor="ctr">
                    <a:solidFill>
                      <a:srgbClr val="FFFFFF"/>
                    </a:solidFill>
                  </a:tcPr>
                </a:tc>
                <a:tc>
                  <a:txBody>
                    <a:bodyPr/>
                    <a:lstStyle/>
                    <a:p>
                      <a:pPr algn="ctr"/>
                      <a:r>
                        <a:rPr sz="700" b="1">
                          <a:solidFill>
                            <a:srgbClr val="000000"/>
                          </a:solidFill>
                          <a:latin typeface="Montserrat Medium"/>
                        </a:rPr>
                        <a:t>25.1</a:t>
                      </a:r>
                    </a:p>
                  </a:txBody>
                  <a:tcPr marL="36576" marR="22860" marT="0" marB="0" anchor="ctr">
                    <a:solidFill>
                      <a:srgbClr val="FFFFFF"/>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sz="700" b="1">
                          <a:solidFill>
                            <a:srgbClr val="000000"/>
                          </a:solidFill>
                          <a:latin typeface="Montserrat Medium"/>
                        </a:rPr>
                        <a:t>−4.0%</a:t>
                      </a:r>
                    </a:p>
                  </a:txBody>
                  <a:tcPr marL="36576" marR="22860" marT="0" marB="0" anchor="ctr">
                    <a:solidFill>
                      <a:srgbClr val="FFFFFF"/>
                    </a:solidFill>
                  </a:tcPr>
                </a:tc>
                <a:extLst>
                  <a:ext uri="{0D108BD9-81ED-4DB2-BD59-A6C34878D82A}">
                    <a16:rowId xmlns:a16="http://schemas.microsoft.com/office/drawing/2014/main" val="10003"/>
                  </a:ext>
                </a:extLst>
              </a:tr>
              <a:tr h="155448">
                <a:tc>
                  <a:txBody>
                    <a:bodyPr/>
                    <a:lstStyle/>
                    <a:p>
                      <a:pPr algn="l"/>
                      <a:r>
                        <a:rPr sz="700" b="1">
                          <a:solidFill>
                            <a:srgbClr val="000000"/>
                          </a:solidFill>
                          <a:latin typeface="Montserrat Medium"/>
                        </a:rPr>
                        <a:t>Freight (US$/t)</a:t>
                      </a:r>
                    </a:p>
                  </a:txBody>
                  <a:tcPr marL="36576" marR="22860" marT="0" marB="0" anchor="ctr">
                    <a:solidFill>
                      <a:srgbClr val="EEF1F6"/>
                    </a:solidFill>
                  </a:tcPr>
                </a:tc>
                <a:tc>
                  <a:txBody>
                    <a:bodyPr/>
                    <a:lstStyle/>
                    <a:p>
                      <a:pPr algn="ctr"/>
                      <a:r>
                        <a:rPr sz="700" b="1">
                          <a:solidFill>
                            <a:srgbClr val="000000"/>
                          </a:solidFill>
                          <a:latin typeface="Montserrat Medium"/>
                        </a:rPr>
                        <a:t>22.0</a:t>
                      </a:r>
                    </a:p>
                  </a:txBody>
                  <a:tcPr marL="36576" marR="22860" marT="0" marB="0" anchor="ctr">
                    <a:solidFill>
                      <a:srgbClr val="EEF1F6"/>
                    </a:solidFill>
                  </a:tcPr>
                </a:tc>
                <a:tc>
                  <a:txBody>
                    <a:bodyPr/>
                    <a:lstStyle/>
                    <a:p>
                      <a:pPr algn="ctr"/>
                      <a:r>
                        <a:rPr sz="700" b="1">
                          <a:solidFill>
                            <a:srgbClr val="000000"/>
                          </a:solidFill>
                          <a:latin typeface="Montserrat Medium"/>
                        </a:rPr>
                        <a:t>23.4</a:t>
                      </a:r>
                    </a:p>
                  </a:txBody>
                  <a:tcPr marL="36576" marR="22860" marT="0" marB="0" anchor="ctr">
                    <a:solidFill>
                      <a:srgbClr val="EEF1F6"/>
                    </a:solidFill>
                  </a:tcPr>
                </a:tc>
                <a:tc>
                  <a:txBody>
                    <a:bodyPr/>
                    <a:lstStyle/>
                    <a:p>
                      <a:pPr algn="ctr"/>
                      <a:r>
                        <a:rPr sz="700" b="1">
                          <a:solidFill>
                            <a:srgbClr val="000000"/>
                          </a:solidFill>
                          <a:latin typeface="Montserrat Medium"/>
                        </a:rPr>
                        <a:t>−6.0%</a:t>
                      </a:r>
                    </a:p>
                  </a:txBody>
                  <a:tcPr marL="36576" marR="22860" marT="0" marB="0" anchor="ctr">
                    <a:solidFill>
                      <a:srgbClr val="EEF1F6"/>
                    </a:solidFill>
                  </a:tcPr>
                </a:tc>
                <a:extLst>
                  <a:ext uri="{0D108BD9-81ED-4DB2-BD59-A6C34878D82A}">
                    <a16:rowId xmlns:a16="http://schemas.microsoft.com/office/drawing/2014/main" val="10004"/>
                  </a:ext>
                </a:extLst>
              </a:tr>
            </a:tbl>
          </a:graphicData>
        </a:graphic>
      </p:graphicFrame>
      <p:graphicFrame>
        <p:nvGraphicFramePr>
          <p:cNvPr id="29" name="Table 28"/>
          <p:cNvGraphicFramePr>
            <a:graphicFrameLocks noGrp="1"/>
          </p:cNvGraphicFramePr>
          <p:nvPr/>
        </p:nvGraphicFramePr>
        <p:xfrm>
          <a:off x="146304" y="822960"/>
          <a:ext cx="6492239" cy="3250692"/>
        </p:xfrm>
        <a:graphic>
          <a:graphicData uri="http://schemas.openxmlformats.org/drawingml/2006/table">
            <a:tbl>
              <a:tblPr>
                <a:tableStyleId>{5C22544A-7EE6-4342-B048-85BDC9FD1C3A}</a:tableStyleId>
              </a:tblPr>
              <a:tblGrid>
                <a:gridCol w="1874519">
                  <a:extLst>
                    <a:ext uri="{9D8B030D-6E8A-4147-A177-3AD203B41FA5}">
                      <a16:colId xmlns:a16="http://schemas.microsoft.com/office/drawing/2014/main" val="20000"/>
                    </a:ext>
                  </a:extLst>
                </a:gridCol>
                <a:gridCol w="923544">
                  <a:extLst>
                    <a:ext uri="{9D8B030D-6E8A-4147-A177-3AD203B41FA5}">
                      <a16:colId xmlns:a16="http://schemas.microsoft.com/office/drawing/2014/main" val="20001"/>
                    </a:ext>
                  </a:extLst>
                </a:gridCol>
                <a:gridCol w="923544">
                  <a:extLst>
                    <a:ext uri="{9D8B030D-6E8A-4147-A177-3AD203B41FA5}">
                      <a16:colId xmlns:a16="http://schemas.microsoft.com/office/drawing/2014/main" val="20002"/>
                    </a:ext>
                  </a:extLst>
                </a:gridCol>
                <a:gridCol w="923544">
                  <a:extLst>
                    <a:ext uri="{9D8B030D-6E8A-4147-A177-3AD203B41FA5}">
                      <a16:colId xmlns:a16="http://schemas.microsoft.com/office/drawing/2014/main" val="20003"/>
                    </a:ext>
                  </a:extLst>
                </a:gridCol>
                <a:gridCol w="923544">
                  <a:extLst>
                    <a:ext uri="{9D8B030D-6E8A-4147-A177-3AD203B41FA5}">
                      <a16:colId xmlns:a16="http://schemas.microsoft.com/office/drawing/2014/main" val="20004"/>
                    </a:ext>
                  </a:extLst>
                </a:gridCol>
                <a:gridCol w="923544">
                  <a:extLst>
                    <a:ext uri="{9D8B030D-6E8A-4147-A177-3AD203B41FA5}">
                      <a16:colId xmlns:a16="http://schemas.microsoft.com/office/drawing/2014/main" val="20005"/>
                    </a:ext>
                  </a:extLst>
                </a:gridCol>
              </a:tblGrid>
              <a:tr h="123444">
                <a:tc>
                  <a:txBody>
                    <a:bodyPr/>
                    <a:lstStyle/>
                    <a:p>
                      <a:pPr algn="l"/>
                      <a:r>
                        <a:rPr sz="700" b="1">
                          <a:solidFill>
                            <a:srgbClr val="FFFFFF"/>
                          </a:solidFill>
                          <a:latin typeface="Montserrat Medium"/>
                        </a:rPr>
                        <a:t>VALE3 (US$m)</a:t>
                      </a:r>
                    </a:p>
                  </a:txBody>
                  <a:tcPr marL="36576" marR="22860" marT="0" marB="0" anchor="ctr">
                    <a:solidFill>
                      <a:srgbClr val="0A1774"/>
                    </a:solidFill>
                  </a:tcPr>
                </a:tc>
                <a:tc>
                  <a:txBody>
                    <a:bodyPr/>
                    <a:lstStyle/>
                    <a:p>
                      <a:pPr algn="ctr"/>
                      <a:r>
                        <a:rPr sz="700" b="1">
                          <a:solidFill>
                            <a:srgbClr val="FFFFFF"/>
                          </a:solidFill>
                          <a:latin typeface="Montserrat Medium"/>
                        </a:rPr>
                        <a:t>2Q26</a:t>
                      </a:r>
                    </a:p>
                  </a:txBody>
                  <a:tcPr marL="36576" marR="22860" marT="0" marB="0" anchor="ctr">
                    <a:solidFill>
                      <a:srgbClr val="0A1774"/>
                    </a:solidFill>
                  </a:tcPr>
                </a:tc>
                <a:tc>
                  <a:txBody>
                    <a:bodyPr/>
                    <a:lstStyle/>
                    <a:p>
                      <a:pPr algn="ctr"/>
                      <a:r>
                        <a:rPr sz="700" b="1">
                          <a:solidFill>
                            <a:srgbClr val="FFFFFF"/>
                          </a:solidFill>
                          <a:latin typeface="Montserrat Medium"/>
                        </a:rPr>
                        <a:t>2Q26E</a:t>
                      </a:r>
                    </a:p>
                  </a:txBody>
                  <a:tcPr marL="36576" marR="22860" marT="0" marB="0" anchor="ctr">
                    <a:solidFill>
                      <a:srgbClr val="0A1774"/>
                    </a:solidFill>
                  </a:tcPr>
                </a:tc>
                <a:tc>
                  <a:txBody>
                    <a:bodyPr/>
                    <a:lstStyle/>
                    <a:p>
                      <a:pPr algn="ctr"/>
                      <a:r>
                        <a:rPr sz="700" b="1">
                          <a:solidFill>
                            <a:srgbClr val="FFFFFF"/>
                          </a:solidFill>
                          <a:latin typeface="Montserrat Medium"/>
                        </a:rPr>
                        <a:t>Δ vs. Est.</a:t>
                      </a:r>
                    </a:p>
                  </a:txBody>
                  <a:tcPr marL="36576" marR="22860" marT="0" marB="0" anchor="ctr">
                    <a:solidFill>
                      <a:srgbClr val="0A1774"/>
                    </a:solidFill>
                  </a:tcPr>
                </a:tc>
                <a:tc>
                  <a:txBody>
                    <a:bodyPr/>
                    <a:lstStyle/>
                    <a:p>
                      <a:pPr algn="ctr"/>
                      <a:r>
                        <a:rPr sz="700" b="1">
                          <a:solidFill>
                            <a:srgbClr val="FFFFFF"/>
                          </a:solidFill>
                          <a:latin typeface="Montserrat Medium"/>
                        </a:rPr>
                        <a:t>Δ q/q</a:t>
                      </a:r>
                    </a:p>
                  </a:txBody>
                  <a:tcPr marL="36576" marR="22860" marT="0" marB="0" anchor="ctr">
                    <a:solidFill>
                      <a:srgbClr val="0A1774"/>
                    </a:solidFill>
                  </a:tcPr>
                </a:tc>
                <a:tc>
                  <a:txBody>
                    <a:bodyPr/>
                    <a:lstStyle/>
                    <a:p>
                      <a:pPr algn="ctr"/>
                      <a:r>
                        <a:rPr sz="700" b="1">
                          <a:solidFill>
                            <a:srgbClr val="FFFFFF"/>
                          </a:solidFill>
                          <a:latin typeface="Montserrat Medium"/>
                        </a:rPr>
                        <a:t>Δ y/y</a:t>
                      </a:r>
                    </a:p>
                  </a:txBody>
                  <a:tcPr marL="36576" marR="22860" marT="0" marB="0" anchor="ctr">
                    <a:solidFill>
                      <a:srgbClr val="0A1774"/>
                    </a:solidFill>
                  </a:tcPr>
                </a:tc>
                <a:extLst>
                  <a:ext uri="{0D108BD9-81ED-4DB2-BD59-A6C34878D82A}">
                    <a16:rowId xmlns:a16="http://schemas.microsoft.com/office/drawing/2014/main" val="10000"/>
                  </a:ext>
                </a:extLst>
              </a:tr>
              <a:tr h="123444">
                <a:tc>
                  <a:txBody>
                    <a:bodyPr/>
                    <a:lstStyle/>
                    <a:p>
                      <a:pPr algn="l"/>
                      <a:r>
                        <a:rPr sz="700" b="1">
                          <a:solidFill>
                            <a:srgbClr val="FFFFFF"/>
                          </a:solidFill>
                          <a:latin typeface="Montserrat Medium"/>
                        </a:rPr>
                        <a:t>CONSOLIDATED</a:t>
                      </a: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extLst>
                  <a:ext uri="{0D108BD9-81ED-4DB2-BD59-A6C34878D82A}">
                    <a16:rowId xmlns:a16="http://schemas.microsoft.com/office/drawing/2014/main" val="10001"/>
                  </a:ext>
                </a:extLst>
              </a:tr>
              <a:tr h="123444">
                <a:tc>
                  <a:txBody>
                    <a:bodyPr/>
                    <a:lstStyle/>
                    <a:p>
                      <a:pPr algn="l"/>
                      <a:r>
                        <a:rPr sz="700" b="0">
                          <a:solidFill>
                            <a:srgbClr val="000000"/>
                          </a:solidFill>
                          <a:latin typeface="Montserrat Medium"/>
                        </a:rPr>
                        <a:t>Net revenue</a:t>
                      </a:r>
                    </a:p>
                  </a:txBody>
                  <a:tcPr marL="36576" marR="22860" marT="0" marB="0" anchor="ctr">
                    <a:solidFill>
                      <a:srgbClr val="FFFFFF"/>
                    </a:solidFill>
                  </a:tcPr>
                </a:tc>
                <a:tc>
                  <a:txBody>
                    <a:bodyPr/>
                    <a:lstStyle/>
                    <a:p>
                      <a:pPr algn="ctr"/>
                      <a:r>
                        <a:rPr sz="700" b="1">
                          <a:solidFill>
                            <a:srgbClr val="000000"/>
                          </a:solidFill>
                          <a:latin typeface="Montserrat Medium"/>
                        </a:rPr>
                        <a:t>10,498</a:t>
                      </a:r>
                    </a:p>
                  </a:txBody>
                  <a:tcPr marL="36576" marR="22860" marT="0" marB="0" anchor="ctr">
                    <a:solidFill>
                      <a:srgbClr val="FFFFFF"/>
                    </a:solidFill>
                  </a:tcPr>
                </a:tc>
                <a:tc>
                  <a:txBody>
                    <a:bodyPr/>
                    <a:lstStyle/>
                    <a:p>
                      <a:pPr algn="ctr"/>
                      <a:r>
                        <a:rPr sz="700" b="1">
                          <a:solidFill>
                            <a:srgbClr val="000000"/>
                          </a:solidFill>
                          <a:latin typeface="Montserrat Medium"/>
                        </a:rPr>
                        <a:t>10,445</a:t>
                      </a:r>
                    </a:p>
                  </a:txBody>
                  <a:tcPr marL="36576" marR="22860" marT="0" marB="0" anchor="ctr">
                    <a:solidFill>
                      <a:srgbClr val="FFFFFF"/>
                    </a:solidFill>
                  </a:tcPr>
                </a:tc>
                <a:tc>
                  <a:txBody>
                    <a:bodyPr/>
                    <a:lstStyle/>
                    <a:p>
                      <a:pPr algn="ctr"/>
                      <a:r>
                        <a:rPr sz="700" b="1">
                          <a:solidFill>
                            <a:srgbClr val="000000"/>
                          </a:solidFill>
                          <a:latin typeface="Montserrat Medium"/>
                        </a:rPr>
                        <a:t>+0.5%</a:t>
                      </a:r>
                    </a:p>
                  </a:txBody>
                  <a:tcPr marL="36576" marR="22860" marT="0" marB="0" anchor="ctr">
                    <a:solidFill>
                      <a:srgbClr val="FFFFFF"/>
                    </a:solidFill>
                  </a:tcPr>
                </a:tc>
                <a:tc>
                  <a:txBody>
                    <a:bodyPr/>
                    <a:lstStyle/>
                    <a:p>
                      <a:pPr algn="ctr"/>
                      <a:r>
                        <a:rPr sz="700" b="1">
                          <a:solidFill>
                            <a:srgbClr val="000000"/>
                          </a:solidFill>
                          <a:latin typeface="Montserrat Medium"/>
                        </a:rPr>
                        <a:t>+13.4%</a:t>
                      </a:r>
                    </a:p>
                  </a:txBody>
                  <a:tcPr marL="36576" marR="22860" marT="0" marB="0" anchor="ctr">
                    <a:solidFill>
                      <a:srgbClr val="FFFFFF"/>
                    </a:solidFill>
                  </a:tcPr>
                </a:tc>
                <a:tc>
                  <a:txBody>
                    <a:bodyPr/>
                    <a:lstStyle/>
                    <a:p>
                      <a:pPr algn="ctr"/>
                      <a:r>
                        <a:rPr sz="700" b="1">
                          <a:solidFill>
                            <a:srgbClr val="000000"/>
                          </a:solidFill>
                          <a:latin typeface="Montserrat Medium"/>
                        </a:rPr>
                        <a:t>+19.2%</a:t>
                      </a:r>
                    </a:p>
                  </a:txBody>
                  <a:tcPr marL="36576" marR="22860" marT="0" marB="0" anchor="ctr">
                    <a:solidFill>
                      <a:srgbClr val="FFFFFF"/>
                    </a:solidFill>
                  </a:tcPr>
                </a:tc>
                <a:extLst>
                  <a:ext uri="{0D108BD9-81ED-4DB2-BD59-A6C34878D82A}">
                    <a16:rowId xmlns:a16="http://schemas.microsoft.com/office/drawing/2014/main" val="10002"/>
                  </a:ext>
                </a:extLst>
              </a:tr>
              <a:tr h="123444">
                <a:tc>
                  <a:txBody>
                    <a:bodyPr/>
                    <a:lstStyle/>
                    <a:p>
                      <a:pPr algn="l"/>
                      <a:r>
                        <a:rPr sz="700" b="0">
                          <a:solidFill>
                            <a:srgbClr val="000000"/>
                          </a:solidFill>
                          <a:latin typeface="Montserrat Medium"/>
                        </a:rPr>
                        <a:t>Adjusted EBITDA</a:t>
                      </a:r>
                    </a:p>
                  </a:txBody>
                  <a:tcPr marL="36576" marR="22860" marT="0" marB="0" anchor="ctr">
                    <a:solidFill>
                      <a:srgbClr val="EEF1F6"/>
                    </a:solidFill>
                  </a:tcPr>
                </a:tc>
                <a:tc>
                  <a:txBody>
                    <a:bodyPr/>
                    <a:lstStyle/>
                    <a:p>
                      <a:pPr algn="ctr"/>
                      <a:r>
                        <a:rPr sz="700" b="1">
                          <a:solidFill>
                            <a:srgbClr val="000000"/>
                          </a:solidFill>
                          <a:latin typeface="Montserrat Medium"/>
                        </a:rPr>
                        <a:t>3,676</a:t>
                      </a:r>
                    </a:p>
                  </a:txBody>
                  <a:tcPr marL="36576" marR="22860" marT="0" marB="0" anchor="ctr">
                    <a:solidFill>
                      <a:srgbClr val="EEF1F6"/>
                    </a:solidFill>
                  </a:tcPr>
                </a:tc>
                <a:tc>
                  <a:txBody>
                    <a:bodyPr/>
                    <a:lstStyle/>
                    <a:p>
                      <a:pPr algn="ctr"/>
                      <a:r>
                        <a:rPr sz="700" b="1">
                          <a:solidFill>
                            <a:srgbClr val="000000"/>
                          </a:solidFill>
                          <a:latin typeface="Montserrat Medium"/>
                        </a:rPr>
                        <a:t>3,764</a:t>
                      </a:r>
                    </a:p>
                  </a:txBody>
                  <a:tcPr marL="36576" marR="22860" marT="0" marB="0" anchor="ctr">
                    <a:solidFill>
                      <a:srgbClr val="EEF1F6"/>
                    </a:solidFill>
                  </a:tcPr>
                </a:tc>
                <a:tc>
                  <a:txBody>
                    <a:bodyPr/>
                    <a:lstStyle/>
                    <a:p>
                      <a:pPr algn="ctr"/>
                      <a:r>
                        <a:rPr sz="700" b="1">
                          <a:solidFill>
                            <a:srgbClr val="000000"/>
                          </a:solidFill>
                          <a:latin typeface="Montserrat Medium"/>
                        </a:rPr>
                        <a:t>−2.3%</a:t>
                      </a:r>
                    </a:p>
                  </a:txBody>
                  <a:tcPr marL="36576" marR="22860" marT="0" marB="0" anchor="ctr">
                    <a:solidFill>
                      <a:srgbClr val="EEF1F6"/>
                    </a:solidFill>
                  </a:tcPr>
                </a:tc>
                <a:tc>
                  <a:txBody>
                    <a:bodyPr/>
                    <a:lstStyle/>
                    <a:p>
                      <a:pPr algn="ctr"/>
                      <a:r>
                        <a:rPr sz="700" b="1">
                          <a:solidFill>
                            <a:srgbClr val="000000"/>
                          </a:solidFill>
                          <a:latin typeface="Montserrat Medium"/>
                        </a:rPr>
                        <a:t>−4.0%</a:t>
                      </a:r>
                    </a:p>
                  </a:txBody>
                  <a:tcPr marL="36576" marR="22860" marT="0" marB="0" anchor="ctr">
                    <a:solidFill>
                      <a:srgbClr val="EEF1F6"/>
                    </a:solidFill>
                  </a:tcPr>
                </a:tc>
                <a:tc>
                  <a:txBody>
                    <a:bodyPr/>
                    <a:lstStyle/>
                    <a:p>
                      <a:pPr algn="ctr"/>
                      <a:r>
                        <a:rPr sz="700" b="1">
                          <a:solidFill>
                            <a:srgbClr val="000000"/>
                          </a:solidFill>
                          <a:latin typeface="Montserrat Medium"/>
                        </a:rPr>
                        <a:t>+8.6%</a:t>
                      </a:r>
                    </a:p>
                  </a:txBody>
                  <a:tcPr marL="36576" marR="22860" marT="0" marB="0" anchor="ctr">
                    <a:solidFill>
                      <a:srgbClr val="EEF1F6"/>
                    </a:solidFill>
                  </a:tcPr>
                </a:tc>
                <a:extLst>
                  <a:ext uri="{0D108BD9-81ED-4DB2-BD59-A6C34878D82A}">
                    <a16:rowId xmlns:a16="http://schemas.microsoft.com/office/drawing/2014/main" val="10003"/>
                  </a:ext>
                </a:extLst>
              </a:tr>
              <a:tr h="123444">
                <a:tc>
                  <a:txBody>
                    <a:bodyPr/>
                    <a:lstStyle/>
                    <a:p>
                      <a:pPr algn="l"/>
                      <a:r>
                        <a:rPr sz="700" b="0">
                          <a:solidFill>
                            <a:srgbClr val="000000"/>
                          </a:solidFill>
                          <a:latin typeface="Montserrat Medium"/>
                        </a:rPr>
                        <a:t>Proforma EBITDA</a:t>
                      </a:r>
                    </a:p>
                  </a:txBody>
                  <a:tcPr marL="36576" marR="22860" marT="0" marB="0" anchor="ctr">
                    <a:solidFill>
                      <a:srgbClr val="FFFFFF"/>
                    </a:solidFill>
                  </a:tcPr>
                </a:tc>
                <a:tc>
                  <a:txBody>
                    <a:bodyPr/>
                    <a:lstStyle/>
                    <a:p>
                      <a:pPr algn="ctr"/>
                      <a:r>
                        <a:rPr sz="700" b="1">
                          <a:solidFill>
                            <a:srgbClr val="000000"/>
                          </a:solidFill>
                          <a:latin typeface="Montserrat Medium"/>
                        </a:rPr>
                        <a:t>4,066</a:t>
                      </a:r>
                    </a:p>
                  </a:txBody>
                  <a:tcPr marL="36576" marR="22860" marT="0" marB="0" anchor="ctr">
                    <a:solidFill>
                      <a:srgbClr val="FFFFFF"/>
                    </a:solidFill>
                  </a:tcPr>
                </a:tc>
                <a:tc>
                  <a:txBody>
                    <a:bodyPr/>
                    <a:lstStyle/>
                    <a:p>
                      <a:pPr algn="ctr"/>
                      <a:r>
                        <a:rPr sz="700" b="1">
                          <a:solidFill>
                            <a:srgbClr val="000000"/>
                          </a:solidFill>
                          <a:latin typeface="Montserrat Medium"/>
                        </a:rPr>
                        <a:t>3,830</a:t>
                      </a:r>
                    </a:p>
                  </a:txBody>
                  <a:tcPr marL="36576" marR="22860" marT="0" marB="0" anchor="ctr">
                    <a:solidFill>
                      <a:srgbClr val="FFFFFF"/>
                    </a:solidFill>
                  </a:tcPr>
                </a:tc>
                <a:tc>
                  <a:txBody>
                    <a:bodyPr/>
                    <a:lstStyle/>
                    <a:p>
                      <a:pPr algn="ctr"/>
                      <a:r>
                        <a:rPr sz="700" b="1">
                          <a:solidFill>
                            <a:srgbClr val="000000"/>
                          </a:solidFill>
                          <a:latin typeface="Montserrat Medium"/>
                        </a:rPr>
                        <a:t>+6.2%</a:t>
                      </a:r>
                    </a:p>
                  </a:txBody>
                  <a:tcPr marL="36576" marR="22860" marT="0" marB="0" anchor="ctr">
                    <a:solidFill>
                      <a:srgbClr val="FFFFFF"/>
                    </a:solidFill>
                  </a:tcPr>
                </a:tc>
                <a:tc>
                  <a:txBody>
                    <a:bodyPr/>
                    <a:lstStyle/>
                    <a:p>
                      <a:pPr algn="ctr"/>
                      <a:r>
                        <a:rPr sz="700" b="1">
                          <a:solidFill>
                            <a:srgbClr val="000000"/>
                          </a:solidFill>
                          <a:latin typeface="Montserrat Medium"/>
                        </a:rPr>
                        <a:t>+4.4%</a:t>
                      </a:r>
                    </a:p>
                  </a:txBody>
                  <a:tcPr marL="36576" marR="22860" marT="0" marB="0" anchor="ctr">
                    <a:solidFill>
                      <a:srgbClr val="FFFFFF"/>
                    </a:solidFill>
                  </a:tcPr>
                </a:tc>
                <a:tc>
                  <a:txBody>
                    <a:bodyPr/>
                    <a:lstStyle/>
                    <a:p>
                      <a:pPr algn="ctr"/>
                      <a:r>
                        <a:rPr sz="700" b="1">
                          <a:solidFill>
                            <a:srgbClr val="000000"/>
                          </a:solidFill>
                          <a:latin typeface="Montserrat Medium"/>
                        </a:rPr>
                        <a:t>+18.8%</a:t>
                      </a:r>
                    </a:p>
                  </a:txBody>
                  <a:tcPr marL="36576" marR="22860" marT="0" marB="0" anchor="ctr">
                    <a:solidFill>
                      <a:srgbClr val="FFFFFF"/>
                    </a:solidFill>
                  </a:tcPr>
                </a:tc>
                <a:extLst>
                  <a:ext uri="{0D108BD9-81ED-4DB2-BD59-A6C34878D82A}">
                    <a16:rowId xmlns:a16="http://schemas.microsoft.com/office/drawing/2014/main" val="10004"/>
                  </a:ext>
                </a:extLst>
              </a:tr>
              <a:tr h="123444">
                <a:tc>
                  <a:txBody>
                    <a:bodyPr/>
                    <a:lstStyle/>
                    <a:p>
                      <a:pPr algn="l"/>
                      <a:r>
                        <a:rPr sz="700" b="0">
                          <a:solidFill>
                            <a:srgbClr val="000000"/>
                          </a:solidFill>
                          <a:latin typeface="Montserrat Medium"/>
                        </a:rPr>
                        <a:t>Proforma margin</a:t>
                      </a:r>
                    </a:p>
                  </a:txBody>
                  <a:tcPr marL="36576" marR="22860" marT="0" marB="0" anchor="ctr">
                    <a:solidFill>
                      <a:srgbClr val="EEF1F6"/>
                    </a:solidFill>
                  </a:tcPr>
                </a:tc>
                <a:tc>
                  <a:txBody>
                    <a:bodyPr/>
                    <a:lstStyle/>
                    <a:p>
                      <a:pPr algn="ctr"/>
                      <a:r>
                        <a:rPr sz="700" b="1">
                          <a:solidFill>
                            <a:srgbClr val="000000"/>
                          </a:solidFill>
                          <a:latin typeface="Montserrat Medium"/>
                        </a:rPr>
                        <a:t>38.7%</a:t>
                      </a:r>
                    </a:p>
                  </a:txBody>
                  <a:tcPr marL="36576" marR="22860" marT="0" marB="0" anchor="ctr">
                    <a:solidFill>
                      <a:srgbClr val="EEF1F6"/>
                    </a:solidFill>
                  </a:tcPr>
                </a:tc>
                <a:tc>
                  <a:txBody>
                    <a:bodyPr/>
                    <a:lstStyle/>
                    <a:p>
                      <a:pPr algn="ctr"/>
                      <a:r>
                        <a:rPr sz="700" b="1">
                          <a:solidFill>
                            <a:srgbClr val="000000"/>
                          </a:solidFill>
                          <a:latin typeface="Montserrat Medium"/>
                        </a:rPr>
                        <a:t>37.0%</a:t>
                      </a:r>
                    </a:p>
                  </a:txBody>
                  <a:tcPr marL="36576" marR="22860" marT="0" marB="0" anchor="ctr">
                    <a:solidFill>
                      <a:srgbClr val="EEF1F6"/>
                    </a:solidFill>
                  </a:tcPr>
                </a:tc>
                <a:tc>
                  <a:txBody>
                    <a:bodyPr/>
                    <a:lstStyle/>
                    <a:p>
                      <a:pPr algn="ctr"/>
                      <a:r>
                        <a:rPr sz="700" b="1">
                          <a:solidFill>
                            <a:srgbClr val="000000"/>
                          </a:solidFill>
                          <a:latin typeface="Montserrat Medium"/>
                        </a:rPr>
                        <a:t>+1.7p.p.</a:t>
                      </a:r>
                    </a:p>
                  </a:txBody>
                  <a:tcPr marL="36576" marR="22860" marT="0" marB="0" anchor="ctr">
                    <a:solidFill>
                      <a:srgbClr val="EEF1F6"/>
                    </a:solidFill>
                  </a:tcPr>
                </a:tc>
                <a:tc>
                  <a:txBody>
                    <a:bodyPr/>
                    <a:lstStyle/>
                    <a:p>
                      <a:pPr algn="ctr"/>
                      <a:r>
                        <a:rPr sz="700" b="1">
                          <a:solidFill>
                            <a:srgbClr val="000000"/>
                          </a:solidFill>
                          <a:latin typeface="Montserrat Medium"/>
                        </a:rPr>
                        <a:t>−3.4p.p.</a:t>
                      </a:r>
                    </a:p>
                  </a:txBody>
                  <a:tcPr marL="36576" marR="22860" marT="0" marB="0" anchor="ctr">
                    <a:solidFill>
                      <a:srgbClr val="EEF1F6"/>
                    </a:solidFill>
                  </a:tcPr>
                </a:tc>
                <a:tc>
                  <a:txBody>
                    <a:bodyPr/>
                    <a:lstStyle/>
                    <a:p>
                      <a:pPr algn="ctr"/>
                      <a:r>
                        <a:rPr sz="700" b="1">
                          <a:solidFill>
                            <a:srgbClr val="000000"/>
                          </a:solidFill>
                          <a:latin typeface="Montserrat Medium"/>
                        </a:rPr>
                        <a:t>−0.2p.p.</a:t>
                      </a:r>
                    </a:p>
                  </a:txBody>
                  <a:tcPr marL="36576" marR="22860" marT="0" marB="0" anchor="ctr">
                    <a:solidFill>
                      <a:srgbClr val="EEF1F6"/>
                    </a:solidFill>
                  </a:tcPr>
                </a:tc>
                <a:extLst>
                  <a:ext uri="{0D108BD9-81ED-4DB2-BD59-A6C34878D82A}">
                    <a16:rowId xmlns:a16="http://schemas.microsoft.com/office/drawing/2014/main" val="10005"/>
                  </a:ext>
                </a:extLst>
              </a:tr>
              <a:tr h="123444">
                <a:tc>
                  <a:txBody>
                    <a:bodyPr/>
                    <a:lstStyle/>
                    <a:p>
                      <a:pPr algn="l"/>
                      <a:r>
                        <a:rPr sz="700" b="0">
                          <a:solidFill>
                            <a:srgbClr val="000000"/>
                          </a:solidFill>
                          <a:latin typeface="Montserrat Medium"/>
                        </a:rPr>
                        <a:t>Net income attributable</a:t>
                      </a:r>
                    </a:p>
                  </a:txBody>
                  <a:tcPr marL="36576" marR="22860" marT="0" marB="0" anchor="ctr">
                    <a:solidFill>
                      <a:srgbClr val="FFFFFF"/>
                    </a:solidFill>
                  </a:tcPr>
                </a:tc>
                <a:tc>
                  <a:txBody>
                    <a:bodyPr/>
                    <a:lstStyle/>
                    <a:p>
                      <a:pPr algn="ctr"/>
                      <a:r>
                        <a:rPr sz="700" b="1">
                          <a:solidFill>
                            <a:srgbClr val="000000"/>
                          </a:solidFill>
                          <a:latin typeface="Montserrat Medium"/>
                        </a:rPr>
                        <a:t>1,375</a:t>
                      </a:r>
                    </a:p>
                  </a:txBody>
                  <a:tcPr marL="36576" marR="22860" marT="0" marB="0" anchor="ctr">
                    <a:solidFill>
                      <a:srgbClr val="FFFFFF"/>
                    </a:solidFill>
                  </a:tcPr>
                </a:tc>
                <a:tc>
                  <a:txBody>
                    <a:bodyPr/>
                    <a:lstStyle/>
                    <a:p>
                      <a:pPr algn="ctr"/>
                      <a:r>
                        <a:rPr sz="700" b="1">
                          <a:solidFill>
                            <a:srgbClr val="000000"/>
                          </a:solidFill>
                          <a:latin typeface="Montserrat Medium"/>
                        </a:rPr>
                        <a:t>2,030</a:t>
                      </a:r>
                    </a:p>
                  </a:txBody>
                  <a:tcPr marL="36576" marR="22860" marT="0" marB="0" anchor="ctr">
                    <a:solidFill>
                      <a:srgbClr val="FFFFFF"/>
                    </a:solidFill>
                  </a:tcPr>
                </a:tc>
                <a:tc>
                  <a:txBody>
                    <a:bodyPr/>
                    <a:lstStyle/>
                    <a:p>
                      <a:pPr algn="ctr"/>
                      <a:r>
                        <a:rPr sz="700" b="1">
                          <a:solidFill>
                            <a:srgbClr val="000000"/>
                          </a:solidFill>
                          <a:latin typeface="Montserrat Medium"/>
                        </a:rPr>
                        <a:t>−32.3%</a:t>
                      </a:r>
                    </a:p>
                  </a:txBody>
                  <a:tcPr marL="36576" marR="22860" marT="0" marB="0" anchor="ctr">
                    <a:solidFill>
                      <a:srgbClr val="FFFFFF"/>
                    </a:solidFill>
                  </a:tcPr>
                </a:tc>
                <a:tc>
                  <a:txBody>
                    <a:bodyPr/>
                    <a:lstStyle/>
                    <a:p>
                      <a:pPr algn="ctr"/>
                      <a:r>
                        <a:rPr sz="700" b="1">
                          <a:solidFill>
                            <a:srgbClr val="000000"/>
                          </a:solidFill>
                          <a:latin typeface="Montserrat Medium"/>
                        </a:rPr>
                        <a:t>−27.4%</a:t>
                      </a:r>
                    </a:p>
                  </a:txBody>
                  <a:tcPr marL="36576" marR="22860" marT="0" marB="0" anchor="ctr">
                    <a:solidFill>
                      <a:srgbClr val="FFFFFF"/>
                    </a:solidFill>
                  </a:tcPr>
                </a:tc>
                <a:tc>
                  <a:txBody>
                    <a:bodyPr/>
                    <a:lstStyle/>
                    <a:p>
                      <a:pPr algn="ctr"/>
                      <a:r>
                        <a:rPr sz="700" b="1">
                          <a:solidFill>
                            <a:srgbClr val="000000"/>
                          </a:solidFill>
                          <a:latin typeface="Montserrat Medium"/>
                        </a:rPr>
                        <a:t>−35.0%</a:t>
                      </a:r>
                    </a:p>
                  </a:txBody>
                  <a:tcPr marL="36576" marR="22860" marT="0" marB="0" anchor="ctr">
                    <a:solidFill>
                      <a:srgbClr val="FFFFFF"/>
                    </a:solidFill>
                  </a:tcPr>
                </a:tc>
                <a:extLst>
                  <a:ext uri="{0D108BD9-81ED-4DB2-BD59-A6C34878D82A}">
                    <a16:rowId xmlns:a16="http://schemas.microsoft.com/office/drawing/2014/main" val="10006"/>
                  </a:ext>
                </a:extLst>
              </a:tr>
              <a:tr h="123444">
                <a:tc>
                  <a:txBody>
                    <a:bodyPr/>
                    <a:lstStyle/>
                    <a:p>
                      <a:pPr algn="l"/>
                      <a:r>
                        <a:rPr sz="700" b="1">
                          <a:solidFill>
                            <a:srgbClr val="FFFFFF"/>
                          </a:solidFill>
                          <a:latin typeface="Montserrat Medium"/>
                        </a:rPr>
                        <a:t>COST — IRON ORE</a:t>
                      </a: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extLst>
                  <a:ext uri="{0D108BD9-81ED-4DB2-BD59-A6C34878D82A}">
                    <a16:rowId xmlns:a16="http://schemas.microsoft.com/office/drawing/2014/main" val="10007"/>
                  </a:ext>
                </a:extLst>
              </a:tr>
              <a:tr h="123444">
                <a:tc>
                  <a:txBody>
                    <a:bodyPr/>
                    <a:lstStyle/>
                    <a:p>
                      <a:pPr algn="l"/>
                      <a:r>
                        <a:rPr sz="700" b="0">
                          <a:solidFill>
                            <a:srgbClr val="000000"/>
                          </a:solidFill>
                          <a:latin typeface="Montserrat Medium"/>
                        </a:rPr>
                        <a:t>C1 ex-third-party (US$/t)</a:t>
                      </a:r>
                    </a:p>
                  </a:txBody>
                  <a:tcPr marL="36576" marR="22860" marT="0" marB="0" anchor="ctr">
                    <a:solidFill>
                      <a:srgbClr val="EEF1F6"/>
                    </a:solidFill>
                  </a:tcPr>
                </a:tc>
                <a:tc>
                  <a:txBody>
                    <a:bodyPr/>
                    <a:lstStyle/>
                    <a:p>
                      <a:pPr algn="ctr"/>
                      <a:r>
                        <a:rPr sz="700" b="1">
                          <a:solidFill>
                            <a:srgbClr val="000000"/>
                          </a:solidFill>
                          <a:latin typeface="Montserrat Medium"/>
                        </a:rPr>
                        <a:t>24.1</a:t>
                      </a:r>
                    </a:p>
                  </a:txBody>
                  <a:tcPr marL="36576" marR="22860" marT="0" marB="0" anchor="ctr">
                    <a:solidFill>
                      <a:srgbClr val="EEF1F6"/>
                    </a:solidFill>
                  </a:tcPr>
                </a:tc>
                <a:tc>
                  <a:txBody>
                    <a:bodyPr/>
                    <a:lstStyle/>
                    <a:p>
                      <a:pPr algn="ctr"/>
                      <a:r>
                        <a:rPr sz="700" b="1">
                          <a:solidFill>
                            <a:srgbClr val="000000"/>
                          </a:solidFill>
                          <a:latin typeface="Montserrat Medium"/>
                        </a:rPr>
                        <a:t>25.2</a:t>
                      </a:r>
                    </a:p>
                  </a:txBody>
                  <a:tcPr marL="36576" marR="22860" marT="0" marB="0" anchor="ctr">
                    <a:solidFill>
                      <a:srgbClr val="EEF1F6"/>
                    </a:solidFill>
                  </a:tcPr>
                </a:tc>
                <a:tc>
                  <a:txBody>
                    <a:bodyPr/>
                    <a:lstStyle/>
                    <a:p>
                      <a:pPr algn="ctr"/>
                      <a:r>
                        <a:rPr sz="700" b="1">
                          <a:solidFill>
                            <a:srgbClr val="000000"/>
                          </a:solidFill>
                          <a:latin typeface="Montserrat Medium"/>
                        </a:rPr>
                        <a:t>−4.4%</a:t>
                      </a:r>
                    </a:p>
                  </a:txBody>
                  <a:tcPr marL="36576" marR="22860" marT="0" marB="0" anchor="ctr">
                    <a:solidFill>
                      <a:srgbClr val="EEF1F6"/>
                    </a:solidFill>
                  </a:tcPr>
                </a:tc>
                <a:tc>
                  <a:txBody>
                    <a:bodyPr/>
                    <a:lstStyle/>
                    <a:p>
                      <a:pPr algn="ctr"/>
                      <a:r>
                        <a:rPr sz="700" b="1">
                          <a:solidFill>
                            <a:srgbClr val="000000"/>
                          </a:solidFill>
                          <a:latin typeface="Montserrat Medium"/>
                        </a:rPr>
                        <a:t>+2.1%</a:t>
                      </a:r>
                    </a:p>
                  </a:txBody>
                  <a:tcPr marL="36576" marR="22860" marT="0" marB="0" anchor="ctr">
                    <a:solidFill>
                      <a:srgbClr val="EEF1F6"/>
                    </a:solidFill>
                  </a:tcPr>
                </a:tc>
                <a:tc>
                  <a:txBody>
                    <a:bodyPr/>
                    <a:lstStyle/>
                    <a:p>
                      <a:pPr algn="ctr"/>
                      <a:r>
                        <a:rPr sz="700" b="1">
                          <a:solidFill>
                            <a:srgbClr val="000000"/>
                          </a:solidFill>
                          <a:latin typeface="Montserrat Medium"/>
                        </a:rPr>
                        <a:t>+8.6%</a:t>
                      </a:r>
                    </a:p>
                  </a:txBody>
                  <a:tcPr marL="36576" marR="22860" marT="0" marB="0" anchor="ctr">
                    <a:solidFill>
                      <a:srgbClr val="EEF1F6"/>
                    </a:solidFill>
                  </a:tcPr>
                </a:tc>
                <a:extLst>
                  <a:ext uri="{0D108BD9-81ED-4DB2-BD59-A6C34878D82A}">
                    <a16:rowId xmlns:a16="http://schemas.microsoft.com/office/drawing/2014/main" val="10008"/>
                  </a:ext>
                </a:extLst>
              </a:tr>
              <a:tr h="123444">
                <a:tc>
                  <a:txBody>
                    <a:bodyPr/>
                    <a:lstStyle/>
                    <a:p>
                      <a:pPr algn="l"/>
                      <a:r>
                        <a:rPr sz="700" b="0">
                          <a:solidFill>
                            <a:srgbClr val="000000"/>
                          </a:solidFill>
                          <a:latin typeface="Montserrat Medium"/>
                        </a:rPr>
                        <a:t>Freight (US$/t)</a:t>
                      </a:r>
                    </a:p>
                  </a:txBody>
                  <a:tcPr marL="36576" marR="22860" marT="0" marB="0" anchor="ctr">
                    <a:solidFill>
                      <a:srgbClr val="FFFFFF"/>
                    </a:solidFill>
                  </a:tcPr>
                </a:tc>
                <a:tc>
                  <a:txBody>
                    <a:bodyPr/>
                    <a:lstStyle/>
                    <a:p>
                      <a:pPr algn="ctr"/>
                      <a:r>
                        <a:rPr sz="700" b="1">
                          <a:solidFill>
                            <a:srgbClr val="000000"/>
                          </a:solidFill>
                          <a:latin typeface="Montserrat Medium"/>
                        </a:rPr>
                        <a:t>22.0</a:t>
                      </a:r>
                    </a:p>
                  </a:txBody>
                  <a:tcPr marL="36576" marR="22860" marT="0" marB="0" anchor="ctr">
                    <a:solidFill>
                      <a:srgbClr val="FFFFFF"/>
                    </a:solidFill>
                  </a:tcPr>
                </a:tc>
                <a:tc>
                  <a:txBody>
                    <a:bodyPr/>
                    <a:lstStyle/>
                    <a:p>
                      <a:pPr algn="ctr"/>
                      <a:r>
                        <a:rPr sz="700" b="1">
                          <a:solidFill>
                            <a:srgbClr val="000000"/>
                          </a:solidFill>
                          <a:latin typeface="Montserrat Medium"/>
                        </a:rPr>
                        <a:t>22.3</a:t>
                      </a:r>
                    </a:p>
                  </a:txBody>
                  <a:tcPr marL="36576" marR="22860" marT="0" marB="0" anchor="ctr">
                    <a:solidFill>
                      <a:srgbClr val="FFFFFF"/>
                    </a:solidFill>
                  </a:tcPr>
                </a:tc>
                <a:tc>
                  <a:txBody>
                    <a:bodyPr/>
                    <a:lstStyle/>
                    <a:p>
                      <a:pPr algn="ctr"/>
                      <a:r>
                        <a:rPr sz="700" b="1">
                          <a:solidFill>
                            <a:srgbClr val="000000"/>
                          </a:solidFill>
                          <a:latin typeface="Montserrat Medium"/>
                        </a:rPr>
                        <a:t>−1.3%</a:t>
                      </a:r>
                    </a:p>
                  </a:txBody>
                  <a:tcPr marL="36576" marR="22860" marT="0" marB="0" anchor="ctr">
                    <a:solidFill>
                      <a:srgbClr val="FFFFFF"/>
                    </a:solidFill>
                  </a:tcPr>
                </a:tc>
                <a:tc>
                  <a:txBody>
                    <a:bodyPr/>
                    <a:lstStyle/>
                    <a:p>
                      <a:pPr algn="ctr"/>
                      <a:r>
                        <a:rPr sz="700" b="1">
                          <a:solidFill>
                            <a:srgbClr val="000000"/>
                          </a:solidFill>
                          <a:latin typeface="Montserrat Medium"/>
                        </a:rPr>
                        <a:t>+21.5%</a:t>
                      </a:r>
                    </a:p>
                  </a:txBody>
                  <a:tcPr marL="36576" marR="22860" marT="0" marB="0" anchor="ctr">
                    <a:solidFill>
                      <a:srgbClr val="FFFFFF"/>
                    </a:solidFill>
                  </a:tcPr>
                </a:tc>
                <a:tc>
                  <a:txBody>
                    <a:bodyPr/>
                    <a:lstStyle/>
                    <a:p>
                      <a:pPr algn="ctr"/>
                      <a:r>
                        <a:rPr sz="700" b="1">
                          <a:solidFill>
                            <a:srgbClr val="000000"/>
                          </a:solidFill>
                          <a:latin typeface="Montserrat Medium"/>
                        </a:rPr>
                        <a:t>+20.2%</a:t>
                      </a:r>
                    </a:p>
                  </a:txBody>
                  <a:tcPr marL="36576" marR="22860" marT="0" marB="0" anchor="ctr">
                    <a:solidFill>
                      <a:srgbClr val="FFFFFF"/>
                    </a:solidFill>
                  </a:tcPr>
                </a:tc>
                <a:extLst>
                  <a:ext uri="{0D108BD9-81ED-4DB2-BD59-A6C34878D82A}">
                    <a16:rowId xmlns:a16="http://schemas.microsoft.com/office/drawing/2014/main" val="10009"/>
                  </a:ext>
                </a:extLst>
              </a:tr>
              <a:tr h="123444">
                <a:tc>
                  <a:txBody>
                    <a:bodyPr/>
                    <a:lstStyle/>
                    <a:p>
                      <a:pPr algn="l"/>
                      <a:r>
                        <a:rPr sz="700" b="0">
                          <a:solidFill>
                            <a:srgbClr val="000000"/>
                          </a:solidFill>
                          <a:latin typeface="Montserrat Medium"/>
                        </a:rPr>
                        <a:t>All-in cost (US$/t)</a:t>
                      </a:r>
                    </a:p>
                  </a:txBody>
                  <a:tcPr marL="36576" marR="22860" marT="0" marB="0" anchor="ctr">
                    <a:solidFill>
                      <a:srgbClr val="EEF1F6"/>
                    </a:solidFill>
                  </a:tcPr>
                </a:tc>
                <a:tc>
                  <a:txBody>
                    <a:bodyPr/>
                    <a:lstStyle/>
                    <a:p>
                      <a:pPr algn="ctr"/>
                      <a:r>
                        <a:rPr sz="700" b="1">
                          <a:solidFill>
                            <a:srgbClr val="000000"/>
                          </a:solidFill>
                          <a:latin typeface="Montserrat Medium"/>
                        </a:rPr>
                        <a:t>61.6</a:t>
                      </a:r>
                    </a:p>
                  </a:txBody>
                  <a:tcPr marL="36576" marR="22860" marT="0" marB="0" anchor="ctr">
                    <a:solidFill>
                      <a:srgbClr val="EEF1F6"/>
                    </a:solidFill>
                  </a:tcPr>
                </a:tc>
                <a:tc>
                  <a:txBody>
                    <a:bodyPr/>
                    <a:lstStyle/>
                    <a:p>
                      <a:pPr algn="ctr"/>
                      <a:r>
                        <a:rPr sz="700" b="1">
                          <a:solidFill>
                            <a:srgbClr val="000000"/>
                          </a:solidFill>
                          <a:latin typeface="Montserrat Medium"/>
                        </a:rPr>
                        <a:t>n/a</a:t>
                      </a:r>
                    </a:p>
                  </a:txBody>
                  <a:tcPr marL="36576" marR="22860" marT="0" marB="0" anchor="ctr">
                    <a:solidFill>
                      <a:srgbClr val="EEF1F6"/>
                    </a:solidFill>
                  </a:tcPr>
                </a:tc>
                <a:tc>
                  <a:txBody>
                    <a:bodyPr/>
                    <a:lstStyle/>
                    <a:p>
                      <a:pPr algn="ctr"/>
                      <a:r>
                        <a:rPr sz="700" b="1">
                          <a:solidFill>
                            <a:srgbClr val="000000"/>
                          </a:solidFill>
                          <a:latin typeface="Montserrat Medium"/>
                        </a:rPr>
                        <a:t>—</a:t>
                      </a:r>
                    </a:p>
                  </a:txBody>
                  <a:tcPr marL="36576" marR="22860" marT="0" marB="0" anchor="ctr">
                    <a:solidFill>
                      <a:srgbClr val="EEF1F6"/>
                    </a:solidFill>
                  </a:tcPr>
                </a:tc>
                <a:tc>
                  <a:txBody>
                    <a:bodyPr/>
                    <a:lstStyle/>
                    <a:p>
                      <a:pPr algn="ctr"/>
                      <a:r>
                        <a:rPr sz="700" b="1">
                          <a:solidFill>
                            <a:srgbClr val="000000"/>
                          </a:solidFill>
                          <a:latin typeface="Montserrat Medium"/>
                        </a:rPr>
                        <a:t>+11.2%</a:t>
                      </a:r>
                    </a:p>
                  </a:txBody>
                  <a:tcPr marL="36576" marR="22860" marT="0" marB="0" anchor="ctr">
                    <a:solidFill>
                      <a:srgbClr val="EEF1F6"/>
                    </a:solidFill>
                  </a:tcPr>
                </a:tc>
                <a:tc>
                  <a:txBody>
                    <a:bodyPr/>
                    <a:lstStyle/>
                    <a:p>
                      <a:pPr algn="ctr"/>
                      <a:r>
                        <a:rPr sz="700" b="1">
                          <a:solidFill>
                            <a:srgbClr val="000000"/>
                          </a:solidFill>
                          <a:latin typeface="Montserrat Medium"/>
                        </a:rPr>
                        <a:t>+17.6%</a:t>
                      </a:r>
                    </a:p>
                  </a:txBody>
                  <a:tcPr marL="36576" marR="22860" marT="0" marB="0" anchor="ctr">
                    <a:solidFill>
                      <a:srgbClr val="EEF1F6"/>
                    </a:solidFill>
                  </a:tcPr>
                </a:tc>
                <a:extLst>
                  <a:ext uri="{0D108BD9-81ED-4DB2-BD59-A6C34878D82A}">
                    <a16:rowId xmlns:a16="http://schemas.microsoft.com/office/drawing/2014/main" val="10010"/>
                  </a:ext>
                </a:extLst>
              </a:tr>
              <a:tr h="123444">
                <a:tc>
                  <a:txBody>
                    <a:bodyPr/>
                    <a:lstStyle/>
                    <a:p>
                      <a:pPr algn="l"/>
                      <a:r>
                        <a:rPr sz="700" b="1">
                          <a:solidFill>
                            <a:srgbClr val="FFFFFF"/>
                          </a:solidFill>
                          <a:latin typeface="Montserrat Medium"/>
                        </a:rPr>
                        <a:t>EBITDA BY SEGMENT</a:t>
                      </a: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extLst>
                  <a:ext uri="{0D108BD9-81ED-4DB2-BD59-A6C34878D82A}">
                    <a16:rowId xmlns:a16="http://schemas.microsoft.com/office/drawing/2014/main" val="10011"/>
                  </a:ext>
                </a:extLst>
              </a:tr>
              <a:tr h="123444">
                <a:tc>
                  <a:txBody>
                    <a:bodyPr/>
                    <a:lstStyle/>
                    <a:p>
                      <a:pPr algn="l"/>
                      <a:r>
                        <a:rPr sz="700" b="0">
                          <a:solidFill>
                            <a:srgbClr val="000000"/>
                          </a:solidFill>
                          <a:latin typeface="Montserrat Medium"/>
                        </a:rPr>
                        <a:t>Iron Ore Solutions</a:t>
                      </a:r>
                    </a:p>
                  </a:txBody>
                  <a:tcPr marL="36576" marR="22860" marT="0" marB="0" anchor="ctr">
                    <a:solidFill>
                      <a:srgbClr val="FFFFFF"/>
                    </a:solidFill>
                  </a:tcPr>
                </a:tc>
                <a:tc>
                  <a:txBody>
                    <a:bodyPr/>
                    <a:lstStyle/>
                    <a:p>
                      <a:pPr algn="ctr"/>
                      <a:r>
                        <a:rPr sz="700" b="1">
                          <a:solidFill>
                            <a:srgbClr val="000000"/>
                          </a:solidFill>
                          <a:latin typeface="Montserrat Medium"/>
                        </a:rPr>
                        <a:t>3,056</a:t>
                      </a:r>
                    </a:p>
                  </a:txBody>
                  <a:tcPr marL="36576" marR="22860" marT="0" marB="0" anchor="ctr">
                    <a:solidFill>
                      <a:srgbClr val="FFFFFF"/>
                    </a:solidFill>
                  </a:tcPr>
                </a:tc>
                <a:tc>
                  <a:txBody>
                    <a:bodyPr/>
                    <a:lstStyle/>
                    <a:p>
                      <a:pPr algn="ctr"/>
                      <a:r>
                        <a:rPr sz="700" b="1">
                          <a:solidFill>
                            <a:srgbClr val="000000"/>
                          </a:solidFill>
                          <a:latin typeface="Montserrat Medium"/>
                        </a:rPr>
                        <a:t>n/a</a:t>
                      </a:r>
                    </a:p>
                  </a:txBody>
                  <a:tcPr marL="36576" marR="22860" marT="0" marB="0" anchor="ctr">
                    <a:solidFill>
                      <a:srgbClr val="FFFFFF"/>
                    </a:solidFill>
                  </a:tcPr>
                </a:tc>
                <a:tc>
                  <a:txBody>
                    <a:bodyPr/>
                    <a:lstStyle/>
                    <a:p>
                      <a:pPr algn="ctr"/>
                      <a:r>
                        <a:rPr sz="700" b="1">
                          <a:solidFill>
                            <a:srgbClr val="000000"/>
                          </a:solidFill>
                          <a:latin typeface="Montserrat Medium"/>
                        </a:rPr>
                        <a:t>—</a:t>
                      </a:r>
                    </a:p>
                  </a:txBody>
                  <a:tcPr marL="36576" marR="22860" marT="0" marB="0" anchor="ctr">
                    <a:solidFill>
                      <a:srgbClr val="FFFFFF"/>
                    </a:solidFill>
                  </a:tcPr>
                </a:tc>
                <a:tc>
                  <a:txBody>
                    <a:bodyPr/>
                    <a:lstStyle/>
                    <a:p>
                      <a:pPr algn="ctr"/>
                      <a:r>
                        <a:rPr sz="700" b="1">
                          <a:solidFill>
                            <a:srgbClr val="000000"/>
                          </a:solidFill>
                          <a:latin typeface="Montserrat Medium"/>
                        </a:rPr>
                        <a:t>+5.2%</a:t>
                      </a:r>
                    </a:p>
                  </a:txBody>
                  <a:tcPr marL="36576" marR="22860" marT="0" marB="0" anchor="ctr">
                    <a:solidFill>
                      <a:srgbClr val="FFFFFF"/>
                    </a:solidFill>
                  </a:tcPr>
                </a:tc>
                <a:tc>
                  <a:txBody>
                    <a:bodyPr/>
                    <a:lstStyle/>
                    <a:p>
                      <a:pPr algn="ctr"/>
                      <a:r>
                        <a:rPr sz="700" b="1">
                          <a:solidFill>
                            <a:srgbClr val="000000"/>
                          </a:solidFill>
                          <a:latin typeface="Montserrat Medium"/>
                        </a:rPr>
                        <a:t>+2.7%</a:t>
                      </a:r>
                    </a:p>
                  </a:txBody>
                  <a:tcPr marL="36576" marR="22860" marT="0" marB="0" anchor="ctr">
                    <a:solidFill>
                      <a:srgbClr val="FFFFFF"/>
                    </a:solidFill>
                  </a:tcPr>
                </a:tc>
                <a:extLst>
                  <a:ext uri="{0D108BD9-81ED-4DB2-BD59-A6C34878D82A}">
                    <a16:rowId xmlns:a16="http://schemas.microsoft.com/office/drawing/2014/main" val="10012"/>
                  </a:ext>
                </a:extLst>
              </a:tr>
              <a:tr h="123444">
                <a:tc>
                  <a:txBody>
                    <a:bodyPr/>
                    <a:lstStyle/>
                    <a:p>
                      <a:pPr algn="l"/>
                      <a:r>
                        <a:rPr sz="700" b="0">
                          <a:solidFill>
                            <a:srgbClr val="000000"/>
                          </a:solidFill>
                          <a:latin typeface="Montserrat Medium"/>
                        </a:rPr>
                        <a:t>Vale Base Metals</a:t>
                      </a:r>
                    </a:p>
                  </a:txBody>
                  <a:tcPr marL="36576" marR="22860" marT="0" marB="0" anchor="ctr">
                    <a:solidFill>
                      <a:srgbClr val="EEF1F6"/>
                    </a:solidFill>
                  </a:tcPr>
                </a:tc>
                <a:tc>
                  <a:txBody>
                    <a:bodyPr/>
                    <a:lstStyle/>
                    <a:p>
                      <a:pPr algn="ctr"/>
                      <a:r>
                        <a:rPr sz="700" b="1">
                          <a:solidFill>
                            <a:srgbClr val="000000"/>
                          </a:solidFill>
                          <a:latin typeface="Montserrat Medium"/>
                        </a:rPr>
                        <a:t>1,289</a:t>
                      </a:r>
                    </a:p>
                  </a:txBody>
                  <a:tcPr marL="36576" marR="22860" marT="0" marB="0" anchor="ctr">
                    <a:solidFill>
                      <a:srgbClr val="EEF1F6"/>
                    </a:solidFill>
                  </a:tcPr>
                </a:tc>
                <a:tc>
                  <a:txBody>
                    <a:bodyPr/>
                    <a:lstStyle/>
                    <a:p>
                      <a:pPr algn="ctr"/>
                      <a:r>
                        <a:rPr sz="700" b="1">
                          <a:solidFill>
                            <a:srgbClr val="000000"/>
                          </a:solidFill>
                          <a:latin typeface="Montserrat Medium"/>
                        </a:rPr>
                        <a:t>n/a</a:t>
                      </a:r>
                    </a:p>
                  </a:txBody>
                  <a:tcPr marL="36576" marR="22860" marT="0" marB="0" anchor="ctr">
                    <a:solidFill>
                      <a:srgbClr val="EEF1F6"/>
                    </a:solidFill>
                  </a:tcPr>
                </a:tc>
                <a:tc>
                  <a:txBody>
                    <a:bodyPr/>
                    <a:lstStyle/>
                    <a:p>
                      <a:pPr algn="ctr"/>
                      <a:r>
                        <a:rPr sz="700" b="1">
                          <a:solidFill>
                            <a:srgbClr val="000000"/>
                          </a:solidFill>
                          <a:latin typeface="Montserrat Medium"/>
                        </a:rPr>
                        <a:t>—</a:t>
                      </a:r>
                    </a:p>
                  </a:txBody>
                  <a:tcPr marL="36576" marR="22860" marT="0" marB="0" anchor="ctr">
                    <a:solidFill>
                      <a:srgbClr val="EEF1F6"/>
                    </a:solidFill>
                  </a:tcPr>
                </a:tc>
                <a:tc>
                  <a:txBody>
                    <a:bodyPr/>
                    <a:lstStyle/>
                    <a:p>
                      <a:pPr algn="ctr"/>
                      <a:r>
                        <a:rPr sz="700" b="1">
                          <a:solidFill>
                            <a:srgbClr val="000000"/>
                          </a:solidFill>
                          <a:latin typeface="Montserrat Medium"/>
                        </a:rPr>
                        <a:t>+7.7%</a:t>
                      </a:r>
                    </a:p>
                  </a:txBody>
                  <a:tcPr marL="36576" marR="22860" marT="0" marB="0" anchor="ctr">
                    <a:solidFill>
                      <a:srgbClr val="EEF1F6"/>
                    </a:solidFill>
                  </a:tcPr>
                </a:tc>
                <a:tc>
                  <a:txBody>
                    <a:bodyPr/>
                    <a:lstStyle/>
                    <a:p>
                      <a:pPr algn="ctr"/>
                      <a:r>
                        <a:rPr sz="700" b="1">
                          <a:solidFill>
                            <a:srgbClr val="000000"/>
                          </a:solidFill>
                          <a:latin typeface="Montserrat Medium"/>
                        </a:rPr>
                        <a:t>+78.8%</a:t>
                      </a:r>
                    </a:p>
                  </a:txBody>
                  <a:tcPr marL="36576" marR="22860" marT="0" marB="0" anchor="ctr">
                    <a:solidFill>
                      <a:srgbClr val="EEF1F6"/>
                    </a:solidFill>
                  </a:tcPr>
                </a:tc>
                <a:extLst>
                  <a:ext uri="{0D108BD9-81ED-4DB2-BD59-A6C34878D82A}">
                    <a16:rowId xmlns:a16="http://schemas.microsoft.com/office/drawing/2014/main" val="10013"/>
                  </a:ext>
                </a:extLst>
              </a:tr>
              <a:tr h="123444">
                <a:tc>
                  <a:txBody>
                    <a:bodyPr/>
                    <a:lstStyle/>
                    <a:p>
                      <a:pPr algn="l"/>
                      <a:r>
                        <a:rPr sz="700" b="0">
                          <a:solidFill>
                            <a:srgbClr val="000000"/>
                          </a:solidFill>
                          <a:latin typeface="Montserrat Medium"/>
                        </a:rPr>
                        <a:t>Unallocated items</a:t>
                      </a:r>
                    </a:p>
                  </a:txBody>
                  <a:tcPr marL="36576" marR="22860" marT="0" marB="0" anchor="ctr">
                    <a:solidFill>
                      <a:srgbClr val="FFFFFF"/>
                    </a:solidFill>
                  </a:tcPr>
                </a:tc>
                <a:tc>
                  <a:txBody>
                    <a:bodyPr/>
                    <a:lstStyle/>
                    <a:p>
                      <a:pPr algn="ctr"/>
                      <a:r>
                        <a:rPr sz="700" b="1">
                          <a:solidFill>
                            <a:srgbClr val="000000"/>
                          </a:solidFill>
                          <a:latin typeface="Montserrat Medium"/>
                        </a:rPr>
                        <a:t>(279)</a:t>
                      </a:r>
                    </a:p>
                  </a:txBody>
                  <a:tcPr marL="36576" marR="22860" marT="0" marB="0" anchor="ctr">
                    <a:solidFill>
                      <a:srgbClr val="FFFFFF"/>
                    </a:solidFill>
                  </a:tcPr>
                </a:tc>
                <a:tc>
                  <a:txBody>
                    <a:bodyPr/>
                    <a:lstStyle/>
                    <a:p>
                      <a:pPr algn="ctr"/>
                      <a:r>
                        <a:rPr sz="700" b="1">
                          <a:solidFill>
                            <a:srgbClr val="000000"/>
                          </a:solidFill>
                          <a:latin typeface="Montserrat Medium"/>
                        </a:rPr>
                        <a:t>n/a</a:t>
                      </a:r>
                    </a:p>
                  </a:txBody>
                  <a:tcPr marL="36576" marR="22860" marT="0" marB="0" anchor="ctr">
                    <a:solidFill>
                      <a:srgbClr val="FFFFFF"/>
                    </a:solidFill>
                  </a:tcPr>
                </a:tc>
                <a:tc>
                  <a:txBody>
                    <a:bodyPr/>
                    <a:lstStyle/>
                    <a:p>
                      <a:pPr algn="ctr"/>
                      <a:r>
                        <a:rPr sz="700" b="1">
                          <a:solidFill>
                            <a:srgbClr val="000000"/>
                          </a:solidFill>
                          <a:latin typeface="Montserrat Medium"/>
                        </a:rPr>
                        <a:t>—</a:t>
                      </a:r>
                    </a:p>
                  </a:txBody>
                  <a:tcPr marL="36576" marR="22860" marT="0" marB="0" anchor="ctr">
                    <a:solidFill>
                      <a:srgbClr val="FFFFFF"/>
                    </a:solidFill>
                  </a:tcPr>
                </a:tc>
                <a:tc>
                  <a:txBody>
                    <a:bodyPr/>
                    <a:lstStyle/>
                    <a:p>
                      <a:pPr algn="ctr"/>
                      <a:r>
                        <a:rPr sz="700" b="1">
                          <a:solidFill>
                            <a:srgbClr val="000000"/>
                          </a:solidFill>
                          <a:latin typeface="Montserrat Medium"/>
                        </a:rPr>
                        <a:t>+34.1%</a:t>
                      </a:r>
                    </a:p>
                  </a:txBody>
                  <a:tcPr marL="36576" marR="22860" marT="0" marB="0" anchor="ctr">
                    <a:solidFill>
                      <a:srgbClr val="FFFFFF"/>
                    </a:solidFill>
                  </a:tcPr>
                </a:tc>
                <a:tc>
                  <a:txBody>
                    <a:bodyPr/>
                    <a:lstStyle/>
                    <a:p>
                      <a:pPr algn="ctr"/>
                      <a:r>
                        <a:rPr sz="700" b="1">
                          <a:solidFill>
                            <a:srgbClr val="000000"/>
                          </a:solidFill>
                          <a:latin typeface="Montserrat Medium"/>
                        </a:rPr>
                        <a:t>+1.8%</a:t>
                      </a:r>
                    </a:p>
                  </a:txBody>
                  <a:tcPr marL="36576" marR="22860" marT="0" marB="0" anchor="ctr">
                    <a:solidFill>
                      <a:srgbClr val="FFFFFF"/>
                    </a:solidFill>
                  </a:tcPr>
                </a:tc>
                <a:extLst>
                  <a:ext uri="{0D108BD9-81ED-4DB2-BD59-A6C34878D82A}">
                    <a16:rowId xmlns:a16="http://schemas.microsoft.com/office/drawing/2014/main" val="10014"/>
                  </a:ext>
                </a:extLst>
              </a:tr>
              <a:tr h="123444">
                <a:tc>
                  <a:txBody>
                    <a:bodyPr/>
                    <a:lstStyle/>
                    <a:p>
                      <a:pPr algn="l"/>
                      <a:r>
                        <a:rPr sz="700" b="1">
                          <a:solidFill>
                            <a:srgbClr val="FFFFFF"/>
                          </a:solidFill>
                          <a:latin typeface="Montserrat Medium"/>
                        </a:rPr>
                        <a:t>CASH AND DEBT</a:t>
                      </a: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extLst>
                  <a:ext uri="{0D108BD9-81ED-4DB2-BD59-A6C34878D82A}">
                    <a16:rowId xmlns:a16="http://schemas.microsoft.com/office/drawing/2014/main" val="10015"/>
                  </a:ext>
                </a:extLst>
              </a:tr>
              <a:tr h="123444">
                <a:tc>
                  <a:txBody>
                    <a:bodyPr/>
                    <a:lstStyle/>
                    <a:p>
                      <a:pPr algn="l"/>
                      <a:r>
                        <a:rPr sz="700" b="0">
                          <a:solidFill>
                            <a:srgbClr val="000000"/>
                          </a:solidFill>
                          <a:latin typeface="Montserrat Medium"/>
                        </a:rPr>
                        <a:t>Recurring FCF</a:t>
                      </a:r>
                    </a:p>
                  </a:txBody>
                  <a:tcPr marL="36576" marR="22860" marT="0" marB="0" anchor="ctr">
                    <a:solidFill>
                      <a:srgbClr val="EEF1F6"/>
                    </a:solidFill>
                  </a:tcPr>
                </a:tc>
                <a:tc>
                  <a:txBody>
                    <a:bodyPr/>
                    <a:lstStyle/>
                    <a:p>
                      <a:pPr algn="ctr"/>
                      <a:r>
                        <a:rPr sz="700" b="1">
                          <a:solidFill>
                            <a:srgbClr val="000000"/>
                          </a:solidFill>
                          <a:latin typeface="Montserrat Medium"/>
                        </a:rPr>
                        <a:t>1,505</a:t>
                      </a:r>
                    </a:p>
                  </a:txBody>
                  <a:tcPr marL="36576" marR="22860" marT="0" marB="0" anchor="ctr">
                    <a:solidFill>
                      <a:srgbClr val="EEF1F6"/>
                    </a:solidFill>
                  </a:tcPr>
                </a:tc>
                <a:tc>
                  <a:txBody>
                    <a:bodyPr/>
                    <a:lstStyle/>
                    <a:p>
                      <a:pPr algn="ctr"/>
                      <a:r>
                        <a:rPr sz="700" b="1">
                          <a:solidFill>
                            <a:srgbClr val="000000"/>
                          </a:solidFill>
                          <a:latin typeface="Montserrat Medium"/>
                        </a:rPr>
                        <a:t>n/a</a:t>
                      </a:r>
                    </a:p>
                  </a:txBody>
                  <a:tcPr marL="36576" marR="22860" marT="0" marB="0" anchor="ctr">
                    <a:solidFill>
                      <a:srgbClr val="EEF1F6"/>
                    </a:solidFill>
                  </a:tcPr>
                </a:tc>
                <a:tc>
                  <a:txBody>
                    <a:bodyPr/>
                    <a:lstStyle/>
                    <a:p>
                      <a:pPr algn="ctr"/>
                      <a:r>
                        <a:rPr sz="700" b="1">
                          <a:solidFill>
                            <a:srgbClr val="000000"/>
                          </a:solidFill>
                          <a:latin typeface="Montserrat Medium"/>
                        </a:rPr>
                        <a:t>—</a:t>
                      </a:r>
                    </a:p>
                  </a:txBody>
                  <a:tcPr marL="36576" marR="22860" marT="0" marB="0" anchor="ctr">
                    <a:solidFill>
                      <a:srgbClr val="EEF1F6"/>
                    </a:solidFill>
                  </a:tcPr>
                </a:tc>
                <a:tc>
                  <a:txBody>
                    <a:bodyPr/>
                    <a:lstStyle/>
                    <a:p>
                      <a:pPr algn="ctr"/>
                      <a:r>
                        <a:rPr sz="700" b="1">
                          <a:solidFill>
                            <a:srgbClr val="000000"/>
                          </a:solidFill>
                          <a:latin typeface="Montserrat Medium"/>
                        </a:rPr>
                        <a:t>+85.1%</a:t>
                      </a:r>
                    </a:p>
                  </a:txBody>
                  <a:tcPr marL="36576" marR="22860" marT="0" marB="0" anchor="ctr">
                    <a:solidFill>
                      <a:srgbClr val="EEF1F6"/>
                    </a:solidFill>
                  </a:tcPr>
                </a:tc>
                <a:tc>
                  <a:txBody>
                    <a:bodyPr/>
                    <a:lstStyle/>
                    <a:p>
                      <a:pPr algn="ctr"/>
                      <a:r>
                        <a:rPr sz="700" b="1">
                          <a:solidFill>
                            <a:srgbClr val="000000"/>
                          </a:solidFill>
                          <a:latin typeface="Montserrat Medium"/>
                        </a:rPr>
                        <a:t>+49.3%</a:t>
                      </a:r>
                    </a:p>
                  </a:txBody>
                  <a:tcPr marL="36576" marR="22860" marT="0" marB="0" anchor="ctr">
                    <a:solidFill>
                      <a:srgbClr val="EEF1F6"/>
                    </a:solidFill>
                  </a:tcPr>
                </a:tc>
                <a:extLst>
                  <a:ext uri="{0D108BD9-81ED-4DB2-BD59-A6C34878D82A}">
                    <a16:rowId xmlns:a16="http://schemas.microsoft.com/office/drawing/2014/main" val="10016"/>
                  </a:ext>
                </a:extLst>
              </a:tr>
              <a:tr h="123444">
                <a:tc>
                  <a:txBody>
                    <a:bodyPr/>
                    <a:lstStyle/>
                    <a:p>
                      <a:pPr algn="l"/>
                      <a:r>
                        <a:rPr sz="700" b="0">
                          <a:solidFill>
                            <a:srgbClr val="000000"/>
                          </a:solidFill>
                          <a:latin typeface="Montserrat Medium"/>
                        </a:rPr>
                        <a:t>Capex</a:t>
                      </a:r>
                    </a:p>
                  </a:txBody>
                  <a:tcPr marL="36576" marR="22860" marT="0" marB="0" anchor="ctr">
                    <a:solidFill>
                      <a:srgbClr val="FFFFFF"/>
                    </a:solidFill>
                  </a:tcPr>
                </a:tc>
                <a:tc>
                  <a:txBody>
                    <a:bodyPr/>
                    <a:lstStyle/>
                    <a:p>
                      <a:pPr algn="ctr"/>
                      <a:r>
                        <a:rPr sz="700" b="1">
                          <a:solidFill>
                            <a:srgbClr val="000000"/>
                          </a:solidFill>
                          <a:latin typeface="Montserrat Medium"/>
                        </a:rPr>
                        <a:t>1,128</a:t>
                      </a:r>
                    </a:p>
                  </a:txBody>
                  <a:tcPr marL="36576" marR="22860" marT="0" marB="0" anchor="ctr">
                    <a:solidFill>
                      <a:srgbClr val="FFFFFF"/>
                    </a:solidFill>
                  </a:tcPr>
                </a:tc>
                <a:tc>
                  <a:txBody>
                    <a:bodyPr/>
                    <a:lstStyle/>
                    <a:p>
                      <a:pPr algn="ctr"/>
                      <a:r>
                        <a:rPr sz="700" b="1">
                          <a:solidFill>
                            <a:srgbClr val="000000"/>
                          </a:solidFill>
                          <a:latin typeface="Montserrat Medium"/>
                        </a:rPr>
                        <a:t>n/a</a:t>
                      </a:r>
                    </a:p>
                  </a:txBody>
                  <a:tcPr marL="36576" marR="22860" marT="0" marB="0" anchor="ctr">
                    <a:solidFill>
                      <a:srgbClr val="FFFFFF"/>
                    </a:solidFill>
                  </a:tcPr>
                </a:tc>
                <a:tc>
                  <a:txBody>
                    <a:bodyPr/>
                    <a:lstStyle/>
                    <a:p>
                      <a:pPr algn="ctr"/>
                      <a:r>
                        <a:rPr sz="700" b="1">
                          <a:solidFill>
                            <a:srgbClr val="000000"/>
                          </a:solidFill>
                          <a:latin typeface="Montserrat Medium"/>
                        </a:rPr>
                        <a:t>—</a:t>
                      </a:r>
                    </a:p>
                  </a:txBody>
                  <a:tcPr marL="36576" marR="22860" marT="0" marB="0" anchor="ctr">
                    <a:solidFill>
                      <a:srgbClr val="FFFFFF"/>
                    </a:solidFill>
                  </a:tcPr>
                </a:tc>
                <a:tc>
                  <a:txBody>
                    <a:bodyPr/>
                    <a:lstStyle/>
                    <a:p>
                      <a:pPr algn="ctr"/>
                      <a:r>
                        <a:rPr sz="700" b="1">
                          <a:solidFill>
                            <a:srgbClr val="000000"/>
                          </a:solidFill>
                          <a:latin typeface="Montserrat Medium"/>
                        </a:rPr>
                        <a:t>+3.6%</a:t>
                      </a:r>
                    </a:p>
                  </a:txBody>
                  <a:tcPr marL="36576" marR="22860" marT="0" marB="0" anchor="ctr">
                    <a:solidFill>
                      <a:srgbClr val="FFFFFF"/>
                    </a:solidFill>
                  </a:tcPr>
                </a:tc>
                <a:tc>
                  <a:txBody>
                    <a:bodyPr/>
                    <a:lstStyle/>
                    <a:p>
                      <a:pPr algn="ctr"/>
                      <a:r>
                        <a:rPr sz="700" b="1">
                          <a:solidFill>
                            <a:srgbClr val="000000"/>
                          </a:solidFill>
                          <a:latin typeface="Montserrat Medium"/>
                        </a:rPr>
                        <a:t>+7.1%</a:t>
                      </a:r>
                    </a:p>
                  </a:txBody>
                  <a:tcPr marL="36576" marR="22860" marT="0" marB="0" anchor="ctr">
                    <a:solidFill>
                      <a:srgbClr val="FFFFFF"/>
                    </a:solidFill>
                  </a:tcPr>
                </a:tc>
                <a:extLst>
                  <a:ext uri="{0D108BD9-81ED-4DB2-BD59-A6C34878D82A}">
                    <a16:rowId xmlns:a16="http://schemas.microsoft.com/office/drawing/2014/main" val="10017"/>
                  </a:ext>
                </a:extLst>
              </a:tr>
              <a:tr h="123444">
                <a:tc>
                  <a:txBody>
                    <a:bodyPr/>
                    <a:lstStyle/>
                    <a:p>
                      <a:pPr algn="l"/>
                      <a:r>
                        <a:rPr sz="700" b="0">
                          <a:solidFill>
                            <a:srgbClr val="000000"/>
                          </a:solidFill>
                          <a:latin typeface="Montserrat Medium"/>
                        </a:rPr>
                        <a:t>Net debt</a:t>
                      </a:r>
                    </a:p>
                  </a:txBody>
                  <a:tcPr marL="36576" marR="22860" marT="0" marB="0" anchor="ctr">
                    <a:solidFill>
                      <a:srgbClr val="EEF1F6"/>
                    </a:solidFill>
                  </a:tcPr>
                </a:tc>
                <a:tc>
                  <a:txBody>
                    <a:bodyPr/>
                    <a:lstStyle/>
                    <a:p>
                      <a:pPr algn="ctr"/>
                      <a:r>
                        <a:rPr sz="700" b="1">
                          <a:solidFill>
                            <a:srgbClr val="000000"/>
                          </a:solidFill>
                          <a:latin typeface="Montserrat Medium"/>
                        </a:rPr>
                        <a:t>13,173</a:t>
                      </a:r>
                    </a:p>
                  </a:txBody>
                  <a:tcPr marL="36576" marR="22860" marT="0" marB="0" anchor="ctr">
                    <a:solidFill>
                      <a:srgbClr val="EEF1F6"/>
                    </a:solidFill>
                  </a:tcPr>
                </a:tc>
                <a:tc>
                  <a:txBody>
                    <a:bodyPr/>
                    <a:lstStyle/>
                    <a:p>
                      <a:pPr algn="ctr"/>
                      <a:r>
                        <a:rPr sz="700" b="1">
                          <a:solidFill>
                            <a:srgbClr val="000000"/>
                          </a:solidFill>
                          <a:latin typeface="Montserrat Medium"/>
                        </a:rPr>
                        <a:t>n/a</a:t>
                      </a:r>
                    </a:p>
                  </a:txBody>
                  <a:tcPr marL="36576" marR="22860" marT="0" marB="0" anchor="ctr">
                    <a:solidFill>
                      <a:srgbClr val="EEF1F6"/>
                    </a:solidFill>
                  </a:tcPr>
                </a:tc>
                <a:tc>
                  <a:txBody>
                    <a:bodyPr/>
                    <a:lstStyle/>
                    <a:p>
                      <a:pPr algn="ctr"/>
                      <a:r>
                        <a:rPr sz="700" b="1">
                          <a:solidFill>
                            <a:srgbClr val="000000"/>
                          </a:solidFill>
                          <a:latin typeface="Montserrat Medium"/>
                        </a:rPr>
                        <a:t>—</a:t>
                      </a:r>
                    </a:p>
                  </a:txBody>
                  <a:tcPr marL="36576" marR="22860" marT="0" marB="0" anchor="ctr">
                    <a:solidFill>
                      <a:srgbClr val="EEF1F6"/>
                    </a:solidFill>
                  </a:tcPr>
                </a:tc>
                <a:tc>
                  <a:txBody>
                    <a:bodyPr/>
                    <a:lstStyle/>
                    <a:p>
                      <a:pPr algn="ctr"/>
                      <a:r>
                        <a:rPr sz="700" b="1">
                          <a:solidFill>
                            <a:srgbClr val="000000"/>
                          </a:solidFill>
                          <a:latin typeface="Montserrat Medium"/>
                        </a:rPr>
                        <a:t>−2.8%</a:t>
                      </a:r>
                    </a:p>
                  </a:txBody>
                  <a:tcPr marL="36576" marR="22860" marT="0" marB="0" anchor="ctr">
                    <a:solidFill>
                      <a:srgbClr val="EEF1F6"/>
                    </a:solidFill>
                  </a:tcPr>
                </a:tc>
                <a:tc>
                  <a:txBody>
                    <a:bodyPr/>
                    <a:lstStyle/>
                    <a:p>
                      <a:pPr algn="ctr"/>
                      <a:r>
                        <a:rPr sz="700" b="1">
                          <a:solidFill>
                            <a:srgbClr val="000000"/>
                          </a:solidFill>
                          <a:latin typeface="Montserrat Medium"/>
                        </a:rPr>
                        <a:t>+8.4%</a:t>
                      </a:r>
                    </a:p>
                  </a:txBody>
                  <a:tcPr marL="36576" marR="22860" marT="0" marB="0" anchor="ctr">
                    <a:solidFill>
                      <a:srgbClr val="EEF1F6"/>
                    </a:solidFill>
                  </a:tcPr>
                </a:tc>
                <a:extLst>
                  <a:ext uri="{0D108BD9-81ED-4DB2-BD59-A6C34878D82A}">
                    <a16:rowId xmlns:a16="http://schemas.microsoft.com/office/drawing/2014/main" val="10018"/>
                  </a:ext>
                </a:extLst>
              </a:tr>
              <a:tr h="123444">
                <a:tc>
                  <a:txBody>
                    <a:bodyPr/>
                    <a:lstStyle/>
                    <a:p>
                      <a:pPr algn="l"/>
                      <a:r>
                        <a:rPr sz="700" b="1">
                          <a:solidFill>
                            <a:srgbClr val="FFFFFF"/>
                          </a:solidFill>
                          <a:latin typeface="Montserrat Medium"/>
                        </a:rPr>
                        <a:t>PROFORMA → ADJUSTED BRIDGE</a:t>
                      </a: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tc>
                  <a:txBody>
                    <a:bodyPr/>
                    <a:lstStyle/>
                    <a:p>
                      <a:pPr algn="l"/>
                      <a:r>
                        <a:rPr sz="700" b="1">
                          <a:solidFill>
                            <a:srgbClr val="FFFFFF"/>
                          </a:solidFill>
                          <a:latin typeface="Montserrat Medium"/>
                        </a:rPr>
                        <a:t/>
                      </a:r>
                      <a:endParaRPr/>
                    </a:p>
                  </a:txBody>
                  <a:tcPr marL="36576" marR="22860" marT="0" marB="0" anchor="ctr">
                    <a:solidFill>
                      <a:srgbClr val="2121A9"/>
                    </a:solidFill>
                  </a:tcPr>
                </a:tc>
                <a:extLst>
                  <a:ext uri="{0D108BD9-81ED-4DB2-BD59-A6C34878D82A}">
                    <a16:rowId xmlns:a16="http://schemas.microsoft.com/office/drawing/2014/main" val="10019"/>
                  </a:ext>
                </a:extLst>
              </a:tr>
              <a:tr h="123444">
                <a:tc>
                  <a:txBody>
                    <a:bodyPr/>
                    <a:lstStyle/>
                    <a:p>
                      <a:pPr algn="l"/>
                      <a:r>
                        <a:rPr sz="700" b="0">
                          <a:solidFill>
                            <a:srgbClr val="000000"/>
                          </a:solidFill>
                          <a:latin typeface="Montserrat Medium"/>
                        </a:rPr>
                        <a:t>Brumadinho and de-characterisation</a:t>
                      </a:r>
                    </a:p>
                  </a:txBody>
                  <a:tcPr marL="36576" marR="22860" marT="0" marB="0" anchor="ctr">
                    <a:solidFill>
                      <a:srgbClr val="FFFFFF"/>
                    </a:solidFill>
                  </a:tcPr>
                </a:tc>
                <a:tc>
                  <a:txBody>
                    <a:bodyPr/>
                    <a:lstStyle/>
                    <a:p>
                      <a:pPr algn="ctr"/>
                      <a:r>
                        <a:rPr sz="700" b="1">
                          <a:solidFill>
                            <a:srgbClr val="000000"/>
                          </a:solidFill>
                          <a:latin typeface="Montserrat Medium"/>
                        </a:rPr>
                        <a:t>(101)</a:t>
                      </a:r>
                    </a:p>
                  </a:txBody>
                  <a:tcPr marL="36576" marR="22860" marT="0" marB="0" anchor="ctr">
                    <a:solidFill>
                      <a:srgbClr val="FFFFFF"/>
                    </a:solidFill>
                  </a:tcPr>
                </a:tc>
                <a:tc>
                  <a:txBody>
                    <a:bodyPr/>
                    <a:lstStyle/>
                    <a:p>
                      <a:pPr algn="ctr"/>
                      <a:r>
                        <a:rPr sz="700" b="1">
                          <a:solidFill>
                            <a:srgbClr val="000000"/>
                          </a:solidFill>
                          <a:latin typeface="Montserrat Medium"/>
                        </a:rPr>
                        <a:t>n/a</a:t>
                      </a:r>
                    </a:p>
                  </a:txBody>
                  <a:tcPr marL="36576" marR="22860" marT="0" marB="0" anchor="ctr">
                    <a:solidFill>
                      <a:srgbClr val="FFFFFF"/>
                    </a:solidFill>
                  </a:tcPr>
                </a:tc>
                <a:tc>
                  <a:txBody>
                    <a:bodyPr/>
                    <a:lstStyle/>
                    <a:p>
                      <a:pPr algn="ctr"/>
                      <a:r>
                        <a:rPr sz="700" b="1">
                          <a:solidFill>
                            <a:srgbClr val="000000"/>
                          </a:solidFill>
                          <a:latin typeface="Montserrat Medium"/>
                        </a:rPr>
                        <a:t>—</a:t>
                      </a:r>
                    </a:p>
                  </a:txBody>
                  <a:tcPr marL="36576" marR="22860" marT="0" marB="0" anchor="ctr">
                    <a:solidFill>
                      <a:srgbClr val="FFFFFF"/>
                    </a:solidFill>
                  </a:tcPr>
                </a:tc>
                <a:tc>
                  <a:txBody>
                    <a:bodyPr/>
                    <a:lstStyle/>
                    <a:p>
                      <a:pPr algn="ctr"/>
                      <a:r>
                        <a:rPr sz="700" b="1">
                          <a:solidFill>
                            <a:srgbClr val="000000"/>
                          </a:solidFill>
                          <a:latin typeface="Montserrat Medium"/>
                        </a:rPr>
                        <a:t>+55.4%</a:t>
                      </a:r>
                    </a:p>
                  </a:txBody>
                  <a:tcPr marL="36576" marR="22860" marT="0" marB="0" anchor="ctr">
                    <a:solidFill>
                      <a:srgbClr val="FFFFFF"/>
                    </a:solidFill>
                  </a:tcPr>
                </a:tc>
                <a:tc>
                  <a:txBody>
                    <a:bodyPr/>
                    <a:lstStyle/>
                    <a:p>
                      <a:pPr algn="ctr"/>
                      <a:r>
                        <a:rPr sz="700" b="1">
                          <a:solidFill>
                            <a:srgbClr val="000000"/>
                          </a:solidFill>
                          <a:latin typeface="Montserrat Medium"/>
                        </a:rPr>
                        <a:t>+165.8%</a:t>
                      </a:r>
                    </a:p>
                  </a:txBody>
                  <a:tcPr marL="36576" marR="22860" marT="0" marB="0" anchor="ctr">
                    <a:solidFill>
                      <a:srgbClr val="FFFFFF"/>
                    </a:solidFill>
                  </a:tcPr>
                </a:tc>
                <a:extLst>
                  <a:ext uri="{0D108BD9-81ED-4DB2-BD59-A6C34878D82A}">
                    <a16:rowId xmlns:a16="http://schemas.microsoft.com/office/drawing/2014/main" val="10020"/>
                  </a:ext>
                </a:extLst>
              </a:tr>
              <a:tr h="123444">
                <a:tc>
                  <a:txBody>
                    <a:bodyPr/>
                    <a:lstStyle/>
                    <a:p>
                      <a:pPr algn="l"/>
                      <a:r>
                        <a:rPr sz="700" b="0">
                          <a:solidFill>
                            <a:srgbClr val="000000"/>
                          </a:solidFill>
                          <a:latin typeface="Montserrat Medium"/>
                        </a:rPr>
                        <a:t>Non-recurring expenses</a:t>
                      </a:r>
                    </a:p>
                  </a:txBody>
                  <a:tcPr marL="36576" marR="22860" marT="0" marB="0" anchor="ctr">
                    <a:solidFill>
                      <a:srgbClr val="EEF1F6"/>
                    </a:solidFill>
                  </a:tcPr>
                </a:tc>
                <a:tc>
                  <a:txBody>
                    <a:bodyPr/>
                    <a:lstStyle/>
                    <a:p>
                      <a:pPr algn="ctr"/>
                      <a:r>
                        <a:rPr sz="700" b="1">
                          <a:solidFill>
                            <a:srgbClr val="000000"/>
                          </a:solidFill>
                          <a:latin typeface="Montserrat Medium"/>
                        </a:rPr>
                        <a:t>(289)</a:t>
                      </a:r>
                    </a:p>
                  </a:txBody>
                  <a:tcPr marL="36576" marR="22860" marT="0" marB="0" anchor="ctr">
                    <a:solidFill>
                      <a:srgbClr val="EEF1F6"/>
                    </a:solidFill>
                  </a:tcPr>
                </a:tc>
                <a:tc>
                  <a:txBody>
                    <a:bodyPr/>
                    <a:lstStyle/>
                    <a:p>
                      <a:pPr algn="ctr"/>
                      <a:r>
                        <a:rPr sz="700" b="1">
                          <a:solidFill>
                            <a:srgbClr val="000000"/>
                          </a:solidFill>
                          <a:latin typeface="Montserrat Medium"/>
                        </a:rPr>
                        <a:t>n/a</a:t>
                      </a:r>
                    </a:p>
                  </a:txBody>
                  <a:tcPr marL="36576" marR="22860" marT="0" marB="0" anchor="ctr">
                    <a:solidFill>
                      <a:srgbClr val="EEF1F6"/>
                    </a:solidFill>
                  </a:tcPr>
                </a:tc>
                <a:tc>
                  <a:txBody>
                    <a:bodyPr/>
                    <a:lstStyle/>
                    <a:p>
                      <a:pPr algn="ctr"/>
                      <a:r>
                        <a:rPr sz="700" b="1">
                          <a:solidFill>
                            <a:srgbClr val="000000"/>
                          </a:solidFill>
                          <a:latin typeface="Montserrat Medium"/>
                        </a:rPr>
                        <a:t>—</a:t>
                      </a:r>
                    </a:p>
                  </a:txBody>
                  <a:tcPr marL="36576" marR="22860" marT="0" marB="0" anchor="ctr">
                    <a:solidFill>
                      <a:srgbClr val="EEF1F6"/>
                    </a:solidFill>
                  </a:tcPr>
                </a:tc>
                <a:tc>
                  <a:txBody>
                    <a:bodyPr/>
                    <a:lstStyle/>
                    <a:p>
                      <a:pPr algn="ctr"/>
                      <a:r>
                        <a:rPr sz="700" b="1">
                          <a:solidFill>
                            <a:srgbClr val="000000"/>
                          </a:solidFill>
                          <a:latin typeface="Montserrat Medium"/>
                        </a:rPr>
                        <a:t>n.a.</a:t>
                      </a:r>
                    </a:p>
                  </a:txBody>
                  <a:tcPr marL="36576" marR="22860" marT="0" marB="0" anchor="ctr">
                    <a:solidFill>
                      <a:srgbClr val="EEF1F6"/>
                    </a:solidFill>
                  </a:tcPr>
                </a:tc>
                <a:tc>
                  <a:txBody>
                    <a:bodyPr/>
                    <a:lstStyle/>
                    <a:p>
                      <a:pPr algn="ctr"/>
                      <a:r>
                        <a:rPr sz="700" b="1">
                          <a:solidFill>
                            <a:srgbClr val="000000"/>
                          </a:solidFill>
                          <a:latin typeface="Montserrat Medium"/>
                        </a:rPr>
                        <a:t>n.a.</a:t>
                      </a:r>
                    </a:p>
                  </a:txBody>
                  <a:tcPr marL="36576" marR="22860" marT="0" marB="0" anchor="ctr">
                    <a:solidFill>
                      <a:srgbClr val="EEF1F6"/>
                    </a:solidFill>
                  </a:tcPr>
                </a:tc>
                <a:extLst>
                  <a:ext uri="{0D108BD9-81ED-4DB2-BD59-A6C34878D82A}">
                    <a16:rowId xmlns:a16="http://schemas.microsoft.com/office/drawing/2014/main" val="10021"/>
                  </a:ext>
                </a:extLst>
              </a:tr>
              <a:tr h="123444">
                <a:tc>
                  <a:txBody>
                    <a:bodyPr/>
                    <a:lstStyle/>
                    <a:p>
                      <a:pPr algn="l"/>
                      <a:r>
                        <a:rPr sz="700" b="0">
                          <a:solidFill>
                            <a:srgbClr val="000000"/>
                          </a:solidFill>
                          <a:latin typeface="Montserrat Medium"/>
                        </a:rPr>
                        <a:t>Other op. exp. — unallocated</a:t>
                      </a:r>
                    </a:p>
                  </a:txBody>
                  <a:tcPr marL="36576" marR="22860" marT="0" marB="0" anchor="ctr">
                    <a:solidFill>
                      <a:srgbClr val="FFFFFF"/>
                    </a:solidFill>
                  </a:tcPr>
                </a:tc>
                <a:tc>
                  <a:txBody>
                    <a:bodyPr/>
                    <a:lstStyle/>
                    <a:p>
                      <a:pPr algn="ctr"/>
                      <a:r>
                        <a:rPr sz="700" b="1">
                          <a:solidFill>
                            <a:srgbClr val="000000"/>
                          </a:solidFill>
                          <a:latin typeface="Montserrat Medium"/>
                        </a:rPr>
                        <a:t>443</a:t>
                      </a:r>
                    </a:p>
                  </a:txBody>
                  <a:tcPr marL="36576" marR="22860" marT="0" marB="0" anchor="ctr">
                    <a:solidFill>
                      <a:srgbClr val="FFFFFF"/>
                    </a:solidFill>
                  </a:tcPr>
                </a:tc>
                <a:tc>
                  <a:txBody>
                    <a:bodyPr/>
                    <a:lstStyle/>
                    <a:p>
                      <a:pPr algn="ctr"/>
                      <a:r>
                        <a:rPr sz="700" b="1">
                          <a:solidFill>
                            <a:srgbClr val="000000"/>
                          </a:solidFill>
                          <a:latin typeface="Montserrat Medium"/>
                        </a:rPr>
                        <a:t>n/a</a:t>
                      </a:r>
                    </a:p>
                  </a:txBody>
                  <a:tcPr marL="36576" marR="22860" marT="0" marB="0" anchor="ctr">
                    <a:solidFill>
                      <a:srgbClr val="FFFFFF"/>
                    </a:solidFill>
                  </a:tcPr>
                </a:tc>
                <a:tc>
                  <a:txBody>
                    <a:bodyPr/>
                    <a:lstStyle/>
                    <a:p>
                      <a:pPr algn="ctr"/>
                      <a:r>
                        <a:rPr sz="700" b="1">
                          <a:solidFill>
                            <a:srgbClr val="000000"/>
                          </a:solidFill>
                          <a:latin typeface="Montserrat Medium"/>
                        </a:rPr>
                        <a:t>—</a:t>
                      </a:r>
                    </a:p>
                  </a:txBody>
                  <a:tcPr marL="36576" marR="22860" marT="0" marB="0" anchor="ctr">
                    <a:solidFill>
                      <a:srgbClr val="FFFFFF"/>
                    </a:solidFill>
                  </a:tcPr>
                </a:tc>
                <a:tc>
                  <a:txBody>
                    <a:bodyPr/>
                    <a:lstStyle/>
                    <a:p>
                      <a:pPr algn="ctr"/>
                      <a:r>
                        <a:rPr sz="700" b="1">
                          <a:solidFill>
                            <a:srgbClr val="000000"/>
                          </a:solidFill>
                          <a:latin typeface="Montserrat Medium"/>
                        </a:rPr>
                        <a:t>+278.6%</a:t>
                      </a:r>
                    </a:p>
                  </a:txBody>
                  <a:tcPr marL="36576" marR="22860" marT="0" marB="0" anchor="ctr">
                    <a:solidFill>
                      <a:srgbClr val="FFFFFF"/>
                    </a:solidFill>
                  </a:tcPr>
                </a:tc>
                <a:tc>
                  <a:txBody>
                    <a:bodyPr/>
                    <a:lstStyle/>
                    <a:p>
                      <a:pPr algn="ctr"/>
                      <a:r>
                        <a:rPr sz="700" b="1">
                          <a:solidFill>
                            <a:srgbClr val="000000"/>
                          </a:solidFill>
                          <a:latin typeface="Montserrat Medium"/>
                        </a:rPr>
                        <a:t>+162.1%</a:t>
                      </a:r>
                    </a:p>
                  </a:txBody>
                  <a:tcPr marL="36576" marR="22860" marT="0" marB="0" anchor="ctr">
                    <a:solidFill>
                      <a:srgbClr val="FFFFFF"/>
                    </a:solidFill>
                  </a:tcPr>
                </a:tc>
                <a:extLst>
                  <a:ext uri="{0D108BD9-81ED-4DB2-BD59-A6C34878D82A}">
                    <a16:rowId xmlns:a16="http://schemas.microsoft.com/office/drawing/2014/main" val="10022"/>
                  </a:ext>
                </a:extLst>
              </a:tr>
            </a:tbl>
          </a:graphicData>
        </a:graphic>
      </p:graphicFrame>
      <p:graphicFrame>
        <p:nvGraphicFramePr>
          <p:cNvPr id="30" name="Table 29"/>
          <p:cNvGraphicFramePr>
            <a:graphicFrameLocks noGrp="1"/>
          </p:cNvGraphicFramePr>
          <p:nvPr>
            <p:extLst>
              <p:ext uri="{D42A27DB-BD31-4B8C-83A1-F6EECF244321}">
                <p14:modId xmlns:p14="http://schemas.microsoft.com/office/powerpoint/2010/main" val="3653444574"/>
              </p:ext>
            </p:extLst>
          </p:nvPr>
        </p:nvGraphicFramePr>
        <p:xfrm>
          <a:off x="146303" y="5788305"/>
          <a:ext cx="6492240" cy="777240"/>
        </p:xfrm>
        <a:graphic>
          <a:graphicData uri="http://schemas.openxmlformats.org/drawingml/2006/table">
            <a:tbl>
              <a:tblPr>
                <a:tableStyleId>{5C22544A-7EE6-4342-B048-85BDC9FD1C3A}</a:tableStyleId>
              </a:tblPr>
              <a:tblGrid>
                <a:gridCol w="1737360">
                  <a:extLst>
                    <a:ext uri="{9D8B030D-6E8A-4147-A177-3AD203B41FA5}">
                      <a16:colId xmlns:a16="http://schemas.microsoft.com/office/drawing/2014/main" val="20000"/>
                    </a:ext>
                  </a:extLst>
                </a:gridCol>
                <a:gridCol w="950976">
                  <a:extLst>
                    <a:ext uri="{9D8B030D-6E8A-4147-A177-3AD203B41FA5}">
                      <a16:colId xmlns:a16="http://schemas.microsoft.com/office/drawing/2014/main" val="20001"/>
                    </a:ext>
                  </a:extLst>
                </a:gridCol>
                <a:gridCol w="950976">
                  <a:extLst>
                    <a:ext uri="{9D8B030D-6E8A-4147-A177-3AD203B41FA5}">
                      <a16:colId xmlns:a16="http://schemas.microsoft.com/office/drawing/2014/main" val="20002"/>
                    </a:ext>
                  </a:extLst>
                </a:gridCol>
                <a:gridCol w="950976">
                  <a:extLst>
                    <a:ext uri="{9D8B030D-6E8A-4147-A177-3AD203B41FA5}">
                      <a16:colId xmlns:a16="http://schemas.microsoft.com/office/drawing/2014/main" val="20003"/>
                    </a:ext>
                  </a:extLst>
                </a:gridCol>
                <a:gridCol w="950976">
                  <a:extLst>
                    <a:ext uri="{9D8B030D-6E8A-4147-A177-3AD203B41FA5}">
                      <a16:colId xmlns:a16="http://schemas.microsoft.com/office/drawing/2014/main" val="20004"/>
                    </a:ext>
                  </a:extLst>
                </a:gridCol>
                <a:gridCol w="950976">
                  <a:extLst>
                    <a:ext uri="{9D8B030D-6E8A-4147-A177-3AD203B41FA5}">
                      <a16:colId xmlns:a16="http://schemas.microsoft.com/office/drawing/2014/main" val="20005"/>
                    </a:ext>
                  </a:extLst>
                </a:gridCol>
              </a:tblGrid>
              <a:tr h="155448">
                <a:tc>
                  <a:txBody>
                    <a:bodyPr/>
                    <a:lstStyle/>
                    <a:p>
                      <a:pPr algn="l"/>
                      <a:r>
                        <a:rPr sz="700" b="1">
                          <a:solidFill>
                            <a:srgbClr val="FFFFFF"/>
                          </a:solidFill>
                          <a:latin typeface="Montserrat Medium"/>
                        </a:rPr>
                        <a:t>US$ million</a:t>
                      </a:r>
                    </a:p>
                  </a:txBody>
                  <a:tcPr marL="36576" marR="22860" marT="0" marB="0" anchor="ctr">
                    <a:solidFill>
                      <a:srgbClr val="0A1774"/>
                    </a:solidFill>
                  </a:tcPr>
                </a:tc>
                <a:tc>
                  <a:txBody>
                    <a:bodyPr/>
                    <a:lstStyle/>
                    <a:p>
                      <a:pPr algn="ctr"/>
                      <a:r>
                        <a:rPr sz="700" b="1">
                          <a:solidFill>
                            <a:srgbClr val="FFFFFF"/>
                          </a:solidFill>
                          <a:latin typeface="Montserrat Medium"/>
                        </a:rPr>
                        <a:t>2025A</a:t>
                      </a:r>
                    </a:p>
                  </a:txBody>
                  <a:tcPr marL="36576" marR="22860" marT="0" marB="0" anchor="ctr">
                    <a:solidFill>
                      <a:srgbClr val="0A1774"/>
                    </a:solidFill>
                  </a:tcPr>
                </a:tc>
                <a:tc>
                  <a:txBody>
                    <a:bodyPr/>
                    <a:lstStyle/>
                    <a:p>
                      <a:pPr algn="ctr"/>
                      <a:r>
                        <a:rPr sz="700" b="1">
                          <a:solidFill>
                            <a:srgbClr val="FFFFFF"/>
                          </a:solidFill>
                          <a:latin typeface="Montserrat Medium"/>
                        </a:rPr>
                        <a:t>2026E</a:t>
                      </a:r>
                    </a:p>
                  </a:txBody>
                  <a:tcPr marL="36576" marR="22860" marT="0" marB="0" anchor="ctr">
                    <a:solidFill>
                      <a:srgbClr val="0A1774"/>
                    </a:solidFill>
                  </a:tcPr>
                </a:tc>
                <a:tc>
                  <a:txBody>
                    <a:bodyPr/>
                    <a:lstStyle/>
                    <a:p>
                      <a:pPr algn="ctr"/>
                      <a:r>
                        <a:rPr sz="700" b="1">
                          <a:solidFill>
                            <a:srgbClr val="FFFFFF"/>
                          </a:solidFill>
                          <a:latin typeface="Montserrat Medium"/>
                        </a:rPr>
                        <a:t>2027E</a:t>
                      </a:r>
                    </a:p>
                  </a:txBody>
                  <a:tcPr marL="36576" marR="22860" marT="0" marB="0" anchor="ctr">
                    <a:solidFill>
                      <a:srgbClr val="0A1774"/>
                    </a:solidFill>
                  </a:tcPr>
                </a:tc>
                <a:tc>
                  <a:txBody>
                    <a:bodyPr/>
                    <a:lstStyle/>
                    <a:p>
                      <a:pPr algn="ctr"/>
                      <a:r>
                        <a:rPr sz="700" b="1">
                          <a:solidFill>
                            <a:srgbClr val="FFFFFF"/>
                          </a:solidFill>
                          <a:latin typeface="Montserrat Medium"/>
                        </a:rPr>
                        <a:t>2028E</a:t>
                      </a:r>
                    </a:p>
                  </a:txBody>
                  <a:tcPr marL="36576" marR="22860" marT="0" marB="0" anchor="ctr">
                    <a:solidFill>
                      <a:srgbClr val="0A1774"/>
                    </a:solidFill>
                  </a:tcPr>
                </a:tc>
                <a:tc>
                  <a:txBody>
                    <a:bodyPr/>
                    <a:lstStyle/>
                    <a:p>
                      <a:pPr algn="ctr"/>
                      <a:r>
                        <a:rPr sz="700" b="1">
                          <a:solidFill>
                            <a:srgbClr val="FFFFFF"/>
                          </a:solidFill>
                          <a:latin typeface="Montserrat Medium"/>
                        </a:rPr>
                        <a:t>2029E</a:t>
                      </a:r>
                    </a:p>
                  </a:txBody>
                  <a:tcPr marL="36576" marR="22860" marT="0" marB="0" anchor="ctr">
                    <a:solidFill>
                      <a:srgbClr val="0A1774"/>
                    </a:solidFill>
                  </a:tcPr>
                </a:tc>
                <a:extLst>
                  <a:ext uri="{0D108BD9-81ED-4DB2-BD59-A6C34878D82A}">
                    <a16:rowId xmlns:a16="http://schemas.microsoft.com/office/drawing/2014/main" val="10000"/>
                  </a:ext>
                </a:extLst>
              </a:tr>
              <a:tr h="155448">
                <a:tc>
                  <a:txBody>
                    <a:bodyPr/>
                    <a:lstStyle/>
                    <a:p>
                      <a:pPr algn="l"/>
                      <a:r>
                        <a:rPr sz="700" b="1">
                          <a:solidFill>
                            <a:srgbClr val="000000"/>
                          </a:solidFill>
                          <a:latin typeface="Montserrat Medium"/>
                        </a:rPr>
                        <a:t>Net revenue</a:t>
                      </a:r>
                    </a:p>
                  </a:txBody>
                  <a:tcPr marL="36576" marR="22860" marT="0" marB="0" anchor="ctr">
                    <a:solidFill>
                      <a:srgbClr val="FFFFFF"/>
                    </a:solidFill>
                  </a:tcPr>
                </a:tc>
                <a:tc>
                  <a:txBody>
                    <a:bodyPr/>
                    <a:lstStyle/>
                    <a:p>
                      <a:pPr algn="ctr"/>
                      <a:r>
                        <a:rPr sz="700" b="0">
                          <a:solidFill>
                            <a:srgbClr val="000000"/>
                          </a:solidFill>
                          <a:latin typeface="Montserrat Medium"/>
                        </a:rPr>
                        <a:t>38,403</a:t>
                      </a:r>
                    </a:p>
                  </a:txBody>
                  <a:tcPr marL="36576" marR="22860" marT="0" marB="0" anchor="ctr">
                    <a:solidFill>
                      <a:srgbClr val="FFFFFF"/>
                    </a:solidFill>
                  </a:tcPr>
                </a:tc>
                <a:tc>
                  <a:txBody>
                    <a:bodyPr/>
                    <a:lstStyle/>
                    <a:p>
                      <a:pPr algn="ctr"/>
                      <a:r>
                        <a:rPr sz="700" b="0">
                          <a:solidFill>
                            <a:srgbClr val="000000"/>
                          </a:solidFill>
                          <a:latin typeface="Montserrat Medium"/>
                        </a:rPr>
                        <a:t>41,150</a:t>
                      </a:r>
                    </a:p>
                  </a:txBody>
                  <a:tcPr marL="36576" marR="22860" marT="0" marB="0" anchor="ctr">
                    <a:solidFill>
                      <a:srgbClr val="FFFFFF"/>
                    </a:solidFill>
                  </a:tcPr>
                </a:tc>
                <a:tc>
                  <a:txBody>
                    <a:bodyPr/>
                    <a:lstStyle/>
                    <a:p>
                      <a:pPr algn="ctr"/>
                      <a:r>
                        <a:rPr sz="700" b="0">
                          <a:solidFill>
                            <a:srgbClr val="000000"/>
                          </a:solidFill>
                          <a:latin typeface="Montserrat Medium"/>
                        </a:rPr>
                        <a:t>41,000</a:t>
                      </a:r>
                    </a:p>
                  </a:txBody>
                  <a:tcPr marL="36576" marR="22860" marT="0" marB="0" anchor="ctr">
                    <a:solidFill>
                      <a:srgbClr val="FFFFFF"/>
                    </a:solidFill>
                  </a:tcPr>
                </a:tc>
                <a:tc>
                  <a:txBody>
                    <a:bodyPr/>
                    <a:lstStyle/>
                    <a:p>
                      <a:pPr algn="ctr"/>
                      <a:r>
                        <a:rPr sz="700" b="0">
                          <a:solidFill>
                            <a:srgbClr val="000000"/>
                          </a:solidFill>
                          <a:latin typeface="Montserrat Medium"/>
                        </a:rPr>
                        <a:t>41,900</a:t>
                      </a:r>
                    </a:p>
                  </a:txBody>
                  <a:tcPr marL="36576" marR="22860" marT="0" marB="0" anchor="ctr">
                    <a:solidFill>
                      <a:srgbClr val="FFFFFF"/>
                    </a:solidFill>
                  </a:tcPr>
                </a:tc>
                <a:tc>
                  <a:txBody>
                    <a:bodyPr/>
                    <a:lstStyle/>
                    <a:p>
                      <a:pPr algn="ctr"/>
                      <a:r>
                        <a:rPr sz="700" b="0">
                          <a:solidFill>
                            <a:srgbClr val="000000"/>
                          </a:solidFill>
                          <a:latin typeface="Montserrat Medium"/>
                        </a:rPr>
                        <a:t>43,200</a:t>
                      </a:r>
                    </a:p>
                  </a:txBody>
                  <a:tcPr marL="36576" marR="22860" marT="0" marB="0" anchor="ctr">
                    <a:solidFill>
                      <a:srgbClr val="FFFFFF"/>
                    </a:solidFill>
                  </a:tcPr>
                </a:tc>
                <a:extLst>
                  <a:ext uri="{0D108BD9-81ED-4DB2-BD59-A6C34878D82A}">
                    <a16:rowId xmlns:a16="http://schemas.microsoft.com/office/drawing/2014/main" val="10001"/>
                  </a:ext>
                </a:extLst>
              </a:tr>
              <a:tr h="155448">
                <a:tc>
                  <a:txBody>
                    <a:bodyPr/>
                    <a:lstStyle/>
                    <a:p>
                      <a:pPr algn="l"/>
                      <a:r>
                        <a:rPr sz="700" b="1">
                          <a:solidFill>
                            <a:srgbClr val="000000"/>
                          </a:solidFill>
                          <a:latin typeface="Montserrat Medium"/>
                        </a:rPr>
                        <a:t>Proforma EBITDA</a:t>
                      </a:r>
                    </a:p>
                  </a:txBody>
                  <a:tcPr marL="36576" marR="22860" marT="0" marB="0" anchor="ctr">
                    <a:solidFill>
                      <a:srgbClr val="EEF1F6"/>
                    </a:solidFill>
                  </a:tcPr>
                </a:tc>
                <a:tc>
                  <a:txBody>
                    <a:bodyPr/>
                    <a:lstStyle/>
                    <a:p>
                      <a:pPr algn="ctr"/>
                      <a:r>
                        <a:rPr sz="700" b="0">
                          <a:solidFill>
                            <a:srgbClr val="000000"/>
                          </a:solidFill>
                          <a:latin typeface="Montserrat Medium"/>
                        </a:rPr>
                        <a:t>15,869</a:t>
                      </a:r>
                    </a:p>
                  </a:txBody>
                  <a:tcPr marL="36576" marR="22860" marT="0" marB="0" anchor="ctr">
                    <a:solidFill>
                      <a:srgbClr val="EEF1F6"/>
                    </a:solidFill>
                  </a:tcPr>
                </a:tc>
                <a:tc>
                  <a:txBody>
                    <a:bodyPr/>
                    <a:lstStyle/>
                    <a:p>
                      <a:pPr algn="ctr"/>
                      <a:r>
                        <a:rPr sz="700" b="0">
                          <a:solidFill>
                            <a:srgbClr val="000000"/>
                          </a:solidFill>
                          <a:latin typeface="Montserrat Medium"/>
                        </a:rPr>
                        <a:t>16,400</a:t>
                      </a:r>
                    </a:p>
                  </a:txBody>
                  <a:tcPr marL="36576" marR="22860" marT="0" marB="0" anchor="ctr">
                    <a:solidFill>
                      <a:srgbClr val="EEF1F6"/>
                    </a:solidFill>
                  </a:tcPr>
                </a:tc>
                <a:tc>
                  <a:txBody>
                    <a:bodyPr/>
                    <a:lstStyle/>
                    <a:p>
                      <a:pPr algn="ctr"/>
                      <a:r>
                        <a:rPr sz="700" b="0">
                          <a:solidFill>
                            <a:srgbClr val="000000"/>
                          </a:solidFill>
                          <a:latin typeface="Montserrat Medium"/>
                        </a:rPr>
                        <a:t>16,300</a:t>
                      </a:r>
                    </a:p>
                  </a:txBody>
                  <a:tcPr marL="36576" marR="22860" marT="0" marB="0" anchor="ctr">
                    <a:solidFill>
                      <a:srgbClr val="EEF1F6"/>
                    </a:solidFill>
                  </a:tcPr>
                </a:tc>
                <a:tc>
                  <a:txBody>
                    <a:bodyPr/>
                    <a:lstStyle/>
                    <a:p>
                      <a:pPr algn="ctr"/>
                      <a:r>
                        <a:rPr sz="700" b="0">
                          <a:solidFill>
                            <a:srgbClr val="000000"/>
                          </a:solidFill>
                          <a:latin typeface="Montserrat Medium"/>
                        </a:rPr>
                        <a:t>16,700</a:t>
                      </a:r>
                    </a:p>
                  </a:txBody>
                  <a:tcPr marL="36576" marR="22860" marT="0" marB="0" anchor="ctr">
                    <a:solidFill>
                      <a:srgbClr val="EEF1F6"/>
                    </a:solidFill>
                  </a:tcPr>
                </a:tc>
                <a:tc>
                  <a:txBody>
                    <a:bodyPr/>
                    <a:lstStyle/>
                    <a:p>
                      <a:pPr algn="ctr"/>
                      <a:r>
                        <a:rPr sz="700" b="0">
                          <a:solidFill>
                            <a:srgbClr val="000000"/>
                          </a:solidFill>
                          <a:latin typeface="Montserrat Medium"/>
                        </a:rPr>
                        <a:t>18,200</a:t>
                      </a:r>
                    </a:p>
                  </a:txBody>
                  <a:tcPr marL="36576" marR="22860" marT="0" marB="0" anchor="ctr">
                    <a:solidFill>
                      <a:srgbClr val="EEF1F6"/>
                    </a:solidFill>
                  </a:tcPr>
                </a:tc>
                <a:extLst>
                  <a:ext uri="{0D108BD9-81ED-4DB2-BD59-A6C34878D82A}">
                    <a16:rowId xmlns:a16="http://schemas.microsoft.com/office/drawing/2014/main" val="10002"/>
                  </a:ext>
                </a:extLst>
              </a:tr>
              <a:tr h="155448">
                <a:tc>
                  <a:txBody>
                    <a:bodyPr/>
                    <a:lstStyle/>
                    <a:p>
                      <a:pPr algn="l"/>
                      <a:r>
                        <a:rPr sz="700" b="1">
                          <a:solidFill>
                            <a:srgbClr val="000000"/>
                          </a:solidFill>
                          <a:latin typeface="Montserrat Medium"/>
                        </a:rPr>
                        <a:t>EBITDA margin</a:t>
                      </a:r>
                    </a:p>
                  </a:txBody>
                  <a:tcPr marL="36576" marR="22860" marT="0" marB="0" anchor="ctr">
                    <a:solidFill>
                      <a:srgbClr val="FFFFFF"/>
                    </a:solidFill>
                  </a:tcPr>
                </a:tc>
                <a:tc>
                  <a:txBody>
                    <a:bodyPr/>
                    <a:lstStyle/>
                    <a:p>
                      <a:pPr algn="ctr"/>
                      <a:r>
                        <a:rPr sz="700" b="0">
                          <a:solidFill>
                            <a:srgbClr val="000000"/>
                          </a:solidFill>
                          <a:latin typeface="Montserrat Medium"/>
                        </a:rPr>
                        <a:t>41.3%</a:t>
                      </a:r>
                    </a:p>
                  </a:txBody>
                  <a:tcPr marL="36576" marR="22860" marT="0" marB="0" anchor="ctr">
                    <a:solidFill>
                      <a:srgbClr val="FFFFFF"/>
                    </a:solidFill>
                  </a:tcPr>
                </a:tc>
                <a:tc>
                  <a:txBody>
                    <a:bodyPr/>
                    <a:lstStyle/>
                    <a:p>
                      <a:pPr algn="ctr"/>
                      <a:r>
                        <a:rPr sz="700" b="0">
                          <a:solidFill>
                            <a:srgbClr val="000000"/>
                          </a:solidFill>
                          <a:latin typeface="Montserrat Medium"/>
                        </a:rPr>
                        <a:t>39.9%</a:t>
                      </a:r>
                    </a:p>
                  </a:txBody>
                  <a:tcPr marL="36576" marR="22860" marT="0" marB="0" anchor="ctr">
                    <a:solidFill>
                      <a:srgbClr val="FFFFFF"/>
                    </a:solidFill>
                  </a:tcPr>
                </a:tc>
                <a:tc>
                  <a:txBody>
                    <a:bodyPr/>
                    <a:lstStyle/>
                    <a:p>
                      <a:pPr algn="ctr"/>
                      <a:r>
                        <a:rPr sz="700" b="0">
                          <a:solidFill>
                            <a:srgbClr val="000000"/>
                          </a:solidFill>
                          <a:latin typeface="Montserrat Medium"/>
                        </a:rPr>
                        <a:t>39.8%</a:t>
                      </a:r>
                    </a:p>
                  </a:txBody>
                  <a:tcPr marL="36576" marR="22860" marT="0" marB="0" anchor="ctr">
                    <a:solidFill>
                      <a:srgbClr val="FFFFFF"/>
                    </a:solidFill>
                  </a:tcPr>
                </a:tc>
                <a:tc>
                  <a:txBody>
                    <a:bodyPr/>
                    <a:lstStyle/>
                    <a:p>
                      <a:pPr algn="ctr"/>
                      <a:r>
                        <a:rPr sz="700" b="0">
                          <a:solidFill>
                            <a:srgbClr val="000000"/>
                          </a:solidFill>
                          <a:latin typeface="Montserrat Medium"/>
                        </a:rPr>
                        <a:t>39.9%</a:t>
                      </a:r>
                    </a:p>
                  </a:txBody>
                  <a:tcPr marL="36576" marR="22860" marT="0" marB="0" anchor="ctr">
                    <a:solidFill>
                      <a:srgbClr val="FFFFFF"/>
                    </a:solidFill>
                  </a:tcPr>
                </a:tc>
                <a:tc>
                  <a:txBody>
                    <a:bodyPr/>
                    <a:lstStyle/>
                    <a:p>
                      <a:pPr algn="ctr"/>
                      <a:r>
                        <a:rPr sz="700" b="0">
                          <a:solidFill>
                            <a:srgbClr val="000000"/>
                          </a:solidFill>
                          <a:latin typeface="Montserrat Medium"/>
                        </a:rPr>
                        <a:t>42.1%</a:t>
                      </a:r>
                    </a:p>
                  </a:txBody>
                  <a:tcPr marL="36576" marR="22860" marT="0" marB="0" anchor="ctr">
                    <a:solidFill>
                      <a:srgbClr val="FFFFFF"/>
                    </a:solidFill>
                  </a:tcPr>
                </a:tc>
                <a:extLst>
                  <a:ext uri="{0D108BD9-81ED-4DB2-BD59-A6C34878D82A}">
                    <a16:rowId xmlns:a16="http://schemas.microsoft.com/office/drawing/2014/main" val="10003"/>
                  </a:ext>
                </a:extLst>
              </a:tr>
              <a:tr h="155448">
                <a:tc>
                  <a:txBody>
                    <a:bodyPr/>
                    <a:lstStyle/>
                    <a:p>
                      <a:pPr algn="l"/>
                      <a:r>
                        <a:rPr sz="700" b="1">
                          <a:solidFill>
                            <a:srgbClr val="000000"/>
                          </a:solidFill>
                          <a:latin typeface="Montserrat Medium"/>
                        </a:rPr>
                        <a:t>Iron ore output (Mt)</a:t>
                      </a:r>
                    </a:p>
                  </a:txBody>
                  <a:tcPr marL="36576" marR="22860" marT="0" marB="0" anchor="ctr">
                    <a:solidFill>
                      <a:srgbClr val="EEF1F6"/>
                    </a:solidFill>
                  </a:tcPr>
                </a:tc>
                <a:tc>
                  <a:txBody>
                    <a:bodyPr/>
                    <a:lstStyle/>
                    <a:p>
                      <a:pPr algn="ctr"/>
                      <a:r>
                        <a:rPr sz="700" b="0">
                          <a:solidFill>
                            <a:srgbClr val="000000"/>
                          </a:solidFill>
                          <a:latin typeface="Montserrat Medium"/>
                        </a:rPr>
                        <a:t>336</a:t>
                      </a:r>
                    </a:p>
                  </a:txBody>
                  <a:tcPr marL="36576" marR="22860" marT="0" marB="0" anchor="ctr">
                    <a:solidFill>
                      <a:srgbClr val="EEF1F6"/>
                    </a:solidFill>
                  </a:tcPr>
                </a:tc>
                <a:tc>
                  <a:txBody>
                    <a:bodyPr/>
                    <a:lstStyle/>
                    <a:p>
                      <a:pPr algn="ctr"/>
                      <a:r>
                        <a:rPr sz="700" b="0">
                          <a:solidFill>
                            <a:srgbClr val="000000"/>
                          </a:solidFill>
                          <a:latin typeface="Montserrat Medium"/>
                        </a:rPr>
                        <a:t>340</a:t>
                      </a:r>
                    </a:p>
                  </a:txBody>
                  <a:tcPr marL="36576" marR="22860" marT="0" marB="0" anchor="ctr">
                    <a:solidFill>
                      <a:srgbClr val="EEF1F6"/>
                    </a:solidFill>
                  </a:tcPr>
                </a:tc>
                <a:tc>
                  <a:txBody>
                    <a:bodyPr/>
                    <a:lstStyle/>
                    <a:p>
                      <a:pPr algn="ctr"/>
                      <a:r>
                        <a:rPr sz="700" b="0">
                          <a:solidFill>
                            <a:srgbClr val="000000"/>
                          </a:solidFill>
                          <a:latin typeface="Montserrat Medium"/>
                        </a:rPr>
                        <a:t>350</a:t>
                      </a:r>
                    </a:p>
                  </a:txBody>
                  <a:tcPr marL="36576" marR="22860" marT="0" marB="0" anchor="ctr">
                    <a:solidFill>
                      <a:srgbClr val="EEF1F6"/>
                    </a:solidFill>
                  </a:tcPr>
                </a:tc>
                <a:tc>
                  <a:txBody>
                    <a:bodyPr/>
                    <a:lstStyle/>
                    <a:p>
                      <a:pPr algn="ctr"/>
                      <a:r>
                        <a:rPr sz="700" b="0">
                          <a:solidFill>
                            <a:srgbClr val="000000"/>
                          </a:solidFill>
                          <a:latin typeface="Montserrat Medium"/>
                        </a:rPr>
                        <a:t>353</a:t>
                      </a:r>
                    </a:p>
                  </a:txBody>
                  <a:tcPr marL="36576" marR="22860" marT="0" marB="0" anchor="ctr">
                    <a:solidFill>
                      <a:srgbClr val="EEF1F6"/>
                    </a:solidFill>
                  </a:tcPr>
                </a:tc>
                <a:tc>
                  <a:txBody>
                    <a:bodyPr/>
                    <a:lstStyle/>
                    <a:p>
                      <a:pPr algn="ctr"/>
                      <a:r>
                        <a:rPr sz="700" b="0">
                          <a:solidFill>
                            <a:srgbClr val="000000"/>
                          </a:solidFill>
                          <a:latin typeface="Montserrat Medium"/>
                        </a:rPr>
                        <a:t>357</a:t>
                      </a:r>
                    </a:p>
                  </a:txBody>
                  <a:tcPr marL="36576" marR="22860" marT="0" marB="0" anchor="ctr">
                    <a:solidFill>
                      <a:srgbClr val="EEF1F6"/>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17443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27798"/>
            <a:ext cx="6435192" cy="8407022"/>
          </a:xfrm>
          <a:prstGeom prst="rect">
            <a:avLst/>
          </a:prstGeom>
          <a:noFill/>
        </p:spPr>
        <p:txBody>
          <a:bodyPr wrap="square">
            <a:noAutofit/>
          </a:bodyPr>
          <a:lstStyle/>
          <a:p>
            <a:pPr algn="just">
              <a:lnSpc>
                <a:spcPct val="107000"/>
              </a:lnSpc>
              <a:spcBef>
                <a:spcPts val="800"/>
              </a:spcBef>
              <a:spcAft>
                <a:spcPts val="800"/>
              </a:spcAft>
            </a:pPr>
            <a:r>
              <a:rPr lang="en-US" sz="800" b="1" dirty="0">
                <a:solidFill>
                  <a:srgbClr val="002060"/>
                </a:solidFill>
                <a:latin typeface="Montserrat Medium" pitchFamily="2" charset="0"/>
              </a:rPr>
              <a:t>Seção de Disclosure</a:t>
            </a:r>
            <a:endParaRPr lang="pt-BR" sz="800" b="1" dirty="0">
              <a:solidFill>
                <a:srgbClr val="002060"/>
              </a:solidFill>
              <a:latin typeface="Montserrat Medium" pitchFamily="2"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1.  DISCLAIMER GERAL</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Este relatório foi produzido pelo departamento de análise (“Genial Institutional Research”) da Genial Institutional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Corretora</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de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Câmbio</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Títulos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Valores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Mobiliários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S.A. (“GENIAL INSTITUTIONAL CCTVM”). Genial Institutional é uma marca da Genial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Investimentos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CCTVM.</a:t>
            </a:r>
          </a:p>
          <a:p>
            <a:pPr algn="just">
              <a:lnSpc>
                <a:spcPct val="115000"/>
              </a:lnSpc>
              <a:spcBef>
                <a:spcPts val="400"/>
              </a:spcBef>
              <a:spcAft>
                <a:spcPts val="400"/>
              </a:spcAft>
            </a:pP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Este relatório não pode ser reproduzido ou redistribuído a qualquer outra pessoa, no todo ou em parte, para qualquer finalidade, sem o consentimento prévio por escrito da GENIAL INSTITUTIONAL CCTVM. A GENIAL INSTITUTIONAL CCTVM não se responsabiliza por quaisquer atos de terceiros nesse sentido.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Este relatório de análise destina-se à distribuição apenas nas circunstâncias permitidas pela legislação aplicável. Este relatório não leva em consideração os objetivos de investimento, a situação financeira ou as necessidades específicas de qualquer destinatário, ainda que enviado a um único destinatário. Não há garantia de que constitua declaração ou resumo completo de quaisquer valores mobiliários, mercados, relatórios ou desdobramentos nele referidos. Nem a GENIAL INSTITUTIONAL CCTVM, nem seus diretores, administradores, funcionários ou agentes terão qualquer responsabilidade, a que título for, por erro, imprecisão ou incompletude de fato ou de opinião contidos neste relatório, ou por falta de diligência em sua preparação ou publicação, ou por quaisquer perdas ou danos decorrentes do uso deste relatório.</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 GENIAL INSTITUTIONAL CCTVM pode valer-se de barreiras de informação, como “Chinese Walls”, para controlar o fluxo de informações entre as áreas, unidades, divisões, grupos ou afiliadas da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Investir em quaisquer valores mobiliários não norte-americanos ou instrumentos financeiros relacionados (inclusive ADRs) discutidos neste relatório pode apresentar certos riscos. Os valores mobiliários de emissores não norte-americanos podem não estar registrados na, ou sujeitos às regulamentações da, U.S. Securities and Exchange Commission. As informações sobre tais valores mobiliários podem ser limitadas. Empresas estrangeiras podem não estar sujeitas a padrões de auditoria e divulgação e a exigências regulatórias comparáveis aos vigentes nos Estados Unidos.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valor de qualquer investimento ou rendimento de quaisquer valores mobiliários ou instrumentos financeiros relacionados discutidos neste relatório denominados em moeda diferente do dólar norte-americano está sujeito a flutuações cambiais que podem ter efeito positivo ou adverso sobre seu valor ou rendimento.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desempenho passado não é necessariamente indicativo de desempenho futuro, e a GENIAL INSTITUTIONAL CCTVM não presta qualquer declaração ou garantia, expressa ou implícita, quanto ao desempenho futuro. Os rendimentos de investimentos podem oscilar. O preço ou valor dos investimentos a que este relatório se refere, direta ou indiretamente, pode cair ou subir contra o interesse dos investidores. Qualquer recomendação ou opinião aqui contida pode tornar-se desatualizada em razão de mudanças no ambiente em que opera o emissor dos valores mobiliários analisados, além de alterações nas estimativas, projeções, premissas e metodologia de avaliação aqui utilizadas.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As ações de companhias brasileiras listadas localmente somente podem ser adquiridas por investidores fora do Brasil que sejam “investidores elegíveis” nos termos das leis e regulamentações aplicáveis.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00000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480E843A-F8FE-4845-ABF1-9BD48E6D59BC}"/>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9º </a:t>
            </a:r>
            <a:r>
              <a:rPr lang="pt-BR" sz="700" dirty="0" err="1">
                <a:solidFill>
                  <a:schemeClr val="tx1">
                    <a:lumMod val="50000"/>
                    <a:lumOff val="50000"/>
                  </a:schemeClr>
                </a:solidFill>
                <a:latin typeface="Montserrat Medium" pitchFamily="2" charset="0"/>
                <a:cs typeface="Arial" panose="020B0604020202020204" pitchFamily="34" charset="0"/>
              </a:rPr>
              <a:t>andar</a:t>
            </a:r>
            <a:r>
              <a:rPr lang="pt-BR" sz="700" dirty="0">
                <a:solidFill>
                  <a:schemeClr val="tx1">
                    <a:lumMod val="50000"/>
                    <a:lumOff val="50000"/>
                  </a:schemeClr>
                </a:solidFill>
                <a:latin typeface="Montserrat Medium" pitchFamily="2" charset="0"/>
                <a:cs typeface="Arial" panose="020B0604020202020204" pitchFamily="34" charset="0"/>
              </a:rPr>
              <a:t> </a:t>
            </a:r>
          </a:p>
        </p:txBody>
      </p:sp>
      <p:pic>
        <p:nvPicPr>
          <p:cNvPr id="3" name="Imagem 2">
            <a:extLst>
              <a:ext uri="{FF2B5EF4-FFF2-40B4-BE49-F238E27FC236}">
                <a16:creationId xmlns:a16="http://schemas.microsoft.com/office/drawing/2014/main" id="{3115388A-57F3-8A73-45ED-48E3F3629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445" y="1542915"/>
            <a:ext cx="6204084" cy="9242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25">
            <a:extLst>
              <a:ext uri="{FF2B5EF4-FFF2-40B4-BE49-F238E27FC236}">
                <a16:creationId xmlns:a16="http://schemas.microsoft.com/office/drawing/2014/main" id="{1156EA86-516B-30B7-920F-9BC56B5726D5}"/>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dirty="0">
                <a:latin typeface="Montserrat Medium" pitchFamily="2" charset="0"/>
                <a:cs typeface="Arial" panose="020B0604020202020204" pitchFamily="34" charset="0"/>
              </a:rPr>
              <a:t>July 31 of 2026</a:t>
            </a:r>
          </a:p>
          <a:p>
            <a:r>
              <a:rPr lang="pt-BR" sz="800" dirty="0">
                <a:latin typeface="Montserrat Medium" pitchFamily="2" charset="0"/>
                <a:cs typeface="Arial" panose="020B0604020202020204" pitchFamily="34" charset="0"/>
              </a:rPr>
              <a:t>Genial Institucional S.A. CCTVM</a:t>
            </a:r>
          </a:p>
        </p:txBody>
      </p:sp>
    </p:spTree>
    <p:extLst>
      <p:ext uri="{BB962C8B-B14F-4D97-AF65-F5344CB8AC3E}">
        <p14:creationId xmlns:p14="http://schemas.microsoft.com/office/powerpoint/2010/main" val="3107995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2</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DISCLOSURES E CERTIFICAÇÃO DO(S) ANALISTA(S)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principal, LUCA VELLO, é responsável pelo conteúdo deste relatório e pelo cumprimento das exigências da Instrução CVM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Os analistas certificam que as opiniões expressas neste relatório refletem com precisão suas visões pessoais sobre os valores mobiliários e emissores analisados e que o relatório foi elaborado de forma independente, inclusive em relação à GENIAL INSTITUTIONAL.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certifica que não possui qualquer vínculo com qualquer pessoa que trabalhe para o(s) emissor(es) discutido(s) neste relatório.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certifica que ele(a), ou seu cônjuge ou companheiro(a), direta ou indiretamente, em nome próprio ou de terceiros, não detém quaisquer dos valores mobiliários objeto deste relatório.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certifica que ele(a), ou seu cônjuge ou companheiro(a), não está direta ou indiretamente envolvido(a) na aquisição, alienação ou intermediação dos valores mobiliários objeto deste relatório.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certifica que ele(a), ou seu cônjuge ou companheiro(a), não possui interesse financeiro direto ou indireto no emissor objeto deste relatório (exceto a negociação de cotas de fundos de investimento, nos quais o analista não pode controlar, direta ou indiretamente, a administração ou gestão do fundo, ou que não concentrem investimentos em setores ou empresas cobertos por relatórios produzidos pelo analista).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 remuneração do analista é, direta ou indiretamente, determinada pelas receitas das operações comerciais e financeiras da GENIAL INSTITUTIONAL.</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Adicionalmente, os analistas certificam que nenhuma parcela de sua remuneração esteve, está ou estará direta ou indiretamente relacionada às recomendações ou visões específicas expressas neste relatório.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 remuneração do analista que preparou este relatório é determinada pela gestão de análise e pela alta administração (não incluindo o banco de investimento). A remuneração do analista não se baseia em receitas de banco de investimento; contudo, pode relacionar-se às receitas da GENIAL INSTITUTIONAL CCTVM, suas afiliadas e/ou subsidiárias como um todo, das quais banco de investimento, vendas e trading fazem parte. A remuneração paga aos analistas é de responsabilidade exclusiva da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certifica que ele(a), ou seu cônjuge ou companheiro(a), não atua como diretor, conselheiro ou membro de conselho consultivo da companhia objeto deste relatório.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principal é responsável pelo conteúdo deste relatório e pelo cumprimento das exigências da Instrução CVM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Salvo indicação em contrário, as pessoas listadas na capa deste relatório são analistas de valores mobiliários.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064B2BFA-E47B-E715-21F6-8AA31D91B3C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9º </a:t>
            </a:r>
            <a:r>
              <a:rPr lang="pt-BR" sz="700" dirty="0" err="1">
                <a:solidFill>
                  <a:schemeClr val="tx1">
                    <a:lumMod val="50000"/>
                    <a:lumOff val="50000"/>
                  </a:schemeClr>
                </a:solidFill>
                <a:latin typeface="Montserrat Medium" pitchFamily="2" charset="0"/>
                <a:cs typeface="Arial" panose="020B0604020202020204" pitchFamily="34" charset="0"/>
              </a:rPr>
              <a:t>andar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8415F75-34E6-6EE2-C099-61E395E0CFCC}"/>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dirty="0">
                <a:latin typeface="Montserrat Medium" pitchFamily="2" charset="0"/>
                <a:cs typeface="Arial" panose="020B0604020202020204" pitchFamily="34" charset="0"/>
              </a:rPr>
              <a:t>July 31 of 2026</a:t>
            </a:r>
          </a:p>
          <a:p>
            <a:r>
              <a:rPr lang="pt-BR" sz="800" dirty="0">
                <a:latin typeface="Montserrat Medium" pitchFamily="2" charset="0"/>
                <a:cs typeface="Arial" panose="020B0604020202020204" pitchFamily="34" charset="0"/>
              </a:rPr>
              <a:t>Genial Institucional S.A. CCTVM</a:t>
            </a:r>
          </a:p>
        </p:txBody>
      </p:sp>
    </p:spTree>
    <p:extLst>
      <p:ext uri="{BB962C8B-B14F-4D97-AF65-F5344CB8AC3E}">
        <p14:creationId xmlns:p14="http://schemas.microsoft.com/office/powerpoint/2010/main" val="3451903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3.  DISCLOSURE ADICIONAL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b="1"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Este documento foi preparado pela GENIAL INSTITUTIONAL Research e é fornecido com o único propósito de prestar informações sobre companhias e seus valores mobiliários.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As informações aqui contidas são fornecidas apenas para fins informativos e não constituem oferta de compra ou venda, nem devem ser interpretadas como solicitação para adquirir quaisquer valores mobiliários em qualquer jurisdição. As opiniões aqui expressas quanto à compra, venda ou manutenção de valores mobiliários, ou quanto à ponderação de tais ativos em uma carteira real ou hipotética, baseiam-se em análise cuidadosa dos analistas que prepararam este relatório e não devem ser interpretadas por investidores atuais ou futuros como recomendações para qualquer decisão ou ação de investimento específica. A decisão final do investidor deve considerar todos os riscos e custos envolvidos. Este relatório baseia-se em informações obtidas de fontes públicas primárias ou secundárias, ou diretamente das companhias, combinadas com estimativas e cálculos elaborados pela GENIAL INSTITUTIONAL CCTVM. Este relatório não pretende ser uma declaração completa de todos os fatos relevantes relativos a qualquer companhia, indústria, valor mobiliário ou estratégia de mercado mencionados. As informações foram obtidas de fontes consideradas confiáveis, mas a GENIAL INSTITUTIONAL CCTVM não presta qualquer declaração ou garantia, expressa ou implícita, quanto à completude, confiabilidade ou exatidão de tais informações. As informações, opiniões, estimativas e projeções contidas neste documento baseiam-se em dados atuais e estão sujeitas a alterações. Preços e disponibilidade de instrumentos financeiros são meramente indicativos e sujeitos a alteração sem aviso. A GENIAL INSTITUTIONAL CCTVM não tem qualquer obrigação de atualizar ou revisar este documento ou de comunicar quaisquer alterações em tais dados.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Os valores mobiliários discutidos neste relatório, bem como as opiniões e recomendações aqui contidas, podem não ser adequados a todo tipo de investidor. Este relatório não leva em consideração os objetivos de investimento, a situação financeira ou as necessidades específicas de qualquer investidor em particular. Investidores que desejem comprar, vender ou investir nos valores mobiliários cobertos devem buscar assessoria financeira independente que considere suas características e necessidades individuais antes de tomar qualquer decisão de investimento. Cada investidor deve tomar decisões independentes após analisar cuidadosamente os riscos, taxas e comissões envolvidos. Se um instrumento financeiro for denominado em moeda diferente da do investidor, variações cambiais podem afetar adversamente o preço, o valor ou o rendimento do instrumento, e o leitor assume todos os riscos cambiais. Os rendimentos podem variar e, portanto, seu preço ou valor pode subir ou cair, direta ou indiretamente. As informações, opiniões e recomendações aqui contidas não constituem e não devem ser interpretadas como promessa ou garantia de qualquer retorno específico. O desempenho passado não indica necessariamente resultados futuros, e nenhuma declaração ou garantia, expressa ou implícita, é feita quanto ao desempenho futuro. Portanto, a GENIAL INSTITUTIONAL CCTVM, suas empresas afiliadas e os analistas envolvidos não assumem qualquer responsabilidade por perdas diretas, indiretas ou consequenciais decorrentes do uso das informações aqui contidas, e qualquer pessoa que utilize este relatório compromete-se a indenizar de forma irrevogável a GENIAL INSTITUTIONAL CCTVM e suas afiliadas de quaisquer reivindicações e demandas.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(iv)</a:t>
            </a: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Os preços neste relatório são considerados confiáveis na data de sua emissão e derivam de uma ou mais das seguintes fontes: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fontes expressamente especificadas junto aos dados relevantes; (ii) o preço cotado no principal mercado regulado para o valor mobiliário em questão; (iii) outras fontes públicas consideradas confiáveis; ou (iv) dados proprietários da GENIAL INSTITUTIONAL CCTVM ou a ela disponíveis.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9º </a:t>
            </a:r>
            <a:r>
              <a:rPr lang="pt-BR" sz="700" dirty="0" err="1">
                <a:solidFill>
                  <a:schemeClr val="tx1">
                    <a:lumMod val="50000"/>
                    <a:lumOff val="50000"/>
                  </a:schemeClr>
                </a:solidFill>
                <a:latin typeface="Montserrat Medium" pitchFamily="2" charset="0"/>
                <a:cs typeface="Arial" panose="020B0604020202020204" pitchFamily="34" charset="0"/>
              </a:rPr>
              <a:t>andar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70CB4ED1-B1A4-E557-A28E-44F8CBDFF19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dirty="0">
                <a:latin typeface="Montserrat Medium" pitchFamily="2" charset="0"/>
                <a:cs typeface="Arial" panose="020B0604020202020204" pitchFamily="34" charset="0"/>
              </a:rPr>
              <a:t>July 31 of 2026</a:t>
            </a:r>
          </a:p>
          <a:p>
            <a:r>
              <a:rPr lang="pt-BR" sz="800" dirty="0">
                <a:latin typeface="Montserrat Medium" pitchFamily="2" charset="0"/>
                <a:cs typeface="Arial" panose="020B0604020202020204" pitchFamily="34" charset="0"/>
              </a:rPr>
              <a:t>Genial Institucional S.A. CCTVM</a:t>
            </a:r>
          </a:p>
        </p:txBody>
      </p:sp>
    </p:spTree>
    <p:extLst>
      <p:ext uri="{BB962C8B-B14F-4D97-AF65-F5344CB8AC3E}">
        <p14:creationId xmlns:p14="http://schemas.microsoft.com/office/powerpoint/2010/main" val="2951990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2" y="561145"/>
            <a:ext cx="6421730" cy="8001828"/>
          </a:xfrm>
          <a:prstGeom prst="rect">
            <a:avLst/>
          </a:prstGeom>
          <a:noFill/>
        </p:spPr>
        <p:txBody>
          <a:bodyPr wrap="square">
            <a:noAutofit/>
          </a:bodyPr>
          <a:lstStyle/>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Nenhuma declaração ou garantia, expressa ou implícita, é prestada quanto à exatidão, completude ou confiabilidade das informações aqui contidas, exceto quanto às informações relativas à GENIAL INSTITUTIONAL CCTVM, suas subsidiárias e afiliadas. Em todos os casos, os investidores devem conduzir sua própria investigação e análise dessas informações antes de tomar ou deixar de tomar qualquer ação em relação aos valores mobiliários ou mercados analisados neste relatório.</a:t>
            </a:r>
            <a:endParaRPr lang="pt-BR" sz="800" dirty="0">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 GENIAL INSTITUTIONAL CCTVM não declara que os investidores obterão lucros. A GENIAL INSTITUTIONAL CCTVM não compartilhará com os investidores quaisquer lucros nem aceitará qualquer responsabilidade por perdas de investimento. Investimentos envolvem riscos e os investidores devem agir com prudência em suas decisões. A GENIAL INSTITUTIONAL CCTVM não assume deveres fiduciários em nome dos destinatários deste relatório e, ao comunicá-lo, não atua na qualidade de fiduciária. Este relatório não deve substituir o exercício do julgamento independente do destinatário. Opiniões, estimativas e projeções aqui expressas constituem o julgamento atual do analista responsável pelo conteúdo na data de emissão e estão sujeitas a alteração sem aviso, podendo diferir ou ser contrárias a opiniões de outras áreas ou grupos da GENIAL INSTITUTIONAL CCTVM em razão do uso de premissas e critérios diferentes. As informações, opiniões e recomendações aqui contidas não constituem e não devem ser interpretadas como promessa ou garantia de retorno específico.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Como as visões pessoais dos analistas podem diferir entre si, a GENIAL INSTITUTIONAL CCTVM, suas subsidiárias e afiliadas podem ter emitido ou vir a emitir relatórios inconsistentes com, e/ou que cheguem a conclusões diferentes das, informações aqui apresentadas. Tais opiniões, estimativas e projeções não devem ser interpretadas como declaração de que os assuntos nelas referidos ocorrerão. Preços e disponibilidade de instrumentos financeiros são meramente indicativos e sujeitos a alteração sem aviso. Os rendimentos podem variar e, portanto, seu preço ou valor pode subir ou cair, direta ou indiretamente.</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Este documento não pode ser: (a) fotocopiado ou duplicado de qualquer forma, no todo ou em parte, e/ou (b) distribuído sem o consentimento prévio por escrito da GENIAL INSTITUTIONAL CCTVM. A GENIAL INSTITUTIONAL CCTVM não se responsabiliza por quaisquer atos de terceiros nesse sentido.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(ix)</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Nem a GENIAL INSTITUTIONAL CCTVM, nem qualquer de suas afiliadas, nem seus respectivos diretores, funcionários ou agentes, aceitam qualquer responsabilidade por perdas ou danos decorrentes do uso de todo ou parte deste relatório.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(x)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(ou suas afiliadas, executivos, diretores ou funcionários) pode, na medida permitida por lei, ter agido com base nas informações aqui contidas ou utilizá-las antes da publicação deste relatório, podendo deter posição em valores mobiliários emitidos pelas companhias aqui mencionadas e atuar como formador de mercado ou principal em quaisquer transações com tais valores.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pode, de tempos em tempos, prestar serviços de banco de investimento ou outros às companhias aqui mencionadas, ou buscar tais negócios junto a elas.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9º </a:t>
            </a:r>
            <a:r>
              <a:rPr lang="pt-BR" sz="700" dirty="0" err="1">
                <a:solidFill>
                  <a:schemeClr val="tx1">
                    <a:lumMod val="50000"/>
                    <a:lumOff val="50000"/>
                  </a:schemeClr>
                </a:solidFill>
                <a:latin typeface="Montserrat Medium" pitchFamily="2" charset="0"/>
                <a:cs typeface="Arial" panose="020B0604020202020204" pitchFamily="34" charset="0"/>
              </a:rPr>
              <a:t>andar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172D4B1-1BA3-894E-3290-699B37DD19C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dirty="0">
                <a:latin typeface="Montserrat Medium" pitchFamily="2" charset="0"/>
                <a:cs typeface="Arial" panose="020B0604020202020204" pitchFamily="34" charset="0"/>
              </a:rPr>
              <a:t>July 31 of 2026</a:t>
            </a:r>
          </a:p>
          <a:p>
            <a:r>
              <a:rPr lang="pt-BR" sz="800" dirty="0">
                <a:latin typeface="Montserrat Medium" pitchFamily="2" charset="0"/>
                <a:cs typeface="Arial" panose="020B0604020202020204" pitchFamily="34" charset="0"/>
              </a:rPr>
              <a:t>Genial Institucional S.A. CCTVM</a:t>
            </a:r>
          </a:p>
        </p:txBody>
      </p:sp>
    </p:spTree>
    <p:extLst>
      <p:ext uri="{BB962C8B-B14F-4D97-AF65-F5344CB8AC3E}">
        <p14:creationId xmlns:p14="http://schemas.microsoft.com/office/powerpoint/2010/main" val="3495085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9º </a:t>
            </a:r>
            <a:r>
              <a:rPr lang="pt-BR" sz="700" dirty="0" err="1">
                <a:solidFill>
                  <a:schemeClr val="tx1">
                    <a:lumMod val="50000"/>
                    <a:lumOff val="50000"/>
                  </a:schemeClr>
                </a:solidFill>
                <a:latin typeface="Montserrat Medium" pitchFamily="2" charset="0"/>
                <a:cs typeface="Arial" panose="020B0604020202020204" pitchFamily="34" charset="0"/>
              </a:rPr>
              <a:t>andar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6" name="TextBox 6">
            <a:extLst>
              <a:ext uri="{FF2B5EF4-FFF2-40B4-BE49-F238E27FC236}">
                <a16:creationId xmlns:a16="http://schemas.microsoft.com/office/drawing/2014/main" id="{39BBA460-3F7C-CEF2-F7AA-1AB77A270EF8}"/>
              </a:ext>
            </a:extLst>
          </p:cNvPr>
          <p:cNvSpPr txBox="1"/>
          <p:nvPr/>
        </p:nvSpPr>
        <p:spPr>
          <a:xfrm>
            <a:off x="149892" y="561145"/>
            <a:ext cx="6421730"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4</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DIVULGAÇÕES IMPORTANTES PARA PESSOAS NOS EUA</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Este relatório de análise foi preparado pela Genial Institutional CCTVM, empresa autorizada a exercer atividades de valores mobiliários no Brasil. A Genial Institutional CCTVM não é uma corretora (broker-dealer) registrada nos Estados Unidos e, portanto, não está sujeita às regras dos EUA sobre a preparação de relatórios de análise e a independência de analistas. Este relatório destina-se à distribuição a “major U.S. institutional investors” com base na isenção de registro prevista na Rule 15a-6 do U.S. Securities Exchange Act de 1934, conforme alterado (o “Exchange Act”), e não é fornecido no âmbito de um acordo de soft-dollar.</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Qualquer destinatário nos EUA deste relatório que deseje efetuar qualquer transação de compra ou venda de valores mobiliários ou instrumentos financeiros relacionados com base nas informações aqui fornecidas deve fazê-lo somente por meio da Auerbach Grayson &amp; Company LLC ("AGCO"), uma corretora registrada nos Estados Unidos, com escritório em 20 West 55th Street, New York, NY 10019, (212) 453-3523. Em nenhuma circunstância qualquer destinatário deste relatório deve efetuar transações de compra ou venda de valores mobiliários ou instrumentos relacionados por meio da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Caso o relatório seja distribuído a pessoas que não sejam Major U.S. Institutional Investors nos Estados Unidos, a AGCO assume a responsabilidade pelo conteúdo deste relatório, conforme previsto nas releases pertinentes da SEC e nas no-action letters da equipe da SEC.</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cujo nome aparece neste relatório não é registrado nem qualificado como analista de pesquisa junto à Financial Industry Regulatory Authority (“FINRA”) e pode não ser pessoa associada à Auerbach Grayson &amp; Company LLC ("AGCO") e, portanto, pode não estar sujeito às restrições aplicáveis das regras da FINRA sobre comunicações com a companhia objeto, aparições públicas e negociação de valores mobiliários mantidos em conta de analista.</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As divulgações contidas em relatórios produzidos pela GENIAL INSTITUTIONAL CCTVM e distribuídos pela Auerbach Grayson &amp; Company LLC ("AGCO") nos EUA serão regidas e interpretadas de acordo com a lei dos EUA. Este relatório não pode ser reproduzido ou redistribuído a qualquer outra pessoa, no todo ou em parte, para qualquer finalidade, sem o consentimento prévio por escrito da GENIAL INSTITUTIONAL CCTVM. Informações adicionais sobre os instrumentos financeiros discutidos neste relatório estão disponíveis mediante solicitação.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Disclaimer Reino Unido: </a:t>
            </a:r>
            <a:endParaRPr lang="pt-BR" sz="800" b="1"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Este documento é ESTRITAMENTE CONFIDENCIAL ao destinatário, não pode ser distribuído à imprensa ou a outros meios e não pode ser reproduzido sob qualquer forma. Este documento é direcionado apenas a pessoas que sejam “INVESTMENT PROFESSIONALS” nos termos do artigo 19(5) da FSMA 2000 (FINANCIAL PROMOTION) ORDER 2005, ou a HIGH NET WORTH BODIES nos termos do ARTIGO 49(2) da referida ordem (em conjunto, as “RELEVANT PERSONS”). Este documento não deve ser utilizado ou invocado por pessoas que não sejam RELEVANT PERSONS.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(ii) A distribuição deste documento em outras jurisdições pode ser restringida por lei, e as pessoas em cuja posse este documento chegar devem informar-se sobre, e observar, tais restrições. O descumprimento dessas restrições pode constituir violação das leis de tais jurisdições.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n-US" sz="800" dirty="0">
                <a:effectLst/>
                <a:latin typeface="Montserrat Medium" pitchFamily="2" charset="0"/>
                <a:ea typeface="Times New Roman" panose="02020603050405020304" pitchFamily="18" charset="0"/>
                <a:cs typeface="Arial" panose="020B0604020202020204" pitchFamily="34" charset="0"/>
              </a:rPr>
              <a:t>Copyright 2024 GENIAL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INSTITUTIONAL</a:t>
            </a:r>
            <a:r>
              <a:rPr lang="en-US" sz="800" dirty="0">
                <a:effectLst/>
                <a:latin typeface="Montserrat Medium" pitchFamily="2" charset="0"/>
                <a:ea typeface="Times New Roman" panose="02020603050405020304" pitchFamily="18" charset="0"/>
                <a:cs typeface="Arial" panose="020B0604020202020204" pitchFamily="34" charset="0"/>
              </a:rPr>
              <a:t>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sp>
        <p:nvSpPr>
          <p:cNvPr id="3" name="TextBox 25">
            <a:extLst>
              <a:ext uri="{FF2B5EF4-FFF2-40B4-BE49-F238E27FC236}">
                <a16:creationId xmlns:a16="http://schemas.microsoft.com/office/drawing/2014/main" id="{3CFFCF77-7283-D0BA-46C1-093395FEC9C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dirty="0">
                <a:latin typeface="Montserrat Medium" pitchFamily="2" charset="0"/>
                <a:cs typeface="Arial" panose="020B0604020202020204" pitchFamily="34" charset="0"/>
              </a:rPr>
              <a:t>July 31 of 2026</a:t>
            </a:r>
          </a:p>
          <a:p>
            <a:r>
              <a:rPr lang="pt-BR" sz="800" dirty="0">
                <a:latin typeface="Montserrat Medium" pitchFamily="2" charset="0"/>
                <a:cs typeface="Arial" panose="020B0604020202020204" pitchFamily="34" charset="0"/>
              </a:rPr>
              <a:t>Genial Institucional S.A. CCTVM</a:t>
            </a:r>
          </a:p>
        </p:txBody>
      </p:sp>
    </p:spTree>
    <p:extLst>
      <p:ext uri="{BB962C8B-B14F-4D97-AF65-F5344CB8AC3E}">
        <p14:creationId xmlns:p14="http://schemas.microsoft.com/office/powerpoint/2010/main" val="7284099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4dfd066-b0e0-433c-b197-9cd860b9314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01F44F50AB23B4199FF4361FA428E81" ma:contentTypeVersion="11" ma:contentTypeDescription="Create a new document." ma:contentTypeScope="" ma:versionID="d9569425562df5851da96cf3f3ab05a7">
  <xsd:schema xmlns:xsd="http://www.w3.org/2001/XMLSchema" xmlns:xs="http://www.w3.org/2001/XMLSchema" xmlns:p="http://schemas.microsoft.com/office/2006/metadata/properties" xmlns:ns3="94dfd066-b0e0-433c-b197-9cd860b93142" targetNamespace="http://schemas.microsoft.com/office/2006/metadata/properties" ma:root="true" ma:fieldsID="7760cf8e0a8863b7a91cb399aec913b8" ns3:_="">
    <xsd:import namespace="94dfd066-b0e0-433c-b197-9cd860b93142"/>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dfd066-b0e0-433c-b197-9cd860b93142"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B996974-B94E-403B-A101-BBD413EDE307}">
  <ds:schemaRefs>
    <ds:schemaRef ds:uri="http://schemas.microsoft.com/office/2006/documentManagement/types"/>
    <ds:schemaRef ds:uri="94dfd066-b0e0-433c-b197-9cd860b93142"/>
    <ds:schemaRef ds:uri="http://purl.org/dc/terms/"/>
    <ds:schemaRef ds:uri="http://schemas.microsoft.com/office/2006/metadata/properties"/>
    <ds:schemaRef ds:uri="http://schemas.microsoft.com/office/infopath/2007/PartnerControls"/>
    <ds:schemaRef ds:uri="http://purl.org/dc/elements/1.1/"/>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1AFC131D-AB68-4E82-A0AC-63B9EF0ABFA8}">
  <ds:schemaRefs>
    <ds:schemaRef ds:uri="http://schemas.microsoft.com/sharepoint/v3/contenttype/forms"/>
  </ds:schemaRefs>
</ds:datastoreItem>
</file>

<file path=customXml/itemProps3.xml><?xml version="1.0" encoding="utf-8"?>
<ds:datastoreItem xmlns:ds="http://schemas.openxmlformats.org/officeDocument/2006/customXml" ds:itemID="{4A0C54BB-75D8-4C9F-A42E-2167366A0F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dfd066-b0e0-433c-b197-9cd860b931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1730</TotalTime>
  <Words>4730</Words>
  <Application>Microsoft Office PowerPoint</Application>
  <PresentationFormat>Letter Paper (8.5x11 in)</PresentationFormat>
  <Paragraphs>333</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Montserrat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PDF</dc:title>
  <dc:creator>Igor Guedes</dc:creator>
  <cp:lastModifiedBy>Luca Izzo</cp:lastModifiedBy>
  <cp:revision>59</cp:revision>
  <dcterms:created xsi:type="dcterms:W3CDTF">2023-03-17T17:27:08Z</dcterms:created>
  <dcterms:modified xsi:type="dcterms:W3CDTF">2026-07-21T23:38:36Z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0x010100E01F44F50AB23B4199FF4361FA428E81</vt:lpwstr>
  </property>
</Properties>
</file>