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ngesInfos/changesInfo1.xml" ContentType="application/vnd.ms-powerpoint.changesinfo+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5" r:id="rId6"/>
    <p:sldId id="286" r:id="rId17"/>
    <p:sldId id="276" r:id="rId7"/>
    <p:sldId id="277" r:id="rId8"/>
    <p:sldId id="278" r:id="rId9"/>
    <p:sldId id="283" r:id="rId10"/>
    <p:sldId id="284" r:id="rId11"/>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6" userDrawn="1">
          <p15:clr>
            <a:srgbClr val="A4A3A4"/>
          </p15:clr>
        </p15:guide>
        <p15:guide id="2" pos="96" userDrawn="1">
          <p15:clr>
            <a:srgbClr val="A4A3A4"/>
          </p15:clr>
        </p15:guide>
        <p15:guide id="3" pos="3974" userDrawn="1">
          <p15:clr>
            <a:srgbClr val="A4A3A4"/>
          </p15:clr>
        </p15:guide>
        <p15:guide id="4" pos="2160" userDrawn="1">
          <p15:clr>
            <a:srgbClr val="A4A3A4"/>
          </p15:clr>
        </p15:guide>
        <p15:guide id="5" pos="2999" userDrawn="1">
          <p15:clr>
            <a:srgbClr val="A4A3A4"/>
          </p15:clr>
        </p15:guide>
        <p15:guide id="6" pos="154" userDrawn="1">
          <p15:clr>
            <a:srgbClr val="A4A3A4"/>
          </p15:clr>
        </p15:guide>
        <p15:guide id="7" pos="4224" userDrawn="1">
          <p15:clr>
            <a:srgbClr val="A4A3A4"/>
          </p15:clr>
        </p15:guide>
        <p15:guide id="8" pos="2228" userDrawn="1">
          <p15:clr>
            <a:srgbClr val="A4A3A4"/>
          </p15:clr>
        </p15:guide>
        <p15:guide id="9" orient="horz" pos="2980" userDrawn="1">
          <p15:clr>
            <a:srgbClr val="A4A3A4"/>
          </p15:clr>
        </p15:guide>
        <p15:guide id="10" pos="3113" userDrawn="1">
          <p15:clr>
            <a:srgbClr val="A4A3A4"/>
          </p15:clr>
        </p15:guide>
        <p15:guide id="11" pos="20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A9"/>
    <a:srgbClr val="0A1774"/>
    <a:srgbClr val="329EE3"/>
    <a:srgbClr val="F1F0F0"/>
    <a:srgbClr val="0A1074"/>
    <a:srgbClr val="161776"/>
    <a:srgbClr val="D7D7D7"/>
    <a:srgbClr val="E6E6E6"/>
    <a:srgbClr val="0F21A6"/>
    <a:srgbClr val="0821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43" autoAdjust="0"/>
    <p:restoredTop sz="96652" autoAdjust="0"/>
  </p:normalViewPr>
  <p:slideViewPr>
    <p:cSldViewPr snapToGrid="0">
      <p:cViewPr varScale="1">
        <p:scale>
          <a:sx n="93" d="100"/>
          <a:sy n="93" d="100"/>
        </p:scale>
        <p:origin x="600" y="102"/>
      </p:cViewPr>
      <p:guideLst>
        <p:guide orient="horz" pos="46"/>
        <p:guide pos="96"/>
        <p:guide pos="3974"/>
        <p:guide pos="2160"/>
        <p:guide pos="2999"/>
        <p:guide pos="154"/>
        <p:guide pos="4224"/>
        <p:guide pos="2228"/>
        <p:guide orient="horz" pos="2980"/>
        <p:guide pos="3113"/>
        <p:guide pos="20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6" Type="http://schemas.microsoft.com/office/2016/11/relationships/changesInfo" Target="changesInfos/changesInfo1.xml"/><Relationship Id="rId17"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 Izzo" userId="b25620e634527944" providerId="LiveId" clId="{676DCCBD-C5AE-46DA-8C65-D3A7A315AD1D}"/>
    <pc:docChg chg="undo custSel modSld">
      <pc:chgData name="Luca Izzo" userId="b25620e634527944" providerId="LiveId" clId="{676DCCBD-C5AE-46DA-8C65-D3A7A315AD1D}" dt="2026-07-27T14:46:43.904" v="1039" actId="20577"/>
      <pc:docMkLst>
        <pc:docMk/>
      </pc:docMkLst>
      <pc:sldChg chg="modSp mod">
        <pc:chgData name="Luca Izzo" userId="b25620e634527944" providerId="LiveId" clId="{676DCCBD-C5AE-46DA-8C65-D3A7A315AD1D}" dt="2026-07-27T14:46:43.904" v="1039" actId="20577"/>
        <pc:sldMkLst>
          <pc:docMk/>
          <pc:sldMk cId="1456612816" sldId="256"/>
        </pc:sldMkLst>
        <pc:spChg chg="mod">
          <ac:chgData name="Luca Izzo" userId="b25620e634527944" providerId="LiveId" clId="{676DCCBD-C5AE-46DA-8C65-D3A7A315AD1D}" dt="2026-07-27T14:46:43.904" v="1039" actId="20577"/>
          <ac:spMkLst>
            <pc:docMk/>
            <pc:sldMk cId="1456612816" sldId="256"/>
            <ac:spMk id="3" creationId="{EBA68141-9E09-9BF6-00BC-4CE3B87F444C}"/>
          </ac:spMkLst>
        </pc:spChg>
        <pc:spChg chg="mod">
          <ac:chgData name="Luca Izzo" userId="b25620e634527944" providerId="LiveId" clId="{676DCCBD-C5AE-46DA-8C65-D3A7A315AD1D}" dt="2026-07-27T14:43:47.230" v="731" actId="20577"/>
          <ac:spMkLst>
            <pc:docMk/>
            <pc:sldMk cId="1456612816" sldId="256"/>
            <ac:spMk id="6" creationId="{57E8F4AF-D5E9-2C1A-F90F-700386D52614}"/>
          </ac:spMkLst>
        </pc:spChg>
        <pc:spChg chg="mod">
          <ac:chgData name="Luca Izzo" userId="b25620e634527944" providerId="LiveId" clId="{676DCCBD-C5AE-46DA-8C65-D3A7A315AD1D}" dt="2026-07-27T14:43:47.250" v="732" actId="20577"/>
          <ac:spMkLst>
            <pc:docMk/>
            <pc:sldMk cId="1456612816" sldId="256"/>
            <ac:spMk id="7" creationId="{0E01F140-3FCE-1463-A81B-6696EF9DA503}"/>
          </ac:spMkLst>
        </pc:spChg>
        <pc:spChg chg="mod">
          <ac:chgData name="Luca Izzo" userId="b25620e634527944" providerId="LiveId" clId="{676DCCBD-C5AE-46DA-8C65-D3A7A315AD1D}" dt="2026-07-27T14:43:47.304" v="736" actId="947"/>
          <ac:spMkLst>
            <pc:docMk/>
            <pc:sldMk cId="1456612816" sldId="256"/>
            <ac:spMk id="22" creationId="{75084483-B59F-C7D6-36CB-7B0B74270491}"/>
          </ac:spMkLst>
        </pc:spChg>
        <pc:spChg chg="mod">
          <ac:chgData name="Luca Izzo" userId="b25620e634527944" providerId="LiveId" clId="{676DCCBD-C5AE-46DA-8C65-D3A7A315AD1D}" dt="2026-07-27T14:46:02.772" v="1030" actId="20577"/>
          <ac:spMkLst>
            <pc:docMk/>
            <pc:sldMk cId="1456612816" sldId="256"/>
            <ac:spMk id="28" creationId="{16B38EE8-F3FD-851C-3E15-3033F39EE9C4}"/>
          </ac:spMkLst>
        </pc:spChg>
        <pc:spChg chg="mod">
          <ac:chgData name="Luca Izzo" userId="b25620e634527944" providerId="LiveId" clId="{676DCCBD-C5AE-46DA-8C65-D3A7A315AD1D}" dt="2026-07-27T14:43:47.264" v="733" actId="20577"/>
          <ac:spMkLst>
            <pc:docMk/>
            <pc:sldMk cId="1456612816" sldId="256"/>
            <ac:spMk id="39" creationId="{06142A79-581C-8B5B-3C1F-73D5FEA28F55}"/>
          </ac:spMkLst>
        </pc:spChg>
        <pc:graphicFrameChg chg="mod modGraphic">
          <ac:chgData name="Luca Izzo" userId="b25620e634527944" providerId="LiveId" clId="{676DCCBD-C5AE-46DA-8C65-D3A7A315AD1D}" dt="2026-07-27T14:46:18.327" v="1033"/>
          <ac:graphicFrameMkLst>
            <pc:docMk/>
            <pc:sldMk cId="1456612816" sldId="256"/>
            <ac:graphicFrameMk id="74" creationId="{00000000-0000-0000-0000-000000000000}"/>
          </ac:graphicFrameMkLst>
        </pc:graphicFrameChg>
      </pc:sldChg>
      <pc:sldChg chg="modSp mod">
        <pc:chgData name="Luca Izzo" userId="b25620e634527944" providerId="LiveId" clId="{676DCCBD-C5AE-46DA-8C65-D3A7A315AD1D}" dt="2026-07-14T12:25:32.291" v="306" actId="947"/>
        <pc:sldMkLst>
          <pc:docMk/>
          <pc:sldMk cId="3107995891" sldId="276"/>
        </pc:sldMkLst>
        <pc:spChg chg="mod">
          <ac:chgData name="Luca Izzo" userId="b25620e634527944" providerId="LiveId" clId="{676DCCBD-C5AE-46DA-8C65-D3A7A315AD1D}" dt="2026-07-14T12:25:32.291" v="306" actId="947"/>
          <ac:spMkLst>
            <pc:docMk/>
            <pc:sldMk cId="3107995891" sldId="276"/>
            <ac:spMk id="6" creationId="{1156EA86-516B-30B7-920F-9BC56B5726D5}"/>
          </ac:spMkLst>
        </pc:spChg>
      </pc:sldChg>
      <pc:sldChg chg="modSp mod">
        <pc:chgData name="Luca Izzo" userId="b25620e634527944" providerId="LiveId" clId="{676DCCBD-C5AE-46DA-8C65-D3A7A315AD1D}" dt="2026-07-14T12:25:32.325" v="309" actId="947"/>
        <pc:sldMkLst>
          <pc:docMk/>
          <pc:sldMk cId="3451903038" sldId="277"/>
        </pc:sldMkLst>
        <pc:spChg chg="mod">
          <ac:chgData name="Luca Izzo" userId="b25620e634527944" providerId="LiveId" clId="{676DCCBD-C5AE-46DA-8C65-D3A7A315AD1D}" dt="2026-07-14T12:25:32.325" v="309" actId="947"/>
          <ac:spMkLst>
            <pc:docMk/>
            <pc:sldMk cId="3451903038" sldId="277"/>
            <ac:spMk id="3" creationId="{68415F75-34E6-6EE2-C099-61E395E0CFCC}"/>
          </ac:spMkLst>
        </pc:spChg>
      </pc:sldChg>
      <pc:sldChg chg="modSp mod">
        <pc:chgData name="Luca Izzo" userId="b25620e634527944" providerId="LiveId" clId="{676DCCBD-C5AE-46DA-8C65-D3A7A315AD1D}" dt="2026-07-14T12:25:32.372" v="312" actId="947"/>
        <pc:sldMkLst>
          <pc:docMk/>
          <pc:sldMk cId="2951990564" sldId="278"/>
        </pc:sldMkLst>
        <pc:spChg chg="mod">
          <ac:chgData name="Luca Izzo" userId="b25620e634527944" providerId="LiveId" clId="{676DCCBD-C5AE-46DA-8C65-D3A7A315AD1D}" dt="2026-07-14T12:25:32.372" v="312" actId="947"/>
          <ac:spMkLst>
            <pc:docMk/>
            <pc:sldMk cId="2951990564" sldId="278"/>
            <ac:spMk id="3" creationId="{70CB4ED1-B1A4-E557-A28E-44F8CBDFF198}"/>
          </ac:spMkLst>
        </pc:spChg>
      </pc:sldChg>
      <pc:sldChg chg="modSp mod">
        <pc:chgData name="Luca Izzo" userId="b25620e634527944" providerId="LiveId" clId="{676DCCBD-C5AE-46DA-8C65-D3A7A315AD1D}" dt="2026-07-14T12:25:32.408" v="315" actId="947"/>
        <pc:sldMkLst>
          <pc:docMk/>
          <pc:sldMk cId="3495085051" sldId="283"/>
        </pc:sldMkLst>
        <pc:spChg chg="mod">
          <ac:chgData name="Luca Izzo" userId="b25620e634527944" providerId="LiveId" clId="{676DCCBD-C5AE-46DA-8C65-D3A7A315AD1D}" dt="2026-07-14T12:25:32.408" v="315" actId="947"/>
          <ac:spMkLst>
            <pc:docMk/>
            <pc:sldMk cId="3495085051" sldId="283"/>
            <ac:spMk id="3" creationId="{6172D4B1-1BA3-894E-3290-699B37DD19C8}"/>
          </ac:spMkLst>
        </pc:spChg>
      </pc:sldChg>
      <pc:sldChg chg="modSp mod">
        <pc:chgData name="Luca Izzo" userId="b25620e634527944" providerId="LiveId" clId="{676DCCBD-C5AE-46DA-8C65-D3A7A315AD1D}" dt="2026-07-14T12:25:32.444" v="318" actId="947"/>
        <pc:sldMkLst>
          <pc:docMk/>
          <pc:sldMk cId="728409953" sldId="284"/>
        </pc:sldMkLst>
        <pc:spChg chg="mod">
          <ac:chgData name="Luca Izzo" userId="b25620e634527944" providerId="LiveId" clId="{676DCCBD-C5AE-46DA-8C65-D3A7A315AD1D}" dt="2026-07-14T12:25:32.444" v="318" actId="947"/>
          <ac:spMkLst>
            <pc:docMk/>
            <pc:sldMk cId="728409953" sldId="284"/>
            <ac:spMk id="3" creationId="{3CFFCF77-7283-D0BA-46C1-093395FEC9C8}"/>
          </ac:spMkLst>
        </pc:spChg>
      </pc:sldChg>
      <pc:sldChg chg="modSp mod">
        <pc:chgData name="Luca Izzo" userId="b25620e634527944" providerId="LiveId" clId="{676DCCBD-C5AE-46DA-8C65-D3A7A315AD1D}" dt="2026-07-27T14:43:48.827" v="1027"/>
        <pc:sldMkLst>
          <pc:docMk/>
          <pc:sldMk cId="4174432949" sldId="285"/>
        </pc:sldMkLst>
        <pc:spChg chg="mod">
          <ac:chgData name="Luca Izzo" userId="b25620e634527944" providerId="LiveId" clId="{676DCCBD-C5AE-46DA-8C65-D3A7A315AD1D}" dt="2026-07-27T14:43:47.322" v="739" actId="947"/>
          <ac:spMkLst>
            <pc:docMk/>
            <pc:sldMk cId="4174432949" sldId="285"/>
            <ac:spMk id="2" creationId="{DD55B28F-9C43-D989-04CC-C16DB5D23390}"/>
          </ac:spMkLst>
        </pc:spChg>
        <pc:spChg chg="mod">
          <ac:chgData name="Luca Izzo" userId="b25620e634527944" providerId="LiveId" clId="{676DCCBD-C5AE-46DA-8C65-D3A7A315AD1D}" dt="2026-07-27T14:43:48.807" v="1017"/>
          <ac:spMkLst>
            <pc:docMk/>
            <pc:sldMk cId="4174432949" sldId="285"/>
            <ac:spMk id="21" creationId="{00000000-0000-0000-0000-000000000000}"/>
          </ac:spMkLst>
        </pc:spChg>
        <pc:spChg chg="mod">
          <ac:chgData name="Luca Izzo" userId="b25620e634527944" providerId="LiveId" clId="{676DCCBD-C5AE-46DA-8C65-D3A7A315AD1D}" dt="2026-07-27T14:43:48.823" v="1021"/>
          <ac:spMkLst>
            <pc:docMk/>
            <pc:sldMk cId="4174432949" sldId="285"/>
            <ac:spMk id="23" creationId="{00000000-0000-0000-0000-000000000000}"/>
          </ac:spMkLst>
        </pc:spChg>
        <pc:spChg chg="mod">
          <ac:chgData name="Luca Izzo" userId="b25620e634527944" providerId="LiveId" clId="{676DCCBD-C5AE-46DA-8C65-D3A7A315AD1D}" dt="2026-07-27T14:43:48.826" v="1025"/>
          <ac:spMkLst>
            <pc:docMk/>
            <pc:sldMk cId="4174432949" sldId="285"/>
            <ac:spMk id="25" creationId="{00000000-0000-0000-0000-000000000000}"/>
          </ac:spMkLst>
        </pc:spChg>
        <pc:graphicFrameChg chg="mod modGraphic">
          <ac:chgData name="Luca Izzo" userId="b25620e634527944" providerId="LiveId" clId="{676DCCBD-C5AE-46DA-8C65-D3A7A315AD1D}" dt="2026-07-27T14:43:48.813" v="1019"/>
          <ac:graphicFrameMkLst>
            <pc:docMk/>
            <pc:sldMk cId="4174432949" sldId="285"/>
            <ac:graphicFrameMk id="22" creationId="{00000000-0000-0000-0000-000000000000}"/>
          </ac:graphicFrameMkLst>
        </pc:graphicFrameChg>
        <pc:graphicFrameChg chg="mod modGraphic">
          <ac:chgData name="Luca Izzo" userId="b25620e634527944" providerId="LiveId" clId="{676DCCBD-C5AE-46DA-8C65-D3A7A315AD1D}" dt="2026-07-27T14:43:48.824" v="1023"/>
          <ac:graphicFrameMkLst>
            <pc:docMk/>
            <pc:sldMk cId="4174432949" sldId="285"/>
            <ac:graphicFrameMk id="24" creationId="{00000000-0000-0000-0000-000000000000}"/>
          </ac:graphicFrameMkLst>
        </pc:graphicFrameChg>
        <pc:graphicFrameChg chg="mod modGraphic">
          <ac:chgData name="Luca Izzo" userId="b25620e634527944" providerId="LiveId" clId="{676DCCBD-C5AE-46DA-8C65-D3A7A315AD1D}" dt="2026-07-27T14:43:48.827" v="1027"/>
          <ac:graphicFrameMkLst>
            <pc:docMk/>
            <pc:sldMk cId="4174432949" sldId="285"/>
            <ac:graphicFrameMk id="26" creationId="{00000000-0000-0000-0000-000000000000}"/>
          </ac:graphicFrameMkLst>
        </pc:graphicFrameChg>
      </pc:sldChg>
    </pc:docChg>
  </pc:docChgLst>
  <pc:docChgLst>
    <pc:chgData name="Luca Izzo" userId="b25620e634527944" providerId="LiveId" clId="{630A6B12-2F9B-4A77-B80B-CCD268759C9D}"/>
    <pc:docChg chg="modSld">
      <pc:chgData name="Luca Izzo" userId="b25620e634527944" providerId="LiveId" clId="{630A6B12-2F9B-4A77-B80B-CCD268759C9D}" dt="2026-07-28T20:52:17.716" v="26" actId="1076"/>
      <pc:docMkLst>
        <pc:docMk/>
      </pc:docMkLst>
      <pc:sldChg chg="modSp mod">
        <pc:chgData name="Luca Izzo" userId="b25620e634527944" providerId="LiveId" clId="{630A6B12-2F9B-4A77-B80B-CCD268759C9D}" dt="2026-07-27T16:12:58.893" v="25" actId="20577"/>
        <pc:sldMkLst>
          <pc:docMk/>
          <pc:sldMk cId="1456612816" sldId="256"/>
        </pc:sldMkLst>
        <pc:spChg chg="mod">
          <ac:chgData name="Luca Izzo" userId="b25620e634527944" providerId="LiveId" clId="{630A6B12-2F9B-4A77-B80B-CCD268759C9D}" dt="2026-07-27T16:12:58.893" v="25" actId="20577"/>
          <ac:spMkLst>
            <pc:docMk/>
            <pc:sldMk cId="1456612816" sldId="256"/>
            <ac:spMk id="3" creationId="{EBA68141-9E09-9BF6-00BC-4CE3B87F444C}"/>
          </ac:spMkLst>
        </pc:spChg>
      </pc:sldChg>
      <pc:sldChg chg="modSp mod">
        <pc:chgData name="Luca Izzo" userId="b25620e634527944" providerId="LiveId" clId="{630A6B12-2F9B-4A77-B80B-CCD268759C9D}" dt="2026-07-28T20:52:17.716" v="26" actId="1076"/>
        <pc:sldMkLst>
          <pc:docMk/>
          <pc:sldMk cId="4174432949" sldId="285"/>
        </pc:sldMkLst>
        <pc:spChg chg="mod">
          <ac:chgData name="Luca Izzo" userId="b25620e634527944" providerId="LiveId" clId="{630A6B12-2F9B-4A77-B80B-CCD268759C9D}" dt="2026-07-28T20:52:17.716" v="26" actId="1076"/>
          <ac:spMkLst>
            <pc:docMk/>
            <pc:sldMk cId="4174432949" sldId="285"/>
            <ac:spMk id="23" creationId="{00000000-0000-0000-0000-000000000000}"/>
          </ac:spMkLst>
        </pc:spChg>
        <pc:spChg chg="mod">
          <ac:chgData name="Luca Izzo" userId="b25620e634527944" providerId="LiveId" clId="{630A6B12-2F9B-4A77-B80B-CCD268759C9D}" dt="2026-07-28T20:52:17.716" v="26" actId="1076"/>
          <ac:spMkLst>
            <pc:docMk/>
            <pc:sldMk cId="4174432949" sldId="285"/>
            <ac:spMk id="25" creationId="{00000000-0000-0000-0000-000000000000}"/>
          </ac:spMkLst>
        </pc:spChg>
        <pc:graphicFrameChg chg="modGraphic">
          <ac:chgData name="Luca Izzo" userId="b25620e634527944" providerId="LiveId" clId="{630A6B12-2F9B-4A77-B80B-CCD268759C9D}" dt="2026-07-14T14:01:35.522" v="0" actId="113"/>
          <ac:graphicFrameMkLst>
            <pc:docMk/>
            <pc:sldMk cId="4174432949" sldId="285"/>
            <ac:graphicFrameMk id="22" creationId="{00000000-0000-0000-0000-000000000000}"/>
          </ac:graphicFrameMkLst>
        </pc:graphicFrameChg>
        <pc:graphicFrameChg chg="mod">
          <ac:chgData name="Luca Izzo" userId="b25620e634527944" providerId="LiveId" clId="{630A6B12-2F9B-4A77-B80B-CCD268759C9D}" dt="2026-07-28T20:52:17.716" v="26" actId="1076"/>
          <ac:graphicFrameMkLst>
            <pc:docMk/>
            <pc:sldMk cId="4174432949" sldId="285"/>
            <ac:graphicFrameMk id="24" creationId="{00000000-0000-0000-0000-000000000000}"/>
          </ac:graphicFrameMkLst>
        </pc:graphicFrameChg>
        <pc:graphicFrameChg chg="mod">
          <ac:chgData name="Luca Izzo" userId="b25620e634527944" providerId="LiveId" clId="{630A6B12-2F9B-4A77-B80B-CCD268759C9D}" dt="2026-07-28T20:52:17.716" v="26" actId="1076"/>
          <ac:graphicFrameMkLst>
            <pc:docMk/>
            <pc:sldMk cId="4174432949" sldId="285"/>
            <ac:graphicFrameMk id="26" creationId="{00000000-0000-0000-0000-000000000000}"/>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008473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6460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345679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337574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8E477B-E6D4-435F-9DE2-011A1699FAF4}"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84764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8E477B-E6D4-435F-9DE2-011A1699FAF4}"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290532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8E477B-E6D4-435F-9DE2-011A1699FAF4}" type="datetimeFigureOut">
              <a:rPr lang="en-US" smtClean="0"/>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488062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8E477B-E6D4-435F-9DE2-011A1699FAF4}" type="datetimeFigureOut">
              <a:rPr lang="en-US" smtClean="0"/>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1512547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8E477B-E6D4-435F-9DE2-011A1699FAF4}" type="datetimeFigureOut">
              <a:rPr lang="en-US" smtClean="0"/>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79619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98648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69137112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AA8E477B-E6D4-435F-9DE2-011A1699FAF4}" type="datetimeFigureOut">
              <a:rPr lang="en-US" smtClean="0"/>
              <a:t>7/28/2026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F3EB860C-C488-4227-A898-C0FD716B36A9}" type="slidenum">
              <a:rPr lang="en-US" smtClean="0"/>
              <a:t>‹#›</a:t>
            </a:fld>
            <a:endParaRPr lang="en-US"/>
          </a:p>
        </p:txBody>
      </p:sp>
    </p:spTree>
    <p:extLst>
      <p:ext uri="{BB962C8B-B14F-4D97-AF65-F5344CB8AC3E}">
        <p14:creationId xmlns:p14="http://schemas.microsoft.com/office/powerpoint/2010/main" val="21907364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7CDB28-0B95-4E20-FDF9-347280ACAF7C}"/>
              </a:ext>
            </a:extLst>
          </p:cNvPr>
          <p:cNvSpPr/>
          <p:nvPr/>
        </p:nvSpPr>
        <p:spPr>
          <a:xfrm>
            <a:off x="0" y="534526"/>
            <a:ext cx="5328919" cy="1181100"/>
          </a:xfrm>
          <a:prstGeom prst="rect">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5" name="Rectangle: Rounded Corners 4">
            <a:extLst>
              <a:ext uri="{FF2B5EF4-FFF2-40B4-BE49-F238E27FC236}">
                <a16:creationId xmlns:a16="http://schemas.microsoft.com/office/drawing/2014/main" id="{A896D0DA-17CA-FCF6-3157-FAC0EA7D2F83}"/>
              </a:ext>
            </a:extLst>
          </p:cNvPr>
          <p:cNvSpPr/>
          <p:nvPr/>
        </p:nvSpPr>
        <p:spPr>
          <a:xfrm>
            <a:off x="4175442" y="534526"/>
            <a:ext cx="2682558" cy="1181100"/>
          </a:xfrm>
          <a:prstGeom prst="roundRect">
            <a:avLst>
              <a:gd name="adj" fmla="val 0"/>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6" name="TextBox 5">
            <a:extLst>
              <a:ext uri="{FF2B5EF4-FFF2-40B4-BE49-F238E27FC236}">
                <a16:creationId xmlns:a16="http://schemas.microsoft.com/office/drawing/2014/main" id="{57E8F4AF-D5E9-2C1A-F90F-700386D52614}"/>
              </a:ext>
            </a:extLst>
          </p:cNvPr>
          <p:cNvSpPr txBox="1"/>
          <p:nvPr/>
        </p:nvSpPr>
        <p:spPr>
          <a:xfrm>
            <a:off x="152400" y="618067"/>
            <a:ext cx="1939955" cy="292388"/>
          </a:xfrm>
          <a:prstGeom prst="rect">
            <a:avLst/>
          </a:prstGeom>
          <a:noFill/>
        </p:spPr>
        <p:txBody>
          <a:bodyPr wrap="none" rtlCol="0">
            <a:spAutoFit/>
          </a:bodyPr>
          <a:lstStyle/>
          <a:p>
            <a:r>
              <a:rPr lang="pt-BR" sz="1300" b="1">
                <a:solidFill>
                  <a:schemeClr val="bg1"/>
                </a:solidFill>
                <a:latin typeface="Montserrat Medium" pitchFamily="2" charset="0"/>
                <a:cs typeface="Arial" panose="020B0604020202020204" pitchFamily="34" charset="0"/>
              </a:rPr>
              <a:t>Agribusiness</a:t>
            </a:r>
            <a:endParaRPr lang="en-US" sz="1300" b="1" dirty="0">
              <a:solidFill>
                <a:schemeClr val="bg1"/>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0E01F140-3FCE-1463-A81B-6696EF9DA503}"/>
              </a:ext>
            </a:extLst>
          </p:cNvPr>
          <p:cNvSpPr txBox="1"/>
          <p:nvPr/>
        </p:nvSpPr>
        <p:spPr>
          <a:xfrm>
            <a:off x="152400" y="860200"/>
            <a:ext cx="5769935" cy="292388"/>
          </a:xfrm>
          <a:prstGeom prst="rect">
            <a:avLst/>
          </a:prstGeom>
          <a:noFill/>
        </p:spPr>
        <p:txBody>
          <a:bodyPr wrap="square" rtlCol="0">
            <a:spAutoFit/>
          </a:bodyPr>
          <a:lstStyle/>
          <a:p>
            <a:r>
              <a:rPr lang="pt-BR" sz="1300">
                <a:solidFill>
                  <a:schemeClr val="bg1"/>
                </a:solidFill>
                <a:latin typeface="Montserrat Medium" pitchFamily="2" charset="0"/>
                <a:cs typeface="Arial" panose="020B0604020202020204" pitchFamily="34" charset="0"/>
              </a:rPr>
              <a:t>2Q26 Preview: the mix turns, leverage peaks</a:t>
            </a:r>
            <a:endParaRPr lang="en-US" sz="1300" dirty="0">
              <a:solidFill>
                <a:schemeClr val="bg1"/>
              </a:solidFill>
              <a:latin typeface="Montserrat Medium" pitchFamily="2" charset="0"/>
              <a:cs typeface="Arial" panose="020B0604020202020204" pitchFamily="34" charset="0"/>
            </a:endParaRPr>
          </a:p>
        </p:txBody>
      </p:sp>
      <p:sp>
        <p:nvSpPr>
          <p:cNvPr id="9" name="TextBox 8">
            <a:extLst>
              <a:ext uri="{FF2B5EF4-FFF2-40B4-BE49-F238E27FC236}">
                <a16:creationId xmlns:a16="http://schemas.microsoft.com/office/drawing/2014/main" id="{90F04314-B4A2-A029-3904-731FC41E09B8}"/>
              </a:ext>
            </a:extLst>
          </p:cNvPr>
          <p:cNvSpPr txBox="1"/>
          <p:nvPr/>
        </p:nvSpPr>
        <p:spPr>
          <a:xfrm>
            <a:off x="4941888" y="1877390"/>
            <a:ext cx="1763709" cy="12311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ANALYSTS</a:t>
            </a:r>
            <a:endParaRPr lang="en-US" sz="800" dirty="0">
              <a:latin typeface="Montserrat Medium" pitchFamily="2" charset="0"/>
              <a:cs typeface="Arial" panose="020B0604020202020204" pitchFamily="34" charset="0"/>
            </a:endParaRPr>
          </a:p>
        </p:txBody>
      </p:sp>
      <p:grpSp>
        <p:nvGrpSpPr>
          <p:cNvPr id="16" name="Group 15">
            <a:extLst>
              <a:ext uri="{FF2B5EF4-FFF2-40B4-BE49-F238E27FC236}">
                <a16:creationId xmlns:a16="http://schemas.microsoft.com/office/drawing/2014/main" id="{F930319D-308C-FBFB-2FF9-1025F0505868}"/>
              </a:ext>
            </a:extLst>
          </p:cNvPr>
          <p:cNvGrpSpPr/>
          <p:nvPr/>
        </p:nvGrpSpPr>
        <p:grpSpPr>
          <a:xfrm>
            <a:off x="6285788" y="136414"/>
            <a:ext cx="519199" cy="276291"/>
            <a:chOff x="6089650" y="113737"/>
            <a:chExt cx="519199" cy="276291"/>
          </a:xfrm>
        </p:grpSpPr>
        <p:cxnSp>
          <p:nvCxnSpPr>
            <p:cNvPr id="14" name="Straight Connector 13">
              <a:extLst>
                <a:ext uri="{FF2B5EF4-FFF2-40B4-BE49-F238E27FC236}">
                  <a16:creationId xmlns:a16="http://schemas.microsoft.com/office/drawing/2014/main" id="{0DEF4829-BCA7-8F6A-2ECB-9BEB27AF553F}"/>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CE3800C-4EF1-5FD1-66D7-376208E966AA}"/>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7" name="Picture 16">
            <a:extLst>
              <a:ext uri="{FF2B5EF4-FFF2-40B4-BE49-F238E27FC236}">
                <a16:creationId xmlns:a16="http://schemas.microsoft.com/office/drawing/2014/main" id="{9181F31A-1205-A154-E182-5030CF355904}"/>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19" name="Straight Connector 18">
            <a:extLst>
              <a:ext uri="{FF2B5EF4-FFF2-40B4-BE49-F238E27FC236}">
                <a16:creationId xmlns:a16="http://schemas.microsoft.com/office/drawing/2014/main" id="{AFDC8448-E90C-79F3-A5BA-ADF2A07EB4F0}"/>
              </a:ext>
            </a:extLst>
          </p:cNvPr>
          <p:cNvCxnSpPr>
            <a:cxnSpLocks/>
          </p:cNvCxnSpPr>
          <p:nvPr/>
        </p:nvCxnSpPr>
        <p:spPr>
          <a:xfrm>
            <a:off x="4940300" y="185361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1F27CE6-CF9A-FC4C-3B4F-B66BFC78B043}"/>
              </a:ext>
            </a:extLst>
          </p:cNvPr>
          <p:cNvCxnSpPr>
            <a:cxnSpLocks/>
          </p:cNvCxnSpPr>
          <p:nvPr/>
        </p:nvCxnSpPr>
        <p:spPr>
          <a:xfrm>
            <a:off x="4940300"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9B1AFEF-0D44-C778-3E5E-8A670D510E4B}"/>
              </a:ext>
            </a:extLst>
          </p:cNvPr>
          <p:cNvCxnSpPr>
            <a:cxnSpLocks/>
          </p:cNvCxnSpPr>
          <p:nvPr/>
        </p:nvCxnSpPr>
        <p:spPr>
          <a:xfrm>
            <a:off x="4938709"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6142A79-581C-8B5B-3C1F-73D5FEA28F55}"/>
              </a:ext>
            </a:extLst>
          </p:cNvPr>
          <p:cNvSpPr txBox="1"/>
          <p:nvPr/>
        </p:nvSpPr>
        <p:spPr>
          <a:xfrm>
            <a:off x="5537947" y="1532680"/>
            <a:ext cx="1083631" cy="123111"/>
          </a:xfrm>
          <a:prstGeom prst="rect">
            <a:avLst/>
          </a:prstGeom>
          <a:noFill/>
        </p:spPr>
        <p:txBody>
          <a:bodyPr wrap="none" lIns="0" tIns="0" rIns="0" bIns="0" rtlCol="0">
            <a:spAutoFit/>
          </a:bodyPr>
          <a:lstStyle/>
          <a:p>
            <a:pPr algn="r"/>
            <a:r>
              <a:rPr lang="en-US" sz="800" b="1">
                <a:solidFill>
                  <a:schemeClr val="bg1"/>
                </a:solidFill>
                <a:latin typeface="Montserrat Medium" pitchFamily="2" charset="0"/>
                <a:cs typeface="Arial" panose="020B0604020202020204" pitchFamily="34" charset="0"/>
              </a:rPr>
              <a:t>Agribusiness</a:t>
            </a:r>
            <a:endParaRPr lang="en-US" sz="800" b="1" dirty="0">
              <a:solidFill>
                <a:schemeClr val="bg1"/>
              </a:solidFill>
              <a:latin typeface="Montserrat Medium" pitchFamily="2" charset="0"/>
              <a:cs typeface="Arial" panose="020B0604020202020204" pitchFamily="34" charset="0"/>
            </a:endParaRPr>
          </a:p>
        </p:txBody>
      </p:sp>
      <p:cxnSp>
        <p:nvCxnSpPr>
          <p:cNvPr id="71" name="Straight Connector 70">
            <a:extLst>
              <a:ext uri="{FF2B5EF4-FFF2-40B4-BE49-F238E27FC236}">
                <a16:creationId xmlns:a16="http://schemas.microsoft.com/office/drawing/2014/main" id="{54633684-E91C-9CE3-6C55-89E570E0D152}"/>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499CFC6B-0370-747F-BE98-5720DC9F8E6B}"/>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3" name="TextBox 72">
            <a:extLst>
              <a:ext uri="{FF2B5EF4-FFF2-40B4-BE49-F238E27FC236}">
                <a16:creationId xmlns:a16="http://schemas.microsoft.com/office/drawing/2014/main" id="{418D7A02-5037-3AEC-F1DE-7A3B11056D0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 Brig Faria Lima, 3400 – 9th floor </a:t>
            </a:r>
            <a:r>
              <a:rPr lang="pt-BR" sz="700" dirty="0">
                <a:solidFill>
                  <a:schemeClr val="tx1">
                    <a:lumMod val="50000"/>
                    <a:lumOff val="50000"/>
                  </a:schemeClr>
                </a:solidFill>
                <a:latin typeface="Montserrat Medium" pitchFamily="2" charset="0"/>
                <a:cs typeface="Arial" panose="020B0604020202020204" pitchFamily="34" charset="0"/>
              </a:rPr>
              <a:t> </a:t>
            </a:r>
          </a:p>
        </p:txBody>
      </p:sp>
      <p:cxnSp>
        <p:nvCxnSpPr>
          <p:cNvPr id="12" name="Straight Connector 11">
            <a:extLst>
              <a:ext uri="{FF2B5EF4-FFF2-40B4-BE49-F238E27FC236}">
                <a16:creationId xmlns:a16="http://schemas.microsoft.com/office/drawing/2014/main" id="{011F4A23-121E-19BC-12C6-98E87DD76A3B}"/>
              </a:ext>
            </a:extLst>
          </p:cNvPr>
          <p:cNvCxnSpPr>
            <a:cxnSpLocks/>
          </p:cNvCxnSpPr>
          <p:nvPr/>
        </p:nvCxnSpPr>
        <p:spPr>
          <a:xfrm>
            <a:off x="4938709" y="2466170"/>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7D84E79-A660-D022-2C68-C141C5A65BF1}"/>
              </a:ext>
            </a:extLst>
          </p:cNvPr>
          <p:cNvSpPr txBox="1"/>
          <p:nvPr/>
        </p:nvSpPr>
        <p:spPr>
          <a:xfrm>
            <a:off x="4941891" y="2520020"/>
            <a:ext cx="1763709" cy="12311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COMPANY</a:t>
            </a:r>
            <a:endParaRPr lang="en-US" sz="800" dirty="0">
              <a:latin typeface="Montserrat Medium"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07CB01BD-21F3-6B81-BFEA-4CDAFEF5E48D}"/>
              </a:ext>
            </a:extLst>
          </p:cNvPr>
          <p:cNvCxnSpPr>
            <a:cxnSpLocks/>
          </p:cNvCxnSpPr>
          <p:nvPr/>
        </p:nvCxnSpPr>
        <p:spPr>
          <a:xfrm>
            <a:off x="4940300" y="2486818"/>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D088498-ECB6-E633-FF33-4F1E5A5AEABD}"/>
              </a:ext>
            </a:extLst>
          </p:cNvPr>
          <p:cNvCxnSpPr>
            <a:cxnSpLocks/>
          </p:cNvCxnSpPr>
          <p:nvPr/>
        </p:nvCxnSpPr>
        <p:spPr>
          <a:xfrm>
            <a:off x="4938709" y="269454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CDFB62-59DA-A755-4C13-7FE67B1EDAC7}"/>
              </a:ext>
            </a:extLst>
          </p:cNvPr>
          <p:cNvCxnSpPr>
            <a:cxnSpLocks/>
          </p:cNvCxnSpPr>
          <p:nvPr/>
        </p:nvCxnSpPr>
        <p:spPr>
          <a:xfrm>
            <a:off x="4938709" y="2672475"/>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6B38EE8-F3FD-851C-3E15-3033F39EE9C4}"/>
              </a:ext>
            </a:extLst>
          </p:cNvPr>
          <p:cNvSpPr txBox="1"/>
          <p:nvPr/>
        </p:nvSpPr>
        <p:spPr>
          <a:xfrm>
            <a:off x="4938708" y="2773536"/>
            <a:ext cx="1763709" cy="640080"/>
          </a:xfrm>
          <a:prstGeom prst="rect">
            <a:avLst/>
          </a:prstGeom>
          <a:noFill/>
        </p:spPr>
        <p:txBody>
          <a:bodyPr wrap="square" lIns="0" tIns="0" rIns="0" bIns="0" rtlCol="0">
            <a:spAutoFit/>
          </a:bodyPr>
          <a:lstStyle/>
          <a:p>
            <a:r>
              <a:rPr sz="800" b="1">
                <a:solidFill>
                  <a:srgbClr val="2121A9"/>
                </a:solidFill>
                <a:latin typeface="Montserrat Medium"/>
              </a:rPr>
              <a:t>SLCE3 BZ Equity</a:t>
            </a:r>
          </a:p>
          <a:p>
            <a:r>
              <a:rPr sz="800" b="1">
                <a:solidFill>
                  <a:srgbClr val="000000"/>
                </a:solidFill>
                <a:latin typeface="Montserrat Medium"/>
              </a:rPr>
              <a:t>HOLD</a:t>
            </a:r>
          </a:p>
          <a:p>
            <a:r>
              <a:rPr sz="800" b="0">
                <a:solidFill>
                  <a:srgbClr val="000000"/>
                </a:solidFill>
                <a:latin typeface="Montserrat Medium"/>
              </a:rPr>
              <a:t>Price: R$ 13.17 (Jul 28)</a:t>
            </a:r>
          </a:p>
          <a:p>
            <a:r>
              <a:rPr sz="800" b="0">
                <a:solidFill>
                  <a:srgbClr val="000000"/>
                </a:solidFill>
                <a:latin typeface="Montserrat Medium"/>
              </a:rPr>
              <a:t>12M Target Price: R$ 18.00</a:t>
            </a:r>
          </a:p>
        </p:txBody>
      </p:sp>
      <p:cxnSp>
        <p:nvCxnSpPr>
          <p:cNvPr id="29" name="Straight Connector 28">
            <a:extLst>
              <a:ext uri="{FF2B5EF4-FFF2-40B4-BE49-F238E27FC236}">
                <a16:creationId xmlns:a16="http://schemas.microsoft.com/office/drawing/2014/main" id="{90519E78-65EC-134B-DADE-8932B34528D5}"/>
              </a:ext>
            </a:extLst>
          </p:cNvPr>
          <p:cNvCxnSpPr>
            <a:cxnSpLocks/>
          </p:cNvCxnSpPr>
          <p:nvPr/>
        </p:nvCxnSpPr>
        <p:spPr>
          <a:xfrm>
            <a:off x="4938708" y="3404712"/>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5">
            <a:extLst>
              <a:ext uri="{FF2B5EF4-FFF2-40B4-BE49-F238E27FC236}">
                <a16:creationId xmlns:a16="http://schemas.microsoft.com/office/drawing/2014/main" id="{75084483-B59F-C7D6-36CB-7B0B74270491}"/>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29,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7" name="TextBox 24">
            <a:extLst>
              <a:ext uri="{FF2B5EF4-FFF2-40B4-BE49-F238E27FC236}">
                <a16:creationId xmlns:a16="http://schemas.microsoft.com/office/drawing/2014/main" id="{564E8301-F133-1EB0-75B6-A67044B34AA6}"/>
              </a:ext>
            </a:extLst>
          </p:cNvPr>
          <p:cNvSpPr txBox="1"/>
          <p:nvPr/>
        </p:nvSpPr>
        <p:spPr>
          <a:xfrm>
            <a:off x="4941532" y="2117331"/>
            <a:ext cx="1366837" cy="292388"/>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Luca Vello</a:t>
            </a:r>
          </a:p>
          <a:p>
            <a:r>
              <a:rPr lang="pt-BR" sz="550" dirty="0">
                <a:solidFill>
                  <a:schemeClr val="tx1">
                    <a:lumMod val="65000"/>
                    <a:lumOff val="35000"/>
                  </a:schemeClr>
                </a:solidFill>
                <a:latin typeface="Montserrat Medium" pitchFamily="2" charset="0"/>
                <a:cs typeface="Arial" panose="020B0604020202020204" pitchFamily="34" charset="0"/>
              </a:rPr>
              <a:t>+55 (11) 3206-1457</a:t>
            </a:r>
          </a:p>
          <a:p>
            <a:r>
              <a:rPr lang="pt-BR" sz="550" dirty="0">
                <a:solidFill>
                  <a:schemeClr val="tx1">
                    <a:lumMod val="65000"/>
                    <a:lumOff val="35000"/>
                  </a:schemeClr>
                </a:solidFill>
                <a:latin typeface="Montserrat Medium" pitchFamily="2" charset="0"/>
                <a:cs typeface="Arial" panose="020B0604020202020204" pitchFamily="34" charset="0"/>
              </a:rPr>
              <a:t>luca.vello@genial.com.vc</a:t>
            </a:r>
            <a:endParaRPr lang="en-US" sz="550" dirty="0">
              <a:solidFill>
                <a:schemeClr val="tx1">
                  <a:lumMod val="65000"/>
                  <a:lumOff val="35000"/>
                </a:schemeClr>
              </a:solidFill>
              <a:latin typeface="Montserrat Medium" pitchFamily="2" charset="0"/>
              <a:cs typeface="Arial" panose="020B0604020202020204" pitchFamily="34" charset="0"/>
            </a:endParaRPr>
          </a:p>
        </p:txBody>
      </p:sp>
      <p:sp>
        <p:nvSpPr>
          <p:cNvPr id="3" name="TextBox 2">
            <a:extLst>
              <a:ext uri="{FF2B5EF4-FFF2-40B4-BE49-F238E27FC236}">
                <a16:creationId xmlns:a16="http://schemas.microsoft.com/office/drawing/2014/main" id="{EBA68141-9E09-9BF6-00BC-4CE3B87F444C}"/>
              </a:ext>
            </a:extLst>
          </p:cNvPr>
          <p:cNvSpPr txBox="1"/>
          <p:nvPr/>
        </p:nvSpPr>
        <p:spPr>
          <a:xfrm>
            <a:off x="149891" y="1728216"/>
            <a:ext cx="4608513" cy="7013448"/>
          </a:xfrm>
          <a:prstGeom prst="rect">
            <a:avLst/>
          </a:prstGeom>
          <a:noFill/>
        </p:spPr>
        <p:txBody>
          <a:bodyPr wrap="square">
            <a:noAutofit/>
          </a:bodyPr>
          <a:lstStyle/>
          <a:p>
            <a:pPr algn="just">
              <a:spcBef>
                <a:spcPts val="0"/>
              </a:spcBef>
              <a:spcAft>
                <a:spcPts val="100"/>
              </a:spcAft>
            </a:pPr>
            <a:r>
              <a:rPr sz="570" b="1">
                <a:solidFill>
                  <a:srgbClr val="2121A9"/>
                </a:solidFill>
                <a:latin typeface="Montserrat Medium"/>
              </a:rPr>
              <a:t>Q: What should we expect from the consolidated in 2Q26?</a:t>
            </a:r>
          </a:p>
          <a:p>
            <a:pPr algn="just">
              <a:spcAft>
                <a:spcPts val="100"/>
              </a:spcAft>
            </a:pPr>
            <a:r>
              <a:rPr sz="570" b="0">
                <a:solidFill>
                  <a:srgbClr val="000000"/>
                </a:solidFill>
                <a:latin typeface="Montserrat Medium"/>
              </a:rPr>
              <a:t>A: We foresee the quarter in which the 2025/26 crop year finally reaches the P&amp;L. We project net revenue of R$2.22b Est. (+19.2% y/y; −2.1% q/q) and Adjusted EBITDA of R$670m Est. (+20.4% y/y; −3.6% q/q), with a margin of 30.2% Est., against 29.9% in 2Q25 and 30.7% in 1Q26. Net income is the line that jumps: R$245m Est. (+75.2% y/y; +3.8% q/q). Gross margin advances from 35.2% to 42.3% Est., and it is worth making explicit where it comes from: not from price — virtually stable across every crop —, but from unit cost and farm mix. 1Q26 invoiced the Midwest, whose yield was compromised by rainfall at the end of the harvest; 2Q26 inaugurates the recognition of the higher-yielding units. We stand ~7.6% below consensus on EBITDA and ~10.6% on revenue, though ~9.4% above on gross income and ~27.9% on net income. The company should report in mid-August.</a:t>
            </a:r>
          </a:p>
          <a:p>
            <a:pPr algn="just">
              <a:spcAft>
                <a:spcPts val="100"/>
              </a:spcAft>
              <a:defRPr sz="300"/>
            </a:pPr>
          </a:p>
          <a:p>
            <a:pPr algn="just">
              <a:spcAft>
                <a:spcPts val="100"/>
              </a:spcAft>
            </a:pPr>
            <a:r>
              <a:rPr sz="570" b="1">
                <a:solidFill>
                  <a:srgbClr val="2121A9"/>
                </a:solidFill>
                <a:latin typeface="Montserrat Medium"/>
              </a:rPr>
              <a:t>Q: Does cotton deliver the 25/26 turnaround?</a:t>
            </a:r>
          </a:p>
          <a:p>
            <a:pPr algn="just">
              <a:spcAft>
                <a:spcPts val="100"/>
              </a:spcAft>
            </a:pPr>
            <a:r>
              <a:rPr sz="570" b="0">
                <a:solidFill>
                  <a:srgbClr val="000000"/>
                </a:solidFill>
                <a:latin typeface="Montserrat Medium"/>
              </a:rPr>
              <a:t>A: Yes, and it is the dominant driver of the quarter. We estimate invoiced cotton lint of 91.6kt Est. (+20.0% y/y), at a unit price of R$9,730/t Est. — unchanged from the R$9,638/t of 2Q25 — and a unit cost of R$6,130/t Est. (−2.9% y/y). Unit gross income reaches R$3,600/t Est. (+8.3% y/y) and the gross margin, 37.0% Est., against 34.5% in 2Q25 and 34.0% in 1Q26. The arithmetic is simple and favorable: stable price, falling cost and rising volume compose an advance of ~30% in cotton lint gross income, which alone accounts for ~49% of crop gross income in the quarter. Cottonseed is the counterpart — volume stable at ~30kt Est., but margin receding to ~24.0% Est., against 41.9% in 2Q25. We recall that 25/26 cotton is 89.8% hedged at 74.95 ¢/lb, with FX 78.9% hedged at R$5.9898/US$: the realized price is, to a large extent, a given.</a:t>
            </a:r>
          </a:p>
          <a:p>
            <a:pPr algn="just">
              <a:spcAft>
                <a:spcPts val="100"/>
              </a:spcAft>
              <a:defRPr sz="300"/>
            </a:pPr>
          </a:p>
          <a:p>
            <a:pPr algn="just">
              <a:spcAft>
                <a:spcPts val="100"/>
              </a:spcAft>
            </a:pPr>
            <a:r>
              <a:rPr sz="570" b="1">
                <a:solidFill>
                  <a:srgbClr val="2121A9"/>
                </a:solidFill>
                <a:latin typeface="Montserrat Medium"/>
              </a:rPr>
              <a:t>Q: Does soybean keep up?</a:t>
            </a:r>
          </a:p>
          <a:p>
            <a:pPr algn="just">
              <a:spcAft>
                <a:spcPts val="100"/>
              </a:spcAft>
            </a:pPr>
            <a:r>
              <a:rPr sz="570" b="0">
                <a:solidFill>
                  <a:srgbClr val="000000"/>
                </a:solidFill>
                <a:latin typeface="Montserrat Medium"/>
              </a:rPr>
              <a:t>A: It improves, but it is not what carries the quarter. We project 570kt Est. invoiced (+10.1% y/y), with a unit price of R$1,893/t Est. (+1.4% y/y) and a unit cost of R$1,363/t Est. (+0.3% y/y) — both stable —, resulting in unit gross income of R$530/t Est. (+4.3% y/y) and a gross margin of 28.0% Est., against 27.2% in 2Q25. We ponder, with candor, that in the sequential comparison soybean gives ground: 1Q26 recorded R$812/t of unit gross income, a level inflated by the R$116m gain on the currency hedge allocated to the crop. The correct reading, in our view, is that the mix turnaround is gradual and not yet fully reflected — the crop year closed with a record yield of 4,146 kg/ha (+4.7% y/y) and six farms above 4,800 kg/ha, a yield that distributes itself across the coming quarters.</a:t>
            </a:r>
          </a:p>
          <a:p>
            <a:pPr algn="just">
              <a:spcAft>
                <a:spcPts val="100"/>
              </a:spcAft>
              <a:defRPr sz="300"/>
            </a:pPr>
          </a:p>
          <a:p>
            <a:pPr algn="just">
              <a:spcAft>
                <a:spcPts val="100"/>
              </a:spcAft>
            </a:pPr>
            <a:r>
              <a:rPr sz="570" b="1">
                <a:solidFill>
                  <a:srgbClr val="2121A9"/>
                </a:solidFill>
                <a:latin typeface="Montserrat Medium"/>
              </a:rPr>
              <a:t>Q: Corn and cattle, what changes?</a:t>
            </a:r>
          </a:p>
          <a:p>
            <a:pPr algn="just">
              <a:spcAft>
                <a:spcPts val="100"/>
              </a:spcAft>
            </a:pPr>
            <a:r>
              <a:rPr sz="570" b="0">
                <a:solidFill>
                  <a:srgbClr val="000000"/>
                </a:solidFill>
                <a:latin typeface="Montserrat Medium"/>
              </a:rPr>
              <a:t>A: Both deliver record volume, with opposite signs on margin. Corn reaches ~102kt Est. (+67.1% y/y), a record for the quarter, as the volumes from the farms acquired from Sierentz (Perpétua, Potência and Porteira) come in. The unit price gives up 4.0% y/y, to R$790/t Est., and the unit cost rises 20.0%, to R$562/t Est. — the latter not from operational deterioration, but from base: the corn invoiced in 2Q25 came from the 2024/25 crop year, a record in yield and, consequently, in depressed unit cost. The margin settles at 28.9% Est., against 43.1% in 2Q25. Cattle invoices 12.0 thousand head Est. (+42.9% y/y), with gross income of ~R$15m Est. and a margin of 16.0% Est. — stable against 2Q25 and a relevant recomposition against the 3.2% of 1Q26. Seeds have no invoicing in the quarter.</a:t>
            </a:r>
          </a:p>
          <a:p>
            <a:pPr algn="just">
              <a:spcAft>
                <a:spcPts val="100"/>
              </a:spcAft>
              <a:defRPr sz="300"/>
            </a:pPr>
          </a:p>
          <a:p>
            <a:pPr algn="just">
              <a:spcAft>
                <a:spcPts val="100"/>
              </a:spcAft>
            </a:pPr>
            <a:r>
              <a:rPr sz="570" b="1">
                <a:solidFill>
                  <a:srgbClr val="2121A9"/>
                </a:solidFill>
                <a:latin typeface="Montserrat Medium"/>
              </a:rPr>
              <a:t>Q: Why does leverage rise now and why does it recede afterwards?</a:t>
            </a:r>
          </a:p>
          <a:p>
            <a:pPr algn="just">
              <a:spcAft>
                <a:spcPts val="100"/>
              </a:spcAft>
            </a:pPr>
            <a:r>
              <a:rPr sz="570" b="0">
                <a:solidFill>
                  <a:srgbClr val="000000"/>
                </a:solidFill>
                <a:latin typeface="Montserrat Medium"/>
              </a:rPr>
              <a:t>A: Because 1H is, by construction, SLC's period of greatest working capital consumption. We foresee negative free cash flow, concentrating almost the entirety of the crop year's lease payments and the acquisition of inputs. Adjusted net debt/Adjusted EBITDA should reach ~2.9x Est., against 2.72x in 1Q26 and 1.97x at the close of 2025. This is, in our view, the peak of the cycle: from 3Q26 cotton begins to invoice in volume and the company projects closing 2026 at ~2.4x — a trajectory that consensus itself already subscribes to, by projecting net debt of R$6.4b at year-end. To it are added two cash reliefs we deem underappreciated: the final price adjustment of Sierentz, from US$135.2m to US$129.0m, which reduces the second installment disbursed in April; and the Mato Grosso Block partition, which limited the commitment to R$669m against the R$1.85b of the integral block.</a:t>
            </a:r>
          </a:p>
          <a:p>
            <a:pPr algn="just">
              <a:spcAft>
                <a:spcPts val="100"/>
              </a:spcAft>
              <a:defRPr sz="300"/>
            </a:pPr>
          </a:p>
          <a:p>
            <a:pPr algn="just">
              <a:spcAft>
                <a:spcPts val="100"/>
              </a:spcAft>
            </a:pPr>
            <a:r>
              <a:rPr sz="570" b="1">
                <a:solidFill>
                  <a:srgbClr val="2121A9"/>
                </a:solidFill>
                <a:latin typeface="Montserrat Medium"/>
              </a:rPr>
              <a:t>Q: Is the 2026/27 crop year cost already resolved?</a:t>
            </a:r>
          </a:p>
          <a:p>
            <a:pPr algn="just">
              <a:spcAft>
                <a:spcPts val="100"/>
              </a:spcAft>
            </a:pPr>
            <a:r>
              <a:rPr sz="570" b="0">
                <a:solidFill>
                  <a:srgbClr val="000000"/>
                </a:solidFill>
                <a:latin typeface="Montserrat Medium"/>
              </a:rPr>
              <a:t>A: To a good extent — and this is the most relevant new datum the quarter should bring. The company has already acquired more than 60% of the urea for the 2026/27 crop year, which sustains an estimate of an increase of only 2.5–3.0% in cost per hectare against 2025/26. In a year of scarce visibility in the nitrogen fertilizer market, locking in the most volatile input ahead of time constitutes material mitigation of the risk the market has been pricing into the stock. On the revenue side, the 26/27 hedge advances under superior conditions: cotton 43.5% locked at 78.15 ¢/lb (against 74.95 ¢/lb in the current crop year) and soybean 19.4% at US$11.82/bu (against US$11.22/bu). The counterpart is FX — R$5.4762/US$ on soybean and R$5.9029/US$ on cotton, against R$5.6701 and R$5.9898 —, such that the gain in dollars is partly given back in reais. Even so, a better locked price against cost contained at ~3% outlines a defensible crop year.</a:t>
            </a:r>
          </a:p>
          <a:p>
            <a:pPr algn="just">
              <a:spcAft>
                <a:spcPts val="100"/>
              </a:spcAft>
              <a:defRPr sz="300"/>
            </a:pPr>
          </a:p>
          <a:p>
            <a:pPr algn="just">
              <a:spcAft>
                <a:spcPts val="100"/>
              </a:spcAft>
            </a:pPr>
            <a:r>
              <a:rPr sz="570" b="1">
                <a:solidFill>
                  <a:srgbClr val="2121A9"/>
                </a:solidFill>
                <a:latin typeface="Montserrat Medium"/>
              </a:rPr>
              <a:t>Q: Why do we keep HOLD?</a:t>
            </a:r>
          </a:p>
          <a:p>
            <a:pPr algn="just">
              <a:spcAft>
                <a:spcPts val="100"/>
              </a:spcAft>
            </a:pPr>
            <a:r>
              <a:rPr sz="570" b="0">
                <a:solidFill>
                  <a:srgbClr val="000000"/>
                </a:solidFill>
                <a:latin typeface="Montserrat Medium"/>
              </a:rPr>
              <a:t>A: SLC trades at 6.0x EV/EBITDA 12M forward and 10.2x P/E, ~9% and ~29% above the peer mean (5.5x and 7.9x) and, respectively, 1.6 and 2.8 standard deviations above its own two-year historical premium. We ponder, however, that the comparable set is statistically fragile — the two-year correlations with Três Tentos, Adecoagro and Molinos are 0.23, 0.11 and 0.00 —, which is why we anchor the thesis in NAV, and not in an earnings multiple. On that metric the picture inverts: the 1.2x P/BV falls upon a land portfolio appraised by Deloitte at R$13.5b in Jun-26, or R$59,534 per arable hectare (+1.0% y/y). The stock accumulates −11% in the year and −18% in 12M, a depreciation we find difficult to reconcile with a gross margin of 42.3% Est. and deleveraging contracted for 2H. We keep HOLD with a 12M Target Price of R$18.00, upside of ~37%, acknowledging an upward-revision bias: should 2Q26 confirm the mix turnaround and the route to 2.4x, we will revisit the recommendation at results.</a:t>
            </a:r>
          </a:p>
          <a:p>
            <a:pPr algn="just">
              <a:spcAft>
                <a:spcPts val="100"/>
              </a:spcAft>
              <a:defRPr sz="300"/>
            </a:pPr>
          </a:p>
          <a:p>
            <a:pPr algn="just">
              <a:spcAft>
                <a:spcPts val="100"/>
              </a:spcAft>
            </a:pPr>
            <a:r>
              <a:rPr sz="570" b="1">
                <a:solidFill>
                  <a:srgbClr val="2121A9"/>
                </a:solidFill>
                <a:latin typeface="Montserrat Medium"/>
              </a:rPr>
              <a:t>Factors to monitor: </a:t>
            </a:r>
            <a:r>
              <a:rPr sz="570" b="0">
                <a:solidFill>
                  <a:srgbClr val="000000"/>
                </a:solidFill>
                <a:latin typeface="Montserrat Medium"/>
              </a:rPr>
              <a:t>weather in the 2026/27 crop year, whose planting window opens in September; the ~56% of cotton lint and ~81% of soybean of 26/27 still uncovered, exposed to New York and Chicago; the CDI trajectory, which sensitizes both the carry of debt at 14.9% p.a. and the present-value adjustment of leases; the remaining ~40% of 26/27 urea; and the signing of the Mato Grosso Block deeds by Oct 30.</a:t>
            </a:r>
          </a:p>
          <a:p>
            <a:pPr algn="just">
              <a:spcAft>
                <a:spcPts val="0"/>
              </a:spcAft>
            </a:pPr>
            <a:r>
              <a:rPr sz="570" b="0">
                <a:solidFill>
                  <a:srgbClr val="000000"/>
                </a:solidFill>
                <a:latin typeface="Montserrat Medium"/>
              </a:rPr>
              <a:t>In sum, 2Q26 should be the quarter in which the good crop begins to show in results and leverage makes its peak: we reaffirm HOLD and a 12M Target Price of R$18.00, with a revision bias at results.</a:t>
            </a:r>
          </a:p>
        </p:txBody>
      </p:sp>
      <p:graphicFrame>
        <p:nvGraphicFramePr>
          <p:cNvPr id="74" name="Table 73"/>
          <p:cNvGraphicFramePr>
            <a:graphicFrameLocks noGrp="1"/>
          </p:cNvGraphicFramePr>
          <p:nvPr>
            <p:extLst>
              <p:ext uri="{D42A27DB-BD31-4B8C-83A1-F6EECF244321}">
                <p14:modId xmlns:p14="http://schemas.microsoft.com/office/powerpoint/2010/main" val="1304811517"/>
              </p:ext>
            </p:extLst>
          </p:nvPr>
        </p:nvGraphicFramePr>
        <p:xfrm>
          <a:off x="4938708" y="3527813"/>
          <a:ext cx="1801368" cy="3017264"/>
        </p:xfrm>
        <a:graphic>
          <a:graphicData uri="http://schemas.openxmlformats.org/drawingml/2006/table">
            <a:tbl>
              <a:tblPr>
                <a:tableStyleId>{2D5ABB26-0587-4C30-8999-92F81FD0307C}</a:tableStyleId>
              </a:tblPr>
              <a:tblGrid>
                <a:gridCol w="1097280">
                  <a:extLst>
                    <a:ext uri="{9D8B030D-6E8A-4147-A177-3AD203B41FA5}">
                      <a16:colId xmlns:a16="http://schemas.microsoft.com/office/drawing/2014/main" val="20000"/>
                    </a:ext>
                  </a:extLst>
                </a:gridCol>
                <a:gridCol w="704088">
                  <a:extLst>
                    <a:ext uri="{9D8B030D-6E8A-4147-A177-3AD203B41FA5}">
                      <a16:colId xmlns:a16="http://schemas.microsoft.com/office/drawing/2014/main" val="20001"/>
                    </a:ext>
                  </a:extLst>
                </a:gridCol>
              </a:tblGrid>
              <a:tr h="162482">
                <a:tc gridSpan="2">
                  <a:txBody>
                    <a:bodyPr/>
                    <a:lstStyle/>
                    <a:p>
                      <a:pPr algn="l"/>
                      <a:r>
                        <a:rPr sz="800" b="1">
                          <a:solidFill>
                            <a:srgbClr val="FFFFFF"/>
                          </a:solidFill>
                          <a:latin typeface="Montserrat Medium"/>
                        </a:rPr>
                        <a:t>MARKET DATA</a:t>
                      </a:r>
                      <a:endParaRPr sz="700" b="1">
                        <a:solidFill>
                          <a:srgbClr val="FFFFFF"/>
                        </a:solidFill>
                        <a:latin typeface="Montserrat Medium"/>
                      </a:endParaRPr>
                    </a:p>
                  </a:txBody>
                  <a:tcPr marL="38100" marR="38100" marT="0" marB="0" anchor="ctr">
                    <a:solidFill>
                      <a:srgbClr val="0A1774"/>
                    </a:solidFill>
                  </a:tcPr>
                </a:tc>
                <a:tc hMerge="1">
                  <a:txBody>
                    <a:bodyPr/>
                    <a:lstStyle/>
                    <a:p>
                      <a:pPr algn="l"/>
                      <a:r>
                        <a:rPr sz="700" b="1">
                          <a:solidFill>
                            <a:srgbClr val="FFFFFF"/>
                          </a:solidFill>
                          <a:latin typeface="Montserrat Medium"/>
                        </a:rPr>
                        <a:t/>
                      </a:r>
                      <a:endParaRPr/>
                    </a:p>
                  </a:txBody>
                  <a:tcPr>
                    <a:solidFill>
                      <a:srgbClr val="0A1774"/>
                    </a:solidFill>
                  </a:tcPr>
                </a:tc>
                <a:extLst>
                  <a:ext uri="{0D108BD9-81ED-4DB2-BD59-A6C34878D82A}">
                    <a16:rowId xmlns:a16="http://schemas.microsoft.com/office/drawing/2014/main" val="10000"/>
                  </a:ext>
                </a:extLst>
              </a:tr>
              <a:tr h="141516">
                <a:tc>
                  <a:txBody>
                    <a:bodyPr/>
                    <a:lstStyle/>
                    <a:p>
                      <a:pPr algn="l"/>
                      <a:r>
                        <a:rPr sz="700" b="0">
                          <a:solidFill>
                            <a:srgbClr val="000000"/>
                          </a:solidFill>
                          <a:latin typeface="Montserrat Medium"/>
                        </a:rPr>
                        <a:t>Market cap</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R$ 6.6b</a:t>
                      </a:r>
                    </a:p>
                  </a:txBody>
                  <a:tcPr marL="38100" marR="38100" marT="0" marB="0" anchor="ctr">
                    <a:solidFill>
                      <a:srgbClr val="FFFFFF"/>
                    </a:solidFill>
                  </a:tcPr>
                </a:tc>
                <a:extLst>
                  <a:ext uri="{0D108BD9-81ED-4DB2-BD59-A6C34878D82A}">
                    <a16:rowId xmlns:a16="http://schemas.microsoft.com/office/drawing/2014/main" val="10001"/>
                  </a:ext>
                </a:extLst>
              </a:tr>
              <a:tr h="141516">
                <a:tc>
                  <a:txBody>
                    <a:bodyPr/>
                    <a:lstStyle/>
                    <a:p>
                      <a:pPr algn="l"/>
                      <a:r>
                        <a:rPr sz="700" b="0">
                          <a:solidFill>
                            <a:srgbClr val="000000"/>
                          </a:solidFill>
                          <a:latin typeface="Montserrat Medium"/>
                        </a:rPr>
                        <a:t>Free float</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~44%</a:t>
                      </a:r>
                    </a:p>
                  </a:txBody>
                  <a:tcPr marL="38100" marR="38100" marT="0" marB="0" anchor="ctr">
                    <a:solidFill>
                      <a:srgbClr val="FFFFFF"/>
                    </a:solidFill>
                  </a:tcPr>
                </a:tc>
                <a:extLst>
                  <a:ext uri="{0D108BD9-81ED-4DB2-BD59-A6C34878D82A}">
                    <a16:rowId xmlns:a16="http://schemas.microsoft.com/office/drawing/2014/main" val="10002"/>
                  </a:ext>
                </a:extLst>
              </a:tr>
              <a:tr h="141516">
                <a:tc>
                  <a:txBody>
                    <a:bodyPr/>
                    <a:lstStyle/>
                    <a:p>
                      <a:pPr algn="l"/>
                      <a:r>
                        <a:rPr sz="700" b="0">
                          <a:solidFill>
                            <a:srgbClr val="000000"/>
                          </a:solidFill>
                          <a:latin typeface="Montserrat Medium"/>
                        </a:rPr>
                        <a:t>ADTV (3m)</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R$ 48m</a:t>
                      </a:r>
                    </a:p>
                  </a:txBody>
                  <a:tcPr marL="38100" marR="38100" marT="0" marB="0" anchor="ctr">
                    <a:solidFill>
                      <a:srgbClr val="FFFFFF"/>
                    </a:solidFill>
                  </a:tcPr>
                </a:tc>
                <a:extLst>
                  <a:ext uri="{0D108BD9-81ED-4DB2-BD59-A6C34878D82A}">
                    <a16:rowId xmlns:a16="http://schemas.microsoft.com/office/drawing/2014/main" val="10003"/>
                  </a:ext>
                </a:extLst>
              </a:tr>
              <a:tr h="244596">
                <a:tc>
                  <a:txBody>
                    <a:bodyPr/>
                    <a:lstStyle/>
                    <a:p>
                      <a:pPr algn="l"/>
                      <a:r>
                        <a:rPr sz="700" b="0">
                          <a:solidFill>
                            <a:srgbClr val="000000"/>
                          </a:solidFill>
                          <a:latin typeface="Montserrat Medium"/>
                        </a:rPr>
                        <a:t>52-week range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12.58–19.48</a:t>
                      </a:r>
                    </a:p>
                  </a:txBody>
                  <a:tcPr marL="38100" marR="38100" marT="0" marB="0" anchor="ctr">
                    <a:solidFill>
                      <a:srgbClr val="FFFFFF"/>
                    </a:solidFill>
                  </a:tcPr>
                </a:tc>
                <a:extLst>
                  <a:ext uri="{0D108BD9-81ED-4DB2-BD59-A6C34878D82A}">
                    <a16:rowId xmlns:a16="http://schemas.microsoft.com/office/drawing/2014/main" val="10004"/>
                  </a:ext>
                </a:extLst>
              </a:tr>
              <a:tr h="141516">
                <a:tc>
                  <a:txBody>
                    <a:bodyPr/>
                    <a:lstStyle/>
                    <a:p>
                      <a:pPr algn="l"/>
                      <a:r>
                        <a:rPr sz="700" b="0">
                          <a:solidFill>
                            <a:srgbClr val="000000"/>
                          </a:solidFill>
                          <a:latin typeface="Montserrat Medium"/>
                        </a:rPr>
                        <a:t>Adj. net debt (1Q26)</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R$ 6.6b</a:t>
                      </a:r>
                    </a:p>
                  </a:txBody>
                  <a:tcPr marL="38100" marR="38100" marT="0" marB="0" anchor="ctr">
                    <a:solidFill>
                      <a:srgbClr val="FFFFFF"/>
                    </a:solidFill>
                  </a:tcPr>
                </a:tc>
                <a:extLst>
                  <a:ext uri="{0D108BD9-81ED-4DB2-BD59-A6C34878D82A}">
                    <a16:rowId xmlns:a16="http://schemas.microsoft.com/office/drawing/2014/main" val="10005"/>
                  </a:ext>
                </a:extLst>
              </a:tr>
              <a:tr h="141516">
                <a:tc>
                  <a:txBody>
                    <a:bodyPr/>
                    <a:lstStyle/>
                    <a:p>
                      <a:pPr algn="l"/>
                      <a:r>
                        <a:rPr sz="700" b="0">
                          <a:solidFill>
                            <a:srgbClr val="000000"/>
                          </a:solidFill>
                          <a:latin typeface="Montserrat Medium"/>
                        </a:rPr>
                        <a:t>Net debt/EBITDA</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2.72x</a:t>
                      </a:r>
                    </a:p>
                  </a:txBody>
                  <a:tcPr marL="38100" marR="38100" marT="0" marB="0" anchor="ctr">
                    <a:solidFill>
                      <a:srgbClr val="FFFFFF"/>
                    </a:solidFill>
                  </a:tcPr>
                </a:tc>
                <a:extLst>
                  <a:ext uri="{0D108BD9-81ED-4DB2-BD59-A6C34878D82A}">
                    <a16:rowId xmlns:a16="http://schemas.microsoft.com/office/drawing/2014/main" val="10006"/>
                  </a:ext>
                </a:extLst>
              </a:tr>
              <a:tr h="162482">
                <a:tc gridSpan="2">
                  <a:txBody>
                    <a:bodyPr/>
                    <a:lstStyle/>
                    <a:p>
                      <a:pPr algn="l"/>
                      <a:r>
                        <a:rPr sz="800" b="1">
                          <a:solidFill>
                            <a:srgbClr val="FFFFFF"/>
                          </a:solidFill>
                          <a:latin typeface="Montserrat Medium"/>
                        </a:rPr>
                        <a:t>MULTIPLES</a:t>
                      </a:r>
                      <a:endParaRPr sz="700" b="1">
                        <a:solidFill>
                          <a:srgbClr val="FFFFFF"/>
                        </a:solidFill>
                        <a:latin typeface="Montserrat Medium"/>
                      </a:endParaRPr>
                    </a:p>
                  </a:txBody>
                  <a:tcPr marL="38100" marR="38100" marT="0" marB="0" anchor="ctr">
                    <a:solidFill>
                      <a:srgbClr val="0A1774"/>
                    </a:solidFill>
                  </a:tcPr>
                </a:tc>
                <a:tc hMerge="1">
                  <a:txBody>
                    <a:bodyPr/>
                    <a:lstStyle/>
                    <a:p>
                      <a:pPr algn="l"/>
                      <a:r>
                        <a:rPr sz="700" b="1">
                          <a:solidFill>
                            <a:srgbClr val="FFFFFF"/>
                          </a:solidFill>
                          <a:latin typeface="Montserrat Medium"/>
                        </a:rPr>
                        <a:t/>
                      </a:r>
                      <a:endParaRPr/>
                    </a:p>
                  </a:txBody>
                  <a:tcPr>
                    <a:solidFill>
                      <a:srgbClr val="0A1774"/>
                    </a:solidFill>
                  </a:tcPr>
                </a:tc>
                <a:extLst>
                  <a:ext uri="{0D108BD9-81ED-4DB2-BD59-A6C34878D82A}">
                    <a16:rowId xmlns:a16="http://schemas.microsoft.com/office/drawing/2014/main" val="10007"/>
                  </a:ext>
                </a:extLst>
              </a:tr>
              <a:tr h="141516">
                <a:tc>
                  <a:txBody>
                    <a:bodyPr/>
                    <a:lstStyle/>
                    <a:p>
                      <a:pPr algn="l"/>
                      <a:r>
                        <a:rPr sz="700" b="0">
                          <a:solidFill>
                            <a:srgbClr val="000000"/>
                          </a:solidFill>
                          <a:latin typeface="Montserrat Medium"/>
                        </a:rPr>
                        <a:t>EV/EBITDA 26E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6.0x</a:t>
                      </a:r>
                    </a:p>
                  </a:txBody>
                  <a:tcPr marL="38100" marR="38100" marT="0" marB="0" anchor="ctr">
                    <a:solidFill>
                      <a:srgbClr val="FFFFFF"/>
                    </a:solidFill>
                  </a:tcPr>
                </a:tc>
                <a:extLst>
                  <a:ext uri="{0D108BD9-81ED-4DB2-BD59-A6C34878D82A}">
                    <a16:rowId xmlns:a16="http://schemas.microsoft.com/office/drawing/2014/main" val="10008"/>
                  </a:ext>
                </a:extLst>
              </a:tr>
              <a:tr h="141516">
                <a:tc>
                  <a:txBody>
                    <a:bodyPr/>
                    <a:lstStyle/>
                    <a:p>
                      <a:pPr algn="l"/>
                      <a:r>
                        <a:rPr sz="700" b="0">
                          <a:solidFill>
                            <a:srgbClr val="000000"/>
                          </a:solidFill>
                          <a:latin typeface="Montserrat Medium"/>
                        </a:rPr>
                        <a:t>EV/EBITDA 27E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6.0x</a:t>
                      </a:r>
                    </a:p>
                  </a:txBody>
                  <a:tcPr marL="38100" marR="38100" marT="0" marB="0" anchor="ctr">
                    <a:solidFill>
                      <a:srgbClr val="FFFFFF"/>
                    </a:solidFill>
                  </a:tcPr>
                </a:tc>
                <a:extLst>
                  <a:ext uri="{0D108BD9-81ED-4DB2-BD59-A6C34878D82A}">
                    <a16:rowId xmlns:a16="http://schemas.microsoft.com/office/drawing/2014/main" val="10009"/>
                  </a:ext>
                </a:extLst>
              </a:tr>
              <a:tr h="141516">
                <a:tc>
                  <a:txBody>
                    <a:bodyPr/>
                    <a:lstStyle/>
                    <a:p>
                      <a:pPr algn="l"/>
                      <a:r>
                        <a:rPr sz="700" b="0">
                          <a:solidFill>
                            <a:srgbClr val="000000"/>
                          </a:solidFill>
                          <a:latin typeface="Montserrat Medium"/>
                        </a:rPr>
                        <a:t>P/BV</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1.2x</a:t>
                      </a:r>
                    </a:p>
                  </a:txBody>
                  <a:tcPr marL="38100" marR="38100" marT="0" marB="0" anchor="ctr">
                    <a:solidFill>
                      <a:srgbClr val="FFFFFF"/>
                    </a:solidFill>
                  </a:tcPr>
                </a:tc>
                <a:extLst>
                  <a:ext uri="{0D108BD9-81ED-4DB2-BD59-A6C34878D82A}">
                    <a16:rowId xmlns:a16="http://schemas.microsoft.com/office/drawing/2014/main" val="10010"/>
                  </a:ext>
                </a:extLst>
              </a:tr>
              <a:tr h="141516">
                <a:tc>
                  <a:txBody>
                    <a:bodyPr/>
                    <a:lstStyle/>
                    <a:p>
                      <a:pPr algn="l"/>
                      <a:r>
                        <a:rPr sz="700" b="0">
                          <a:solidFill>
                            <a:srgbClr val="000000"/>
                          </a:solidFill>
                          <a:latin typeface="Montserrat Medium"/>
                        </a:rPr>
                        <a:t>Div. yield 26E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4.5%</a:t>
                      </a:r>
                    </a:p>
                  </a:txBody>
                  <a:tcPr marL="38100" marR="38100" marT="0" marB="0" anchor="ctr">
                    <a:solidFill>
                      <a:srgbClr val="FFFFFF"/>
                    </a:solidFill>
                  </a:tcPr>
                </a:tc>
                <a:extLst>
                  <a:ext uri="{0D108BD9-81ED-4DB2-BD59-A6C34878D82A}">
                    <a16:rowId xmlns:a16="http://schemas.microsoft.com/office/drawing/2014/main" val="10011"/>
                  </a:ext>
                </a:extLst>
              </a:tr>
              <a:tr h="162482">
                <a:tc gridSpan="2">
                  <a:txBody>
                    <a:bodyPr/>
                    <a:lstStyle/>
                    <a:p>
                      <a:pPr algn="l"/>
                      <a:r>
                        <a:rPr sz="800" b="1">
                          <a:solidFill>
                            <a:srgbClr val="FFFFFF"/>
                          </a:solidFill>
                          <a:latin typeface="Montserrat Medium"/>
                        </a:rPr>
                        <a:t>PERFORMANCE</a:t>
                      </a:r>
                      <a:endParaRPr sz="700" b="1" dirty="0">
                        <a:solidFill>
                          <a:srgbClr val="FFFFFF"/>
                        </a:solidFill>
                        <a:latin typeface="Montserrat Medium"/>
                      </a:endParaRPr>
                    </a:p>
                  </a:txBody>
                  <a:tcPr marL="38100" marR="38100" marT="0" marB="0" anchor="ctr">
                    <a:solidFill>
                      <a:srgbClr val="0A1774"/>
                    </a:solidFill>
                  </a:tcPr>
                </a:tc>
                <a:tc hMerge="1">
                  <a:txBody>
                    <a:bodyPr/>
                    <a:lstStyle/>
                    <a:p>
                      <a:pPr algn="l"/>
                      <a:r>
                        <a:rPr sz="700" b="1">
                          <a:solidFill>
                            <a:srgbClr val="FFFFFF"/>
                          </a:solidFill>
                          <a:latin typeface="Montserrat Medium"/>
                        </a:rPr>
                        <a:t/>
                      </a:r>
                      <a:endParaRPr/>
                    </a:p>
                  </a:txBody>
                  <a:tcPr>
                    <a:solidFill>
                      <a:srgbClr val="0A1774"/>
                    </a:solidFill>
                  </a:tcPr>
                </a:tc>
                <a:extLst>
                  <a:ext uri="{0D108BD9-81ED-4DB2-BD59-A6C34878D82A}">
                    <a16:rowId xmlns:a16="http://schemas.microsoft.com/office/drawing/2014/main" val="10012"/>
                  </a:ext>
                </a:extLst>
              </a:tr>
              <a:tr h="141516">
                <a:tc>
                  <a:txBody>
                    <a:bodyPr/>
                    <a:lstStyle/>
                    <a:p>
                      <a:pPr algn="l"/>
                      <a:r>
                        <a:rPr sz="700" b="0">
                          <a:solidFill>
                            <a:srgbClr val="000000"/>
                          </a:solidFill>
                          <a:latin typeface="Montserrat Medium"/>
                        </a:rPr>
                        <a:t>Year-to-date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−11.0%</a:t>
                      </a:r>
                      <a:endParaRPr sz="700" b="1" dirty="0">
                        <a:solidFill>
                          <a:srgbClr val="C0000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3"/>
                  </a:ext>
                </a:extLst>
              </a:tr>
              <a:tr h="141516">
                <a:tc>
                  <a:txBody>
                    <a:bodyPr/>
                    <a:lstStyle/>
                    <a:p>
                      <a:pPr algn="l"/>
                      <a:r>
                        <a:rPr sz="700" b="0">
                          <a:solidFill>
                            <a:srgbClr val="000000"/>
                          </a:solidFill>
                          <a:latin typeface="Montserrat Medium"/>
                        </a:rPr>
                        <a:t>12 months (LTM)</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−18.0%</a:t>
                      </a:r>
                      <a:endParaRPr sz="700" b="1" dirty="0">
                        <a:solidFill>
                          <a:srgbClr val="C0000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4"/>
                  </a:ext>
                </a:extLst>
              </a:tr>
              <a:tr h="162482">
                <a:tc gridSpan="2">
                  <a:txBody>
                    <a:bodyPr/>
                    <a:lstStyle/>
                    <a:p>
                      <a:pPr algn="l"/>
                      <a:r>
                        <a:rPr sz="800" b="1">
                          <a:solidFill>
                            <a:srgbClr val="FFFFFF"/>
                          </a:solidFill>
                          <a:latin typeface="Montserrat Medium"/>
                        </a:rPr>
                        <a:t>2Q26E GENIAL EST.</a:t>
                      </a:r>
                      <a:endParaRPr sz="700" b="1" dirty="0">
                        <a:solidFill>
                          <a:srgbClr val="FFFFFF"/>
                        </a:solidFill>
                        <a:latin typeface="Montserrat Medium"/>
                      </a:endParaRPr>
                    </a:p>
                  </a:txBody>
                  <a:tcPr marL="38100" marR="38100" marT="0" marB="0" anchor="ctr">
                    <a:solidFill>
                      <a:srgbClr val="0A1774"/>
                    </a:solidFill>
                  </a:tcPr>
                </a:tc>
                <a:tc hMerge="1">
                  <a:txBody>
                    <a:bodyPr/>
                    <a:lstStyle/>
                    <a:p>
                      <a:pPr algn="l"/>
                      <a:r>
                        <a:rPr sz="700" b="1">
                          <a:solidFill>
                            <a:srgbClr val="FFFFFF"/>
                          </a:solidFill>
                          <a:latin typeface="Montserrat Medium"/>
                        </a:rPr>
                        <a:t/>
                      </a:r>
                      <a:endParaRPr/>
                    </a:p>
                  </a:txBody>
                  <a:tcPr>
                    <a:solidFill>
                      <a:srgbClr val="0A1774"/>
                    </a:solidFill>
                  </a:tcPr>
                </a:tc>
                <a:extLst>
                  <a:ext uri="{0D108BD9-81ED-4DB2-BD59-A6C34878D82A}">
                    <a16:rowId xmlns:a16="http://schemas.microsoft.com/office/drawing/2014/main" val="10015"/>
                  </a:ext>
                </a:extLst>
              </a:tr>
              <a:tr h="141516">
                <a:tc>
                  <a:txBody>
                    <a:bodyPr/>
                    <a:lstStyle/>
                    <a:p>
                      <a:pPr algn="l"/>
                      <a:r>
                        <a:rPr sz="700" b="0">
                          <a:solidFill>
                            <a:srgbClr val="000000"/>
                          </a:solidFill>
                          <a:latin typeface="Montserrat Medium"/>
                        </a:rPr>
                        <a:t>Net revenue</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R$ 2,220m</a:t>
                      </a:r>
                    </a:p>
                  </a:txBody>
                  <a:tcPr marL="38100" marR="38100" marT="0" marB="0" anchor="ctr">
                    <a:solidFill>
                      <a:srgbClr val="FFFFFF"/>
                    </a:solidFill>
                  </a:tcPr>
                </a:tc>
                <a:extLst>
                  <a:ext uri="{0D108BD9-81ED-4DB2-BD59-A6C34878D82A}">
                    <a16:rowId xmlns:a16="http://schemas.microsoft.com/office/drawing/2014/main" val="10016"/>
                  </a:ext>
                </a:extLst>
              </a:tr>
              <a:tr h="141516">
                <a:tc>
                  <a:txBody>
                    <a:bodyPr/>
                    <a:lstStyle/>
                    <a:p>
                      <a:pPr algn="l"/>
                      <a:r>
                        <a:rPr sz="700" b="0">
                          <a:solidFill>
                            <a:srgbClr val="000000"/>
                          </a:solidFill>
                          <a:latin typeface="Montserrat Medium"/>
                        </a:rPr>
                        <a:t>Adjusted EBITDA</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R$ 670m</a:t>
                      </a:r>
                    </a:p>
                  </a:txBody>
                  <a:tcPr marL="38100" marR="38100" marT="0" marB="0" anchor="ctr">
                    <a:solidFill>
                      <a:srgbClr val="FFFFFF"/>
                    </a:solidFill>
                  </a:tcPr>
                </a:tc>
                <a:extLst>
                  <a:ext uri="{0D108BD9-81ED-4DB2-BD59-A6C34878D82A}">
                    <a16:rowId xmlns:a16="http://schemas.microsoft.com/office/drawing/2014/main" val="10017"/>
                  </a:ext>
                </a:extLst>
              </a:tr>
              <a:tr h="141516">
                <a:tc>
                  <a:txBody>
                    <a:bodyPr/>
                    <a:lstStyle/>
                    <a:p>
                      <a:pPr algn="l"/>
                      <a:r>
                        <a:rPr sz="700" b="0">
                          <a:solidFill>
                            <a:srgbClr val="000000"/>
                          </a:solidFill>
                          <a:latin typeface="Montserrat Medium"/>
                        </a:rPr>
                        <a:t>EBITDA margin</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30.2%</a:t>
                      </a:r>
                    </a:p>
                  </a:txBody>
                  <a:tcPr marL="38100" marR="38100" marT="0" marB="0" anchor="ctr">
                    <a:solidFill>
                      <a:srgbClr val="FFFFFF"/>
                    </a:solidFill>
                  </a:tcPr>
                </a:tc>
                <a:extLst>
                  <a:ext uri="{0D108BD9-81ED-4DB2-BD59-A6C34878D82A}">
                    <a16:rowId xmlns:a16="http://schemas.microsoft.com/office/drawing/2014/main" val="10018"/>
                  </a:ext>
                </a:extLst>
              </a:tr>
              <a:tr h="141516">
                <a:tc>
                  <a:txBody>
                    <a:bodyPr/>
                    <a:lstStyle/>
                    <a:p>
                      <a:pPr algn="l"/>
                      <a:r>
                        <a:rPr sz="700" b="0">
                          <a:solidFill>
                            <a:srgbClr val="000000"/>
                          </a:solidFill>
                          <a:latin typeface="Montserrat Medium"/>
                        </a:rPr>
                        <a:t>Net income</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R$ 245m</a:t>
                      </a:r>
                      <a:endParaRPr sz="700" b="1" dirty="0">
                        <a:solidFill>
                          <a:srgbClr val="00000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45661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 Brig Faria Lima, 3400 – 9th floor </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29,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1" name="TextBox 20"/>
          <p:cNvSpPr txBox="1"/>
          <p:nvPr/>
        </p:nvSpPr>
        <p:spPr>
          <a:xfrm>
            <a:off x="146304" y="566928"/>
            <a:ext cx="6309360" cy="230832"/>
          </a:xfrm>
          <a:prstGeom prst="rect">
            <a:avLst/>
          </a:prstGeom>
          <a:noFill/>
        </p:spPr>
        <p:txBody>
          <a:bodyPr wrap="none">
            <a:spAutoFit/>
          </a:bodyPr>
          <a:lstStyle/>
          <a:p>
            <a:r>
              <a:rPr lang="pt-BR" sz="900" b="1">
                <a:solidFill>
                  <a:srgbClr val="2121A9"/>
                </a:solidFill>
                <a:latin typeface="Montserrat Medium"/>
              </a:rPr>
              <a:t>Gross income by crop — 2Q26E (Genial Est.) · ex-biological assets</a:t>
            </a:r>
            <a:endParaRPr sz="900" b="1" dirty="0">
              <a:solidFill>
                <a:srgbClr val="2121A9"/>
              </a:solidFill>
              <a:latin typeface="Montserrat Medium"/>
            </a:endParaRPr>
          </a:p>
        </p:txBody>
      </p:sp>
      <p:graphicFrame>
        <p:nvGraphicFramePr>
          <p:cNvPr id="22" name="Table 21"/>
          <p:cNvGraphicFramePr>
            <a:graphicFrameLocks noGrp="1"/>
          </p:cNvGraphicFramePr>
          <p:nvPr>
            <p:extLst>
              <p:ext uri="{D42A27DB-BD31-4B8C-83A1-F6EECF244321}">
                <p14:modId xmlns:p14="http://schemas.microsoft.com/office/powerpoint/2010/main" val="4011382607"/>
              </p:ext>
            </p:extLst>
          </p:nvPr>
        </p:nvGraphicFramePr>
        <p:xfrm>
          <a:off x="146304" y="804672"/>
          <a:ext cx="6309360" cy="1216152"/>
        </p:xfrm>
        <a:graphic>
          <a:graphicData uri="http://schemas.openxmlformats.org/drawingml/2006/table">
            <a:tbl>
              <a:tblPr>
                <a:tableStyleId>{5C22544A-7EE6-4342-B048-85BDC9FD1C3A}</a:tableStyleId>
              </a:tblPr>
              <a:tblGrid>
                <a:gridCol w="1828800">
                  <a:extLst>
                    <a:ext uri="{9D8B030D-6E8A-4147-A177-3AD203B41FA5}">
                      <a16:colId xmlns:a16="http://schemas.microsoft.com/office/drawing/2014/main" val="20000"/>
                    </a:ext>
                  </a:extLst>
                </a:gridCol>
                <a:gridCol w="896112">
                  <a:extLst>
                    <a:ext uri="{9D8B030D-6E8A-4147-A177-3AD203B41FA5}">
                      <a16:colId xmlns:a16="http://schemas.microsoft.com/office/drawing/2014/main" val="20001"/>
                    </a:ext>
                  </a:extLst>
                </a:gridCol>
                <a:gridCol w="896112">
                  <a:extLst>
                    <a:ext uri="{9D8B030D-6E8A-4147-A177-3AD203B41FA5}">
                      <a16:colId xmlns:a16="http://schemas.microsoft.com/office/drawing/2014/main" val="20002"/>
                    </a:ext>
                  </a:extLst>
                </a:gridCol>
                <a:gridCol w="896112">
                  <a:extLst>
                    <a:ext uri="{9D8B030D-6E8A-4147-A177-3AD203B41FA5}">
                      <a16:colId xmlns:a16="http://schemas.microsoft.com/office/drawing/2014/main" val="20003"/>
                    </a:ext>
                  </a:extLst>
                </a:gridCol>
                <a:gridCol w="896112">
                  <a:extLst>
                    <a:ext uri="{9D8B030D-6E8A-4147-A177-3AD203B41FA5}">
                      <a16:colId xmlns:a16="http://schemas.microsoft.com/office/drawing/2014/main" val="20004"/>
                    </a:ext>
                  </a:extLst>
                </a:gridCol>
                <a:gridCol w="896112">
                  <a:extLst>
                    <a:ext uri="{9D8B030D-6E8A-4147-A177-3AD203B41FA5}">
                      <a16:colId xmlns:a16="http://schemas.microsoft.com/office/drawing/2014/main" val="20005"/>
                    </a:ext>
                  </a:extLst>
                </a:gridCol>
              </a:tblGrid>
              <a:tr h="173736">
                <a:tc>
                  <a:txBody>
                    <a:bodyPr/>
                    <a:lstStyle/>
                    <a:p>
                      <a:pPr algn="l"/>
                      <a:r>
                        <a:rPr sz="700" b="1">
                          <a:solidFill>
                            <a:srgbClr val="FFFFFF"/>
                          </a:solidFill>
                          <a:latin typeface="Montserrat Medium"/>
                        </a:rPr>
                        <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Volume</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Δ y/y</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Unit price</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Unit cost</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Gross margin</a:t>
                      </a:r>
                      <a:endParaRPr lang="pt-BR" sz="700" b="1" noProof="0" dirty="0">
                        <a:solidFill>
                          <a:srgbClr val="FFFFFF"/>
                        </a:solidFill>
                        <a:latin typeface="Montserrat Medium"/>
                      </a:endParaRP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700" b="0">
                          <a:solidFill>
                            <a:srgbClr val="000000"/>
                          </a:solidFill>
                          <a:latin typeface="Montserrat Medium"/>
                        </a:rPr>
                        <a:t>Cotton lint (t)</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91.6k</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+20.0%</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9,730</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(6,130)</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37.0%</a:t>
                      </a:r>
                      <a:endParaRPr lang="pt-BR" sz="700" b="0" noProof="0" dirty="0">
                        <a:solidFill>
                          <a:srgbClr val="008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700" b="0">
                          <a:solidFill>
                            <a:srgbClr val="000000"/>
                          </a:solidFill>
                          <a:latin typeface="Montserrat Medium"/>
                        </a:rPr>
                        <a:t>Cottonseed (t)</a:t>
                      </a:r>
                      <a:endParaRPr lang="pt-BR" sz="700" b="1"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30.0k</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+0.7%</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~1,000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(~760)</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24.0%</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700" b="0">
                          <a:solidFill>
                            <a:srgbClr val="000000"/>
                          </a:solidFill>
                          <a:latin typeface="Montserrat Medium"/>
                        </a:rPr>
                        <a:t>Soybean (t)</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570.0k</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+10.1%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1,893</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(1,363)</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28.0%</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700" b="0">
                          <a:solidFill>
                            <a:srgbClr val="000000"/>
                          </a:solidFill>
                          <a:latin typeface="Montserrat Medium"/>
                        </a:rPr>
                        <a:t>Corn (t)</a:t>
                      </a:r>
                      <a:endParaRPr lang="pt-BR" sz="700" b="1"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102.0k</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+67.1%</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790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(562)</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28.9%</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700" b="0">
                          <a:solidFill>
                            <a:srgbClr val="000000"/>
                          </a:solidFill>
                          <a:latin typeface="Montserrat Medium"/>
                        </a:rPr>
                        <a:t>Cattle (head)</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12.0k</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+42.9%</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7,813</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(6,563)</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16.0%</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r h="173736">
                <a:tc>
                  <a:txBody>
                    <a:bodyPr/>
                    <a:lstStyle/>
                    <a:p>
                      <a:pPr algn="l"/>
                      <a:r>
                        <a:rPr sz="700" b="1">
                          <a:solidFill>
                            <a:srgbClr val="FFFFFF"/>
                          </a:solidFill>
                          <a:latin typeface="Montserrat Medium"/>
                        </a:rPr>
                        <a:t>Gross income ex-BA</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R$ 670m</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+21.4%</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a:t>
                      </a:r>
                      <a:endParaRPr lang="pt-BR" sz="700" b="0" noProof="0" dirty="0">
                        <a:solidFill>
                          <a:srgbClr val="008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30.2%</a:t>
                      </a:r>
                      <a:endParaRPr lang="pt-BR" sz="700" b="0" noProof="0" dirty="0">
                        <a:solidFill>
                          <a:srgbClr val="C00000"/>
                        </a:solidFill>
                        <a:latin typeface="Montserrat Medium"/>
                      </a:endParaRPr>
                    </a:p>
                  </a:txBody>
                  <a:tcPr marL="38100" marR="38100" marT="0" marB="0">
                    <a:solidFill>
                      <a:srgbClr val="2121A9"/>
                    </a:solidFill>
                  </a:tcPr>
                </a:tc>
                <a:extLst>
                  <a:ext uri="{0D108BD9-81ED-4DB2-BD59-A6C34878D82A}">
                    <a16:rowId xmlns:a16="http://schemas.microsoft.com/office/drawing/2014/main" val="10005"/>
                  </a:ext>
                </a:extLst>
              </a:tr>
            </a:tbl>
          </a:graphicData>
        </a:graphic>
      </p:graphicFrame>
      <p:sp>
        <p:nvSpPr>
          <p:cNvPr id="23" name="TextBox 22"/>
          <p:cNvSpPr txBox="1"/>
          <p:nvPr/>
        </p:nvSpPr>
        <p:spPr>
          <a:xfrm>
            <a:off x="146304" y="2322576"/>
            <a:ext cx="6309360" cy="230832"/>
          </a:xfrm>
          <a:prstGeom prst="rect">
            <a:avLst/>
          </a:prstGeom>
          <a:noFill/>
        </p:spPr>
        <p:txBody>
          <a:bodyPr wrap="square">
            <a:spAutoFit/>
          </a:bodyPr>
          <a:lstStyle/>
          <a:p>
            <a:r>
              <a:rPr lang="en-US" sz="900" b="1">
                <a:solidFill>
                  <a:srgbClr val="2121A9"/>
                </a:solidFill>
                <a:latin typeface="Montserrat Medium"/>
              </a:rPr>
              <a:t>2Q26E — Genial vs. BBG Consensus</a:t>
            </a:r>
            <a:endParaRPr sz="900" b="1" dirty="0">
              <a:solidFill>
                <a:srgbClr val="2121A9"/>
              </a:solidFill>
              <a:latin typeface="Montserrat Medium"/>
            </a:endParaRPr>
          </a:p>
        </p:txBody>
      </p:sp>
      <p:graphicFrame>
        <p:nvGraphicFramePr>
          <p:cNvPr id="24" name="Table 23"/>
          <p:cNvGraphicFramePr>
            <a:graphicFrameLocks noGrp="1"/>
          </p:cNvGraphicFramePr>
          <p:nvPr>
            <p:extLst>
              <p:ext uri="{D42A27DB-BD31-4B8C-83A1-F6EECF244321}">
                <p14:modId xmlns:p14="http://schemas.microsoft.com/office/powerpoint/2010/main" val="2860787873"/>
              </p:ext>
            </p:extLst>
          </p:nvPr>
        </p:nvGraphicFramePr>
        <p:xfrm>
          <a:off x="146304" y="2560320"/>
          <a:ext cx="6309360" cy="1216152"/>
        </p:xfrm>
        <a:graphic>
          <a:graphicData uri="http://schemas.openxmlformats.org/drawingml/2006/table">
            <a:tbl>
              <a:tblPr>
                <a:tableStyleId>{5C22544A-7EE6-4342-B048-85BDC9FD1C3A}</a:tableStyleId>
              </a:tblPr>
              <a:tblGrid>
                <a:gridCol w="219456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173736">
                <a:tc>
                  <a:txBody>
                    <a:bodyPr/>
                    <a:lstStyle/>
                    <a:p>
                      <a:pPr algn="l"/>
                      <a:r>
                        <a:rPr sz="700" b="1">
                          <a:solidFill>
                            <a:srgbClr val="FFFFFF"/>
                          </a:solidFill>
                          <a:latin typeface="Montserrat Medium"/>
                        </a:rPr>
                        <a:t>2Q26E</a:t>
                      </a:r>
                      <a:endParaRPr sz="700" b="1"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Genial</a:t>
                      </a:r>
                    </a:p>
                  </a:txBody>
                  <a:tcPr marL="38100" marR="38100" marT="0" marB="0">
                    <a:solidFill>
                      <a:srgbClr val="0A1774"/>
                    </a:solidFill>
                  </a:tcPr>
                </a:tc>
                <a:tc>
                  <a:txBody>
                    <a:bodyPr/>
                    <a:lstStyle/>
                    <a:p>
                      <a:pPr algn="ctr"/>
                      <a:r>
                        <a:rPr sz="700" b="1">
                          <a:solidFill>
                            <a:srgbClr val="FFFFFF"/>
                          </a:solidFill>
                          <a:latin typeface="Montserrat Medium"/>
                        </a:rPr>
                        <a:t>Consensus</a:t>
                      </a:r>
                    </a:p>
                  </a:txBody>
                  <a:tcPr marL="38100" marR="38100" marT="0" marB="0">
                    <a:solidFill>
                      <a:srgbClr val="0A1774"/>
                    </a:solidFill>
                  </a:tcPr>
                </a:tc>
                <a:tc>
                  <a:txBody>
                    <a:bodyPr/>
                    <a:lstStyle/>
                    <a:p>
                      <a:pPr algn="ctr"/>
                      <a:r>
                        <a:rPr sz="700" b="1">
                          <a:solidFill>
                            <a:srgbClr val="FFFFFF"/>
                          </a:solidFill>
                          <a:latin typeface="Montserrat Medium"/>
                        </a:rPr>
                        <a:t>Δ</a:t>
                      </a: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700" b="0">
                          <a:solidFill>
                            <a:srgbClr val="000000"/>
                          </a:solidFill>
                          <a:latin typeface="Montserrat Medium"/>
                        </a:rPr>
                        <a:t>Net revenue (R$ m)</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2,220</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2,484</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−10.6%</a:t>
                      </a:r>
                      <a:endParaRPr sz="700" b="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700" b="0">
                          <a:solidFill>
                            <a:srgbClr val="000000"/>
                          </a:solidFill>
                          <a:latin typeface="Montserrat Medium"/>
                        </a:rPr>
                        <a:t>Gross income (R$ m)</a:t>
                      </a:r>
                      <a:endParaRPr sz="700" b="1"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940</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859</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+9.4%</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700" b="0">
                          <a:solidFill>
                            <a:srgbClr val="000000"/>
                          </a:solidFill>
                          <a:latin typeface="Montserrat Medium"/>
                        </a:rPr>
                        <a:t>Gross margin</a:t>
                      </a:r>
                      <a:endParaRPr sz="700" b="1"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42.3%</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34.6%</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+7.7p.p.</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700" b="0">
                          <a:solidFill>
                            <a:srgbClr val="000000"/>
                          </a:solidFill>
                          <a:latin typeface="Montserrat Medium"/>
                        </a:rPr>
                        <a:t>Adjusted EBITDA (R$ m)</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670</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725</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−7.6%</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700" b="0">
                          <a:solidFill>
                            <a:srgbClr val="000000"/>
                          </a:solidFill>
                          <a:latin typeface="Montserrat Medium"/>
                        </a:rPr>
                        <a:t>Adj. EBITDA margin</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30.2%</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29.2%</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+1.0p.p.</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4"/>
                  </a:ext>
                </a:extLst>
              </a:tr>
              <a:tr h="173736">
                <a:tc>
                  <a:txBody>
                    <a:bodyPr/>
                    <a:lstStyle/>
                    <a:p>
                      <a:pPr algn="l"/>
                      <a:r>
                        <a:rPr sz="700" b="0">
                          <a:solidFill>
                            <a:srgbClr val="000000"/>
                          </a:solidFill>
                          <a:latin typeface="Montserrat Medium"/>
                        </a:rPr>
                        <a:t>Net income (R$ m)</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245</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192</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+27.9%</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bl>
          </a:graphicData>
        </a:graphic>
      </p:graphicFrame>
      <p:sp>
        <p:nvSpPr>
          <p:cNvPr id="25" name="TextBox 24"/>
          <p:cNvSpPr txBox="1"/>
          <p:nvPr/>
        </p:nvSpPr>
        <p:spPr>
          <a:xfrm>
            <a:off x="146304" y="4078224"/>
            <a:ext cx="6309360" cy="230832"/>
          </a:xfrm>
          <a:prstGeom prst="rect">
            <a:avLst/>
          </a:prstGeom>
          <a:noFill/>
        </p:spPr>
        <p:txBody>
          <a:bodyPr wrap="none">
            <a:spAutoFit/>
          </a:bodyPr>
          <a:lstStyle/>
          <a:p>
            <a:r>
              <a:rPr lang="pt-BR" sz="900" b="1" noProof="0">
                <a:solidFill>
                  <a:srgbClr val="2121A9"/>
                </a:solidFill>
                <a:latin typeface="Montserrat Medium"/>
              </a:rPr>
              <a:t>Annual Projections (Genial Est.) · R$ m</a:t>
            </a:r>
            <a:endParaRPr sz="900" b="1" dirty="0">
              <a:solidFill>
                <a:srgbClr val="2121A9"/>
              </a:solidFill>
              <a:latin typeface="Montserrat Medium"/>
            </a:endParaRPr>
          </a:p>
        </p:txBody>
      </p:sp>
      <p:graphicFrame>
        <p:nvGraphicFramePr>
          <p:cNvPr id="26" name="Table 25"/>
          <p:cNvGraphicFramePr>
            <a:graphicFrameLocks noGrp="1"/>
          </p:cNvGraphicFramePr>
          <p:nvPr>
            <p:extLst>
              <p:ext uri="{D42A27DB-BD31-4B8C-83A1-F6EECF244321}">
                <p14:modId xmlns:p14="http://schemas.microsoft.com/office/powerpoint/2010/main" val="4177138324"/>
              </p:ext>
            </p:extLst>
          </p:nvPr>
        </p:nvGraphicFramePr>
        <p:xfrm>
          <a:off x="146304" y="4315968"/>
          <a:ext cx="6309360" cy="1042416"/>
        </p:xfrm>
        <a:graphic>
          <a:graphicData uri="http://schemas.openxmlformats.org/drawingml/2006/table">
            <a:tbl>
              <a:tblPr>
                <a:tableStyleId>{5C22544A-7EE6-4342-B048-85BDC9FD1C3A}</a:tableStyleId>
              </a:tblPr>
              <a:tblGrid>
                <a:gridCol w="1635760">
                  <a:extLst>
                    <a:ext uri="{9D8B030D-6E8A-4147-A177-3AD203B41FA5}">
                      <a16:colId xmlns:a16="http://schemas.microsoft.com/office/drawing/2014/main" val="20000"/>
                    </a:ext>
                  </a:extLst>
                </a:gridCol>
                <a:gridCol w="934720">
                  <a:extLst>
                    <a:ext uri="{9D8B030D-6E8A-4147-A177-3AD203B41FA5}">
                      <a16:colId xmlns:a16="http://schemas.microsoft.com/office/drawing/2014/main" val="20001"/>
                    </a:ext>
                  </a:extLst>
                </a:gridCol>
                <a:gridCol w="934720">
                  <a:extLst>
                    <a:ext uri="{9D8B030D-6E8A-4147-A177-3AD203B41FA5}">
                      <a16:colId xmlns:a16="http://schemas.microsoft.com/office/drawing/2014/main" val="20002"/>
                    </a:ext>
                  </a:extLst>
                </a:gridCol>
                <a:gridCol w="934720">
                  <a:extLst>
                    <a:ext uri="{9D8B030D-6E8A-4147-A177-3AD203B41FA5}">
                      <a16:colId xmlns:a16="http://schemas.microsoft.com/office/drawing/2014/main" val="20003"/>
                    </a:ext>
                  </a:extLst>
                </a:gridCol>
                <a:gridCol w="934720">
                  <a:extLst>
                    <a:ext uri="{9D8B030D-6E8A-4147-A177-3AD203B41FA5}">
                      <a16:colId xmlns:a16="http://schemas.microsoft.com/office/drawing/2014/main" val="20004"/>
                    </a:ext>
                  </a:extLst>
                </a:gridCol>
                <a:gridCol w="934720">
                  <a:extLst>
                    <a:ext uri="{9D8B030D-6E8A-4147-A177-3AD203B41FA5}">
                      <a16:colId xmlns:a16="http://schemas.microsoft.com/office/drawing/2014/main" val="2395847557"/>
                    </a:ext>
                  </a:extLst>
                </a:gridCol>
              </a:tblGrid>
              <a:tr h="173736">
                <a:tc>
                  <a:txBody>
                    <a:bodyPr/>
                    <a:lstStyle/>
                    <a:p>
                      <a:pPr algn="l"/>
                      <a:r>
                        <a:rPr sz="700" b="1">
                          <a:solidFill>
                            <a:srgbClr val="FFFFFF"/>
                          </a:solidFill>
                          <a:latin typeface="Montserrat Medium"/>
                        </a:rPr>
                        <a:t>R$ m</a:t>
                      </a:r>
                    </a:p>
                  </a:txBody>
                  <a:tcPr marL="38100" marR="38100" marT="0" marB="0">
                    <a:solidFill>
                      <a:srgbClr val="0A1774"/>
                    </a:solidFill>
                  </a:tcPr>
                </a:tc>
                <a:tc>
                  <a:txBody>
                    <a:bodyPr/>
                    <a:lstStyle/>
                    <a:p>
                      <a:pPr algn="ctr"/>
                      <a:r>
                        <a:rPr sz="700" b="1">
                          <a:solidFill>
                            <a:srgbClr val="FFFFFF"/>
                          </a:solidFill>
                          <a:latin typeface="Montserrat Medium"/>
                        </a:rPr>
                        <a:t>2025A</a:t>
                      </a:r>
                      <a:endParaRPr sz="700" b="1"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2026E</a:t>
                      </a:r>
                    </a:p>
                  </a:txBody>
                  <a:tcPr marL="38100" marR="38100" marT="0" marB="0">
                    <a:solidFill>
                      <a:srgbClr val="0A1774"/>
                    </a:solidFill>
                  </a:tcPr>
                </a:tc>
                <a:tc>
                  <a:txBody>
                    <a:bodyPr/>
                    <a:lstStyle/>
                    <a:p>
                      <a:pPr algn="ctr"/>
                      <a:r>
                        <a:rPr sz="700" b="1">
                          <a:solidFill>
                            <a:srgbClr val="FFFFFF"/>
                          </a:solidFill>
                          <a:latin typeface="Montserrat Medium"/>
                        </a:rPr>
                        <a:t>2027E</a:t>
                      </a:r>
                    </a:p>
                  </a:txBody>
                  <a:tcPr marL="38100" marR="38100" marT="0" marB="0">
                    <a:solidFill>
                      <a:srgbClr val="0A1774"/>
                    </a:solidFill>
                  </a:tcPr>
                </a:tc>
                <a:tc>
                  <a:txBody>
                    <a:bodyPr/>
                    <a:lstStyle/>
                    <a:p>
                      <a:pPr algn="ctr"/>
                      <a:r>
                        <a:rPr sz="700" b="1">
                          <a:solidFill>
                            <a:srgbClr val="FFFFFF"/>
                          </a:solidFill>
                          <a:latin typeface="Montserrat Medium"/>
                        </a:rPr>
                        <a:t>2028E</a:t>
                      </a:r>
                    </a:p>
                  </a:txBody>
                  <a:tcPr marL="38100" marR="38100" marT="0" marB="0">
                    <a:solidFill>
                      <a:srgbClr val="0A1774"/>
                    </a:solidFill>
                  </a:tcPr>
                </a:tc>
                <a:tc>
                  <a:txBody>
                    <a:bodyPr/>
                    <a:lstStyle/>
                    <a:p>
                      <a:pPr algn="ctr"/>
                      <a:r>
                        <a:rPr sz="700" b="1">
                          <a:solidFill>
                            <a:srgbClr val="FFFFFF"/>
                          </a:solidFill>
                          <a:latin typeface="Montserrat Medium"/>
                        </a:rPr>
                        <a:t>2029E</a:t>
                      </a: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700" b="1">
                          <a:solidFill>
                            <a:srgbClr val="000000"/>
                          </a:solidFill>
                          <a:latin typeface="Montserrat Medium"/>
                        </a:rPr>
                        <a:t>Net revenue</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9,759</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9,900</a:t>
                      </a:r>
                    </a:p>
                  </a:txBody>
                  <a:tcPr marL="38100" marR="38100" marT="0" marB="0">
                    <a:solidFill>
                      <a:srgbClr val="FFFFFF"/>
                    </a:solidFill>
                  </a:tcPr>
                </a:tc>
                <a:tc>
                  <a:txBody>
                    <a:bodyPr/>
                    <a:lstStyle/>
                    <a:p>
                      <a:pPr algn="ctr"/>
                      <a:r>
                        <a:rPr sz="700" b="0">
                          <a:solidFill>
                            <a:srgbClr val="000000"/>
                          </a:solidFill>
                          <a:latin typeface="Montserrat Medium"/>
                        </a:rPr>
                        <a:t>9,850</a:t>
                      </a:r>
                    </a:p>
                  </a:txBody>
                  <a:tcPr marL="38100" marR="38100" marT="0" marB="0">
                    <a:solidFill>
                      <a:srgbClr val="FFFFFF"/>
                    </a:solidFill>
                  </a:tcPr>
                </a:tc>
                <a:tc>
                  <a:txBody>
                    <a:bodyPr/>
                    <a:lstStyle/>
                    <a:p>
                      <a:pPr algn="ctr"/>
                      <a:r>
                        <a:rPr sz="700" b="0">
                          <a:solidFill>
                            <a:srgbClr val="000000"/>
                          </a:solidFill>
                          <a:latin typeface="Montserrat Medium"/>
                        </a:rPr>
                        <a:t>10,750</a:t>
                      </a:r>
                    </a:p>
                  </a:txBody>
                  <a:tcPr marL="38100" marR="38100" marT="0" marB="0">
                    <a:solidFill>
                      <a:srgbClr val="FFFFFF"/>
                    </a:solidFill>
                  </a:tcPr>
                </a:tc>
                <a:tc>
                  <a:txBody>
                    <a:bodyPr/>
                    <a:lstStyle/>
                    <a:p>
                      <a:pPr algn="ctr"/>
                      <a:r>
                        <a:rPr sz="700" b="0">
                          <a:solidFill>
                            <a:srgbClr val="000000"/>
                          </a:solidFill>
                          <a:latin typeface="Montserrat Medium"/>
                        </a:rPr>
                        <a:t>11,800</a:t>
                      </a: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700" b="1">
                          <a:solidFill>
                            <a:srgbClr val="000000"/>
                          </a:solidFill>
                          <a:latin typeface="Montserrat Medium"/>
                        </a:rPr>
                        <a:t>Growth</a:t>
                      </a:r>
                      <a:endParaRPr sz="700" b="1"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+1.4%</a:t>
                      </a:r>
                      <a:endParaRPr sz="700" b="0">
                        <a:solidFill>
                          <a:srgbClr val="008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−0.5%</a:t>
                      </a:r>
                      <a:endParaRPr sz="700" b="0">
                        <a:solidFill>
                          <a:srgbClr val="008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+9.1%</a:t>
                      </a:r>
                      <a:endParaRPr sz="700" b="0">
                        <a:solidFill>
                          <a:srgbClr val="008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+9.8%</a:t>
                      </a:r>
                      <a:endParaRPr sz="700" b="0">
                        <a:solidFill>
                          <a:srgbClr val="008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700" b="1">
                          <a:solidFill>
                            <a:srgbClr val="000000"/>
                          </a:solidFill>
                          <a:latin typeface="Montserrat Medium"/>
                        </a:rPr>
                        <a:t>Adjusted EBITDA</a:t>
                      </a:r>
                      <a:endParaRPr sz="700" b="1"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2,665</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2,750</a:t>
                      </a:r>
                    </a:p>
                  </a:txBody>
                  <a:tcPr marL="38100" marR="38100" marT="0" marB="0">
                    <a:solidFill>
                      <a:srgbClr val="FFFFFF"/>
                    </a:solidFill>
                  </a:tcPr>
                </a:tc>
                <a:tc>
                  <a:txBody>
                    <a:bodyPr/>
                    <a:lstStyle/>
                    <a:p>
                      <a:pPr algn="ctr"/>
                      <a:r>
                        <a:rPr sz="700" b="0">
                          <a:solidFill>
                            <a:srgbClr val="000000"/>
                          </a:solidFill>
                          <a:latin typeface="Montserrat Medium"/>
                        </a:rPr>
                        <a:t>2,830</a:t>
                      </a:r>
                    </a:p>
                  </a:txBody>
                  <a:tcPr marL="38100" marR="38100" marT="0" marB="0">
                    <a:solidFill>
                      <a:srgbClr val="FFFFFF"/>
                    </a:solidFill>
                  </a:tcPr>
                </a:tc>
                <a:tc>
                  <a:txBody>
                    <a:bodyPr/>
                    <a:lstStyle/>
                    <a:p>
                      <a:pPr algn="ctr"/>
                      <a:r>
                        <a:rPr sz="700" b="0">
                          <a:solidFill>
                            <a:srgbClr val="000000"/>
                          </a:solidFill>
                          <a:latin typeface="Montserrat Medium"/>
                        </a:rPr>
                        <a:t>3,280</a:t>
                      </a:r>
                    </a:p>
                  </a:txBody>
                  <a:tcPr marL="38100" marR="38100" marT="0" marB="0">
                    <a:solidFill>
                      <a:srgbClr val="FFFFFF"/>
                    </a:solidFill>
                  </a:tcPr>
                </a:tc>
                <a:tc>
                  <a:txBody>
                    <a:bodyPr/>
                    <a:lstStyle/>
                    <a:p>
                      <a:pPr algn="ctr"/>
                      <a:r>
                        <a:rPr sz="700" b="0">
                          <a:solidFill>
                            <a:srgbClr val="000000"/>
                          </a:solidFill>
                          <a:latin typeface="Montserrat Medium"/>
                        </a:rPr>
                        <a:t>3,430</a:t>
                      </a: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700" b="1">
                          <a:solidFill>
                            <a:srgbClr val="000000"/>
                          </a:solidFill>
                          <a:latin typeface="Montserrat Medium"/>
                        </a:rPr>
                        <a:t>EBITDA margin</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27.3%</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27.8%</a:t>
                      </a:r>
                    </a:p>
                  </a:txBody>
                  <a:tcPr marL="38100" marR="38100" marT="0" marB="0">
                    <a:solidFill>
                      <a:srgbClr val="EEF1F6"/>
                    </a:solidFill>
                  </a:tcPr>
                </a:tc>
                <a:tc>
                  <a:txBody>
                    <a:bodyPr/>
                    <a:lstStyle/>
                    <a:p>
                      <a:pPr algn="ctr"/>
                      <a:r>
                        <a:rPr sz="700" b="0">
                          <a:solidFill>
                            <a:srgbClr val="000000"/>
                          </a:solidFill>
                          <a:latin typeface="Montserrat Medium"/>
                        </a:rPr>
                        <a:t>28.7%</a:t>
                      </a:r>
                    </a:p>
                  </a:txBody>
                  <a:tcPr marL="38100" marR="38100" marT="0" marB="0">
                    <a:solidFill>
                      <a:srgbClr val="EEF1F6"/>
                    </a:solidFill>
                  </a:tcPr>
                </a:tc>
                <a:tc>
                  <a:txBody>
                    <a:bodyPr/>
                    <a:lstStyle/>
                    <a:p>
                      <a:pPr algn="ctr"/>
                      <a:r>
                        <a:rPr sz="700" b="0">
                          <a:solidFill>
                            <a:srgbClr val="000000"/>
                          </a:solidFill>
                          <a:latin typeface="Montserrat Medium"/>
                        </a:rPr>
                        <a:t>30.5%</a:t>
                      </a:r>
                    </a:p>
                  </a:txBody>
                  <a:tcPr marL="38100" marR="38100" marT="0" marB="0">
                    <a:solidFill>
                      <a:srgbClr val="EEF1F6"/>
                    </a:solidFill>
                  </a:tcPr>
                </a:tc>
                <a:tc>
                  <a:txBody>
                    <a:bodyPr/>
                    <a:lstStyle/>
                    <a:p>
                      <a:pPr algn="ctr"/>
                      <a:r>
                        <a:rPr sz="700" b="0">
                          <a:solidFill>
                            <a:srgbClr val="000000"/>
                          </a:solidFill>
                          <a:latin typeface="Montserrat Medium"/>
                        </a:rPr>
                        <a:t>29.1%</a:t>
                      </a: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700" b="1">
                          <a:solidFill>
                            <a:srgbClr val="000000"/>
                          </a:solidFill>
                          <a:latin typeface="Montserrat Medium"/>
                        </a:rPr>
                        <a:t>Net income</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556</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665</a:t>
                      </a:r>
                    </a:p>
                  </a:txBody>
                  <a:tcPr marL="38100" marR="38100" marT="0" marB="0">
                    <a:solidFill>
                      <a:srgbClr val="FFFFFF"/>
                    </a:solidFill>
                  </a:tcPr>
                </a:tc>
                <a:tc>
                  <a:txBody>
                    <a:bodyPr/>
                    <a:lstStyle/>
                    <a:p>
                      <a:pPr algn="ctr"/>
                      <a:r>
                        <a:rPr sz="700" b="0">
                          <a:solidFill>
                            <a:srgbClr val="000000"/>
                          </a:solidFill>
                          <a:latin typeface="Montserrat Medium"/>
                        </a:rPr>
                        <a:t>680</a:t>
                      </a:r>
                    </a:p>
                  </a:txBody>
                  <a:tcPr marL="38100" marR="38100" marT="0" marB="0">
                    <a:solidFill>
                      <a:srgbClr val="FFFFFF"/>
                    </a:solidFill>
                  </a:tcPr>
                </a:tc>
                <a:tc>
                  <a:txBody>
                    <a:bodyPr/>
                    <a:lstStyle/>
                    <a:p>
                      <a:pPr algn="ctr"/>
                      <a:r>
                        <a:rPr sz="700" b="0">
                          <a:solidFill>
                            <a:srgbClr val="000000"/>
                          </a:solidFill>
                          <a:latin typeface="Montserrat Medium"/>
                        </a:rPr>
                        <a:t>1,100</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1,130</a:t>
                      </a:r>
                      <a:endParaRPr sz="700" b="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7443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27798"/>
            <a:ext cx="6435192" cy="8407022"/>
          </a:xfrm>
          <a:prstGeom prst="rect">
            <a:avLst/>
          </a:prstGeom>
          <a:noFill/>
        </p:spPr>
        <p:txBody>
          <a:bodyPr wrap="square">
            <a:noAutofit/>
          </a:bodyPr>
          <a:lstStyle/>
          <a:p>
            <a:pPr algn="just">
              <a:lnSpc>
                <a:spcPct val="107000"/>
              </a:lnSpc>
              <a:spcBef>
                <a:spcPts val="800"/>
              </a:spcBef>
              <a:spcAft>
                <a:spcPts val="800"/>
              </a:spcAft>
            </a:pPr>
            <a:r>
              <a:rPr lang="en-US" sz="800" b="1" dirty="0">
                <a:solidFill>
                  <a:srgbClr val="002060"/>
                </a:solidFill>
                <a:latin typeface="Montserrat Medium" pitchFamily="2" charset="0"/>
              </a:rPr>
              <a:t>Disclosure Section</a:t>
            </a:r>
            <a:endParaRPr lang="pt-BR" sz="800" b="1" dirty="0">
              <a:solidFill>
                <a:srgbClr val="002060"/>
              </a:solidFill>
              <a:latin typeface="Montserrat Medium" pitchFamily="2"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1.  GENERAL DISCLAIMER</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has been produced by the research department (“Genial Institutional Research”) of Genial Institutional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Corretora</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de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Câmbio</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Títulos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Valores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Mobiliários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S.A. (“GENIAL INSTITUTIONAL CCTVM”). Genial Institutional is a brand name of Genial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Investimentos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CCTVM.</a:t>
            </a:r>
          </a:p>
          <a:p>
            <a:pPr algn="just">
              <a:lnSpc>
                <a:spcPct val="115000"/>
              </a:lnSpc>
              <a:spcBef>
                <a:spcPts val="400"/>
              </a:spcBef>
              <a:spcAft>
                <a:spcPts val="400"/>
              </a:spcAft>
            </a:pP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may not be reproduced or redistributed to any other person, in whole or in part, for any purpose, without the prior written consent of GENIAL INSTITUTIONAL CCTVM.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is for distribution only under such circumstances as may be permitted by applicable law. This research report has no regard to the specific investment objectives, financial situation or particular needs of any specific recipient, even if sent only to a single recipient. This research report is not guaranteed to be a complete statement or summary of any securities, markets, reports or developments referred to in this research report. Neither GENIAL INSTITUTIONAL CCTVM nor any of its directors, officers, employees or agents shall have any liability, however arising, for any error, inaccuracy or incompleteness of fact or opinion in this research report or lack of care in this research report’s preparation or publication, or any losses or damages which may arise from the use of this research report</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may rely on information barriers, such as “Chinese Walls” to control the flow of information within the areas, units, divisions, groups, or affiliates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Investing in any non-U.S. securities or related financial instruments (including ADRs) discussed in this research report may present certain risks. The securities of non-U.S. issuers may not be registered with, or be subject to the regulations of, the U.S. Securities and Exchange Commission. Information on such non-U.S. securities or related financial instruments may be limited. Foreign companies may not be subject to audit and reporting standards and regulatory requirements comparable to those in effect within the United States.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value of any investment or income from any securities or related financial instruments discussed in this research report denominated in a currency other than U.S. dollars is subject to exchange rate fluctuations that may have a positive or adverse effect on the value of or income from such securities or related financial instruments.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Past performance is not necessarily a guide to future performance and no representation or warranty, express or implied, is made by GENIAL INSTITUTIONAL CCTVM with respect to future performance. Income from investments may fluctuate. The price or value of the investments to which this research report relates, either directly or indirectly, may fall or rise against the interest of investors. Any recommendation or opinion contained in this research report may become outdated as a consequence of changes in the environment in which the issuer of the securities under analysis operates, in addition to changes in the estimates and forecasts, assumptions and valuation methodology used herein.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locally listed shares of Brazilian companies may only be purchased by investors outside of Brazil who are “eligible investors” within the meaning of applicable laws and regulations.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00000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480E843A-F8FE-4845-ABF1-9BD48E6D59BC}"/>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pic>
        <p:nvPicPr>
          <p:cNvPr id="3" name="Imagem 2">
            <a:extLst>
              <a:ext uri="{FF2B5EF4-FFF2-40B4-BE49-F238E27FC236}">
                <a16:creationId xmlns:a16="http://schemas.microsoft.com/office/drawing/2014/main" id="{3115388A-57F3-8A73-45ED-48E3F3629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445" y="1542915"/>
            <a:ext cx="6204084" cy="9242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25">
            <a:extLst>
              <a:ext uri="{FF2B5EF4-FFF2-40B4-BE49-F238E27FC236}">
                <a16:creationId xmlns:a16="http://schemas.microsoft.com/office/drawing/2014/main" id="{1156EA86-516B-30B7-920F-9BC56B5726D5}"/>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29,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107995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2</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ANALYST(S) DISCLOSURES AND CERTIFICATION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LUCA VELLO,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hereby certify that the views expressed in this research report accurately reflect their personal views about the subject securities or issuers and it was prepared in an independent manner, including with respect to the person and to GENIAL INSTITUTIONAL.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has no connection with any individual who works for the issuer(s) discussed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either directly or indirectly, in his or her own name or on behalf of a third party, does not hold any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is not directly or indirectly involved in the purchase, disposal or brokering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the his (her) spouse or companion, has no direct or indirect financial interest in the issuer covered in this report (other than trading shares in investment funds, in which the analyst cannot control, directly or indirectly, the administration or management of the fund, or which do not concentrate investments in sectors or companies that are covered by reports produced by the analyst).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compensation is, directly or indirectly, determined by income from GENIAL INSTITUTIONAL´s business and financial operations.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 addition, the analysts certify that no part of their compensation was, is, or will be directly or indirectly related to the specific recommendations or views expressed in this research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compensation of the analyst who prepared this report is determined by research management and senior management (not including investment banking). Analyst compensation is not based on investment banking revenues, however, compensation may relate to the revenues of GENIAL INSTITUTIONAL CCTVM, its affiliates and/or subsidiaries as a whole, of which investment banking, sales and trading are a part. Compensation paid to analysts is the sole responsibility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does not serve as an officer, director, or advisory board member of the subject company.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Unless otherwise stated, the individuals listed on the cover page of this report are research analysts.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064B2BFA-E47B-E715-21F6-8AA31D91B3C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8415F75-34E6-6EE2-C099-61E395E0CFCC}"/>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29,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451903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3.  ADDITIONAL DISCLOSURE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b="1"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was prepared by GENIAL INSTITUTIONAL Research and is hereby supplied for the sole purpose of providing information about companies and their securities.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The information contained herein is provided for informational purposes only and does not constitute an offer to buy or sell, and should not be construed as a solicitation to acquire, any securities in any jurisdiction. The opinions expressed herein regarding the purchase, sale or holding of securities, or with respect to the weighting of such securities in a real or hypothetical portfolio, are based on careful analysis by the analysts who prepared this report and should not be construed by current or future investors as recommendations for any particular investment decision or action. The investor’s final decision should be made considering all of the risks and fees involved. This report is based on information obtained from primary or secondary public sources, or directly from companies, and is combined with estimates and calculations prepared by GENIAL INSTITUTIONAL CCTVM. This report does not purport to be a complete statement of all material facts related to any company, industry, security or market strategy mentioned. The information has been obtained from sources believed to be reliable, but GENIAL INSTITUTIONAL CCTVM does not make any express or implied representation or warranty as to the completeness, reliability or accuracy of such information. The information, opinions, estimates and projections contained in this document are based on current data and are subject to change. Prices and availability of financial instruments are indicative only and subject to change without notice. GENIAL INSTITUTIONAL CCTVM is under no obligation to update or revise this document or to advise of any changes in such data.</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securities discussed in this report, as well as the opinions and recommendations contained herein, may not be appropriate for every type of investor. This report does not take into account the investments objectives, financial situation or particular needs of any particular investor. Investors who wish to buy, sell or invest in securities that are covered in this report should seek independent financial advice that takes individual characteristics and needs into consideration, before making any investment decision with respect to the securities in question. Each investor should make independent investment decisions after carefully analyzing the risks, fees and commissions involved. If a financial instrument is denominated in a currency other than an investor’s currency, changes in exchange rates may adversely affect the price or value of, or the income derived from the financial instrument, and the reader of this report assumes all foreign exchange risks.  Income from financial instruments may vary, and therefore their price or value may rise or fall, either directly or indirectly. The information, opinions and recommendations contained in this report do not constitute and should not be interpreted as a promise or guarantee of a particular return on any investment. Past performance does not necessarily indicate future results, and no representation or warranty, express or implied, is made herein regarding future performance. Therefore, GENIAL INSTITUTIONAL CCTVM, its affiliated companies, and the analysts involved in this report take no responsibility for any direct, indirect or consequential loss resulting from the use of the information contained in this report, and anyone using this report undertakes to irrevocably indemnify GENIAL INSTITUTIONAL CCTVM and its affiliates from any claims and demands.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(iv)</a:t>
            </a: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Prices in this report are believed to be reliable as of the date on which this report was issued and are derived from one or more of the following: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sources as expressly specified alongside the relevant data; (ii) the quoted price on the main regulated market for the security in question; (iii) other public sources believed to be reliable; or (iv) GENIAL INSTITUTIONAL CCTVM’s proprietary data or data available to GENIAL INSTITUTIONAL CCTVM.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70CB4ED1-B1A4-E557-A28E-44F8CBDFF19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29,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2951990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2" y="561145"/>
            <a:ext cx="6421730" cy="8001828"/>
          </a:xfrm>
          <a:prstGeom prst="rect">
            <a:avLst/>
          </a:prstGeom>
          <a:noFill/>
        </p:spPr>
        <p:txBody>
          <a:bodyPr wrap="square">
            <a:noAutofit/>
          </a:bodyPr>
          <a:lstStyle/>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No representation or warranty, either express or implied, is provided in relation to the accuracy, completeness or reliability of the information contained herein, except with respect to information concerning GENIAL INSTITUTIONAL CCTVM, its subsidiaries and affiliates. In all cases, investors should conduct their own investigation and analysis of such information before taking or omitting to take any action in relation to securities or markets that are analyzed in this report.</a:t>
            </a:r>
            <a:endParaRPr lang="pt-BR" sz="800" dirty="0">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makes no representations herein that investors will obtain profits. GENIAL INSTITUTIONAL CCTVM will not share with investors any investment profits nor accept any liability for any investment losses. Investments involve risks and investors should exercise prudence in making their investment decisions. GENIAL INSTITUTIONAL CCTVM accepts no fiduciary duties on behalf of recipients of this report and in communicating this report is not acting in a fiduciary capacity. This report is not to be relied upon in substitution for the exercise of recipient’s independent judgment.  Opinions, estimates, and projections expressed herein constitute the current judgment of the analyst responsible for the substance of this report as of the date on which the report was issued and are therefore subject to change without notice and may differ or be contrary to opinions expressed by other business areas or groups of GENIAL INSTITUTIONAL CCTVM as a result of using different assumptions and criteria. The information, opinions and recommendations contained in this report do not constitute and should not be interpreted as a promise or guarantee of a particular return on any investment.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Because the personal views of analysts may differ from one another, GENIAL INSTITUTIONAL CCTVM, its subsidiaries and affiliates may have issued or may issue reports that are inconsistent with, and/or reach different conclusions from, the information presented herein. Any such opinions, estimates, and projections must not be construed as a representation that the matters referred to therein will occur. Prices and availability of financial instruments are indicative only and subject to change without notice. Income from financial instruments may vary, and therefore their price or value may rise or fall, either directly or indirectly.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document may not be: (a) photocopied or duplicated in any manner, in whole or in part, and/or (b) distributed without GENIAL INSTITUTIONAL CCTVM’s prior written consent.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(ix)</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Neither GENIAL INSTITUTIONAL CCTVM nor any of its affiliates, nor any of their respective directors, employees or agents, accepts any liability for any loss or damage arising out of the use of all or any part of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(x)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(or its affiliates, officers, directors or employees) may, to the extent permitted by law, have acted upon or used the information herein contained before the publication of this report and may have a position in securities issued by the companies mentioned herein and may make a market or act as a principal in any transactions in any such securities.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may from time to time perform investment banking or other services to, or solicit investment banking or other business from, the companies mentioned herein.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172D4B1-1BA3-894E-3290-699B37DD1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29,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49508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6" name="TextBox 6">
            <a:extLst>
              <a:ext uri="{FF2B5EF4-FFF2-40B4-BE49-F238E27FC236}">
                <a16:creationId xmlns:a16="http://schemas.microsoft.com/office/drawing/2014/main" id="{39BBA460-3F7C-CEF2-F7AA-1AB77A270EF8}"/>
              </a:ext>
            </a:extLst>
          </p:cNvPr>
          <p:cNvSpPr txBox="1"/>
          <p:nvPr/>
        </p:nvSpPr>
        <p:spPr>
          <a:xfrm>
            <a:off x="149892" y="561145"/>
            <a:ext cx="6421730"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4</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IMPORTANT DISCLOSURES FOR U.S.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was prepared by Genial Institutional CCTVM, a company authorized to engage in securities activities in Brazil. Genial Institutional CCTVM is not a registered broker-dealer in the United States and, therefore, is not subject to U.S. rules regarding the preparation of research reports and the independence of research analysts. This research report is provided for distribution to “major U.S. institutional investors” in reliance on the exemption from registration provided by Rule 15a-6 of the U.S. Securities Exchange Act of 1934, as amended (the “Exchange Act”) and is not being provided pursuant to a soft-dollar arrangement.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Any U.S. recipient of this research report wishing to effect any transaction to buy or sell securities or related financial instruments based on the information provided in this research report should do so only through Auerbach Grayson &amp; Company LLC ("AGCO"), a registered broker dealer in the United States with an office at 20 West 55th Street New York, NY 10019, (212) 453-3523 . Under no circumstances should any recipient of this research report effect any transaction to buy or sell securities or related financial instruments through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If the report is to be distributed to anyone other than Major U.S. Institutional Investors in the United States. AGCO accepts responsibility for the contents of this report as provided for in relevant SEC releases and SEC staff no-action letters.</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whose name appears in this research report is not registered or qualified as a research analyst with the Financial Industry Regulatory Authority (“FINRA”) and may not be an associated person at Auerbach Grayson &amp; Company LLC ("AGCO") and, therefore, may not be subject to applicable restrictions under FINRA Rules on communications with a subject company, public appearances and trading securities held by a research analyst account.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disclosures contained in research reports produced by GENIAL INSTITUTIONAL CCTVM and distributed by Auerbach Grayson &amp; Company LLC ("AGCO") in the U.S. shall be governed by and construed in accordance with U.S. law. This report may not be reproduced or redistributed to any other person, in whole or in part, for any purpose, without the prior written consent of GENIAL INSTITUTIONAL CCTVM. Additional information relative to the financial instruments discussed in this report is available upon request.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UK Disclaimer: </a:t>
            </a:r>
            <a:endParaRPr lang="pt-BR" sz="800" b="1"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is STRICTLY CONFIDENTIAL to the recipient, may not be distributed to the press or other media and may not be reproduced in any form.  this document is directed only at persons who are “INVESTMENT PROFESSIONALS” falling within article 19(5) of the FSMA 2000 (FINANCIAL PROMOTION) ORDER 2005, or HIGH NET WORTH BODIES falling within ARTICLE 49(2) of that order (together THE “RELEVANT PERSONS”). This document must not be acted on or relied on by persons who are not RELEVANT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(ii) The distribution of this document in other jurisdictions may be restricted by law and persons into whose possession this document comes should inform themselves about, and observe, any such restrictions. Any failure to comply with these restrictions may constitute a violation of the laws of any such other jurisdiction.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800" dirty="0">
                <a:effectLst/>
                <a:latin typeface="Montserrat Medium" pitchFamily="2" charset="0"/>
                <a:ea typeface="Times New Roman" panose="02020603050405020304" pitchFamily="18" charset="0"/>
                <a:cs typeface="Arial" panose="020B0604020202020204" pitchFamily="34" charset="0"/>
              </a:rPr>
              <a:t>Copyright 2024 GENIAL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INSTITUTIONAL</a:t>
            </a:r>
            <a:r>
              <a:rPr lang="en-US" sz="800" dirty="0">
                <a:effectLst/>
                <a:latin typeface="Montserrat Medium" pitchFamily="2" charset="0"/>
                <a:ea typeface="Times New Roman" panose="02020603050405020304" pitchFamily="18" charset="0"/>
                <a:cs typeface="Arial" panose="020B0604020202020204" pitchFamily="34" charset="0"/>
              </a:rPr>
              <a:t>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sp>
        <p:nvSpPr>
          <p:cNvPr id="3" name="TextBox 25">
            <a:extLst>
              <a:ext uri="{FF2B5EF4-FFF2-40B4-BE49-F238E27FC236}">
                <a16:creationId xmlns:a16="http://schemas.microsoft.com/office/drawing/2014/main" id="{3CFFCF77-7283-D0BA-46C1-093395FEC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29,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728409953"/>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 Brig Faria Lima, 3400 – 9th floor </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29,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1" name="TextBox 20"/>
          <p:cNvSpPr txBox="1"/>
          <p:nvPr/>
        </p:nvSpPr>
        <p:spPr>
          <a:xfrm>
            <a:off x="146304" y="566928"/>
            <a:ext cx="6309360" cy="230832"/>
          </a:xfrm>
          <a:prstGeom prst="rect">
            <a:avLst/>
          </a:prstGeom>
          <a:noFill/>
        </p:spPr>
        <p:txBody>
          <a:bodyPr wrap="none">
            <a:spAutoFit/>
          </a:bodyPr>
          <a:lstStyle/>
          <a:p>
            <a:r>
              <a:rPr lang="pt-BR" sz="900" b="1">
                <a:solidFill>
                  <a:srgbClr val="2121A9"/>
                </a:solidFill>
                <a:latin typeface="Montserrat Medium"/>
              </a:rPr>
              <a:t>Summary P&amp;L — 2Q26E (Genial Est.) · IFRS, R$ m</a:t>
            </a:r>
            <a:endParaRPr sz="900" b="1" dirty="0">
              <a:solidFill>
                <a:srgbClr val="2121A9"/>
              </a:solidFill>
              <a:latin typeface="Montserrat Medium"/>
            </a:endParaRPr>
          </a:p>
        </p:txBody>
      </p:sp>
      <p:graphicFrame>
        <p:nvGraphicFramePr>
          <p:cNvPr id="22" name="Table 21"/>
          <p:cNvGraphicFramePr>
            <a:graphicFrameLocks noGrp="1"/>
          </p:cNvGraphicFramePr>
          <p:nvPr>
            <p:extLst>
              <p:ext uri="{D42A27DB-BD31-4B8C-83A1-F6EECF244321}">
                <p14:modId xmlns:p14="http://schemas.microsoft.com/office/powerpoint/2010/main" val="4011382607"/>
              </p:ext>
            </p:extLst>
          </p:nvPr>
        </p:nvGraphicFramePr>
        <p:xfrm>
          <a:off x="146304" y="804672"/>
          <a:ext cx="6309360" cy="1563624"/>
        </p:xfrm>
        <a:graphic>
          <a:graphicData uri="http://schemas.openxmlformats.org/drawingml/2006/table">
            <a:tbl>
              <a:tblPr>
                <a:tableStyleId>{5C22544A-7EE6-4342-B048-85BDC9FD1C3A}</a:tableStyleId>
              </a:tblPr>
              <a:tblGrid>
                <a:gridCol w="1828800">
                  <a:extLst>
                    <a:ext uri="{9D8B030D-6E8A-4147-A177-3AD203B41FA5}">
                      <a16:colId xmlns:a16="http://schemas.microsoft.com/office/drawing/2014/main" val="20000"/>
                    </a:ext>
                  </a:extLst>
                </a:gridCol>
                <a:gridCol w="896112">
                  <a:extLst>
                    <a:ext uri="{9D8B030D-6E8A-4147-A177-3AD203B41FA5}">
                      <a16:colId xmlns:a16="http://schemas.microsoft.com/office/drawing/2014/main" val="20001"/>
                    </a:ext>
                  </a:extLst>
                </a:gridCol>
                <a:gridCol w="896112">
                  <a:extLst>
                    <a:ext uri="{9D8B030D-6E8A-4147-A177-3AD203B41FA5}">
                      <a16:colId xmlns:a16="http://schemas.microsoft.com/office/drawing/2014/main" val="20002"/>
                    </a:ext>
                  </a:extLst>
                </a:gridCol>
                <a:gridCol w="896112">
                  <a:extLst>
                    <a:ext uri="{9D8B030D-6E8A-4147-A177-3AD203B41FA5}">
                      <a16:colId xmlns:a16="http://schemas.microsoft.com/office/drawing/2014/main" val="20003"/>
                    </a:ext>
                  </a:extLst>
                </a:gridCol>
                <a:gridCol w="896112">
                  <a:extLst>
                    <a:ext uri="{9D8B030D-6E8A-4147-A177-3AD203B41FA5}">
                      <a16:colId xmlns:a16="http://schemas.microsoft.com/office/drawing/2014/main" val="20004"/>
                    </a:ext>
                  </a:extLst>
                </a:gridCol>
                <a:gridCol w="896112">
                  <a:extLst>
                    <a:ext uri="{9D8B030D-6E8A-4147-A177-3AD203B41FA5}">
                      <a16:colId xmlns:a16="http://schemas.microsoft.com/office/drawing/2014/main" val="20005"/>
                    </a:ext>
                  </a:extLst>
                </a:gridCol>
              </a:tblGrid>
              <a:tr h="173736">
                <a:tc>
                  <a:txBody>
                    <a:bodyPr/>
                    <a:lstStyle/>
                    <a:p>
                      <a:pPr algn="l"/>
                      <a:r>
                        <a:rPr sz="650" b="1">
                          <a:solidFill>
                            <a:srgbClr val="FFFFFF"/>
                          </a:solidFill>
                          <a:latin typeface="Montserrat Medium"/>
                        </a:rPr>
                        <a:t>R$ m</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2Q25A</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1Q26A</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2Q26E</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y/y</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q/q</a:t>
                      </a:r>
                      <a:endParaRPr lang="pt-BR" sz="700" b="1" noProof="0" dirty="0">
                        <a:solidFill>
                          <a:srgbClr val="FFFFFF"/>
                        </a:solidFill>
                        <a:latin typeface="Montserrat Medium"/>
                      </a:endParaRP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650" b="1">
                          <a:solidFill>
                            <a:srgbClr val="000000"/>
                          </a:solidFill>
                          <a:latin typeface="Montserrat Medium"/>
                        </a:rPr>
                        <a:t>Net revenue</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1,862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2,268</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2,220</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+19.2%</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−2.1%</a:t>
                      </a:r>
                      <a:endParaRPr lang="pt-BR" sz="700" b="0" noProof="0" dirty="0">
                        <a:solidFill>
                          <a:srgbClr val="008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650" b="1">
                          <a:solidFill>
                            <a:srgbClr val="000000"/>
                          </a:solidFill>
                          <a:latin typeface="Montserrat Medium"/>
                        </a:rPr>
                        <a:t>Gross income</a:t>
                      </a:r>
                      <a:endParaRPr lang="pt-BR" sz="700" b="1"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656</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943</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940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+43.3%</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−0.3%</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650" b="1">
                          <a:solidFill>
                            <a:srgbClr val="000000"/>
                          </a:solidFill>
                          <a:latin typeface="Montserrat Medium"/>
                        </a:rPr>
                        <a:t>Gross margin</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35.2%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41.6%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42.3%</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+7.1p.p.</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+0.7p.p.</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650" b="1">
                          <a:solidFill>
                            <a:srgbClr val="000000"/>
                          </a:solidFill>
                          <a:latin typeface="Montserrat Medium"/>
                        </a:rPr>
                        <a:t>Adjusted EBITDA</a:t>
                      </a:r>
                      <a:endParaRPr lang="pt-BR" sz="700" b="1"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557</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695</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670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+20.4%</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−3.6%</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650" b="1">
                          <a:solidFill>
                            <a:srgbClr val="000000"/>
                          </a:solidFill>
                          <a:latin typeface="Montserrat Medium"/>
                        </a:rPr>
                        <a:t>Adj. EBITDA margin</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29.9%</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30.7%</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30.2%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+0.3p.p.</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−0.5p.p.</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r h="173736">
                <a:tc>
                  <a:txBody>
                    <a:bodyPr/>
                    <a:lstStyle/>
                    <a:p>
                      <a:pPr algn="l"/>
                      <a:r>
                        <a:rPr sz="650" b="1">
                          <a:solidFill>
                            <a:srgbClr val="000000"/>
                          </a:solidFill>
                          <a:latin typeface="Montserrat Medium"/>
                        </a:rPr>
                        <a:t>Net income</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140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236</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245</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+75.2%</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+3.8%</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5"/>
                  </a:ext>
                </a:extLst>
              </a:tr>
              <a:tr h="173736">
                <a:tc>
                  <a:txBody>
                    <a:bodyPr/>
                    <a:lstStyle/>
                    <a:p>
                      <a:pPr algn="l"/>
                      <a:r>
                        <a:rPr sz="650" b="1">
                          <a:solidFill>
                            <a:srgbClr val="000000"/>
                          </a:solidFill>
                          <a:latin typeface="Montserrat Medium"/>
                        </a:rPr>
                        <a:t>Net margin</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7.5%</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10.4%</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11.0%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+3.5p.p.</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+0.6p.p.</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r h="173736">
                <a:tc>
                  <a:txBody>
                    <a:bodyPr/>
                    <a:lstStyle/>
                    <a:p>
                      <a:pPr algn="l"/>
                      <a:r>
                        <a:rPr sz="650" b="1">
                          <a:solidFill>
                            <a:srgbClr val="000000"/>
                          </a:solidFill>
                          <a:latin typeface="Montserrat Medium"/>
                        </a:rPr>
                        <a:t>Adj. net debt/EBITDA</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2.72x</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~2.9x</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+0.2x</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5"/>
                  </a:ext>
                </a:extLst>
              </a:tr>
            </a:tbl>
          </a:graphicData>
        </a:graphic>
      </p:graphicFrame>
      <p:sp>
        <p:nvSpPr>
          <p:cNvPr id="23" name="TextBox 22"/>
          <p:cNvSpPr txBox="1"/>
          <p:nvPr/>
        </p:nvSpPr>
        <p:spPr>
          <a:xfrm>
            <a:off x="146304" y="2670048"/>
            <a:ext cx="6309360" cy="230832"/>
          </a:xfrm>
          <a:prstGeom prst="rect">
            <a:avLst/>
          </a:prstGeom>
          <a:noFill/>
        </p:spPr>
        <p:txBody>
          <a:bodyPr wrap="square">
            <a:spAutoFit/>
          </a:bodyPr>
          <a:lstStyle/>
          <a:p>
            <a:r>
              <a:rPr lang="en-US" sz="900" b="1">
                <a:solidFill>
                  <a:srgbClr val="2121A9"/>
                </a:solidFill>
                <a:latin typeface="Montserrat Medium"/>
              </a:rPr>
              <a:t>2025/26 → 2026/27 crop year bridge (hedge and cost)</a:t>
            </a:r>
            <a:endParaRPr sz="900" b="1" dirty="0">
              <a:solidFill>
                <a:srgbClr val="2121A9"/>
              </a:solidFill>
              <a:latin typeface="Montserrat Medium"/>
            </a:endParaRPr>
          </a:p>
        </p:txBody>
      </p:sp>
      <p:graphicFrame>
        <p:nvGraphicFramePr>
          <p:cNvPr id="24" name="Table 23"/>
          <p:cNvGraphicFramePr>
            <a:graphicFrameLocks noGrp="1"/>
          </p:cNvGraphicFramePr>
          <p:nvPr>
            <p:extLst>
              <p:ext uri="{D42A27DB-BD31-4B8C-83A1-F6EECF244321}">
                <p14:modId xmlns:p14="http://schemas.microsoft.com/office/powerpoint/2010/main" val="2860787873"/>
              </p:ext>
            </p:extLst>
          </p:nvPr>
        </p:nvGraphicFramePr>
        <p:xfrm>
          <a:off x="146304" y="2907791"/>
          <a:ext cx="6309360" cy="1389888"/>
        </p:xfrm>
        <a:graphic>
          <a:graphicData uri="http://schemas.openxmlformats.org/drawingml/2006/table">
            <a:tbl>
              <a:tblPr>
                <a:tableStyleId>{5C22544A-7EE6-4342-B048-85BDC9FD1C3A}</a:tableStyleId>
              </a:tblPr>
              <a:tblGrid>
                <a:gridCol w="219456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173736">
                <a:tc>
                  <a:txBody>
                    <a:bodyPr/>
                    <a:lstStyle/>
                    <a:p>
                      <a:pPr algn="l"/>
                      <a:r>
                        <a:rPr sz="650" b="1">
                          <a:solidFill>
                            <a:srgbClr val="FFFFFF"/>
                          </a:solidFill>
                          <a:latin typeface="Montserrat Medium"/>
                        </a:rPr>
                        <a:t>Indicator</a:t>
                      </a:r>
                      <a:endParaRPr sz="700" b="1"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25/26 crop</a:t>
                      </a:r>
                    </a:p>
                  </a:txBody>
                  <a:tcPr marL="38100" marR="38100" marT="0" marB="0">
                    <a:solidFill>
                      <a:srgbClr val="0A1774"/>
                    </a:solidFill>
                  </a:tcPr>
                </a:tc>
                <a:tc>
                  <a:txBody>
                    <a:bodyPr/>
                    <a:lstStyle/>
                    <a:p>
                      <a:pPr algn="ctr"/>
                      <a:r>
                        <a:rPr sz="650" b="1">
                          <a:solidFill>
                            <a:srgbClr val="FFFFFF"/>
                          </a:solidFill>
                          <a:latin typeface="Montserrat Medium"/>
                        </a:rPr>
                        <a:t>26/27 crop</a:t>
                      </a:r>
                    </a:p>
                  </a:txBody>
                  <a:tcPr marL="38100" marR="38100" marT="0" marB="0">
                    <a:solidFill>
                      <a:srgbClr val="0A1774"/>
                    </a:solidFill>
                  </a:tcPr>
                </a:tc>
                <a:tc>
                  <a:txBody>
                    <a:bodyPr/>
                    <a:lstStyle/>
                    <a:p>
                      <a:pPr algn="ctr"/>
                      <a:r>
                        <a:rPr sz="650" b="1">
                          <a:solidFill>
                            <a:srgbClr val="FFFFFF"/>
                          </a:solidFill>
                          <a:latin typeface="Montserrat Medium"/>
                        </a:rPr>
                        <a:t>Δ</a:t>
                      </a: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650" b="0">
                          <a:solidFill>
                            <a:srgbClr val="000000"/>
                          </a:solidFill>
                          <a:latin typeface="Montserrat Medium"/>
                        </a:rPr>
                        <a:t>Cotton — % hedged</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89.8%</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43.5%</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−46.3p.p.</a:t>
                      </a:r>
                      <a:endParaRPr sz="700" b="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650" b="0">
                          <a:solidFill>
                            <a:srgbClr val="000000"/>
                          </a:solidFill>
                          <a:latin typeface="Montserrat Medium"/>
                        </a:rPr>
                        <a:t>Cotton — price (¢/lb)</a:t>
                      </a:r>
                      <a:endParaRPr sz="700" b="1"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74.95</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78.15</a:t>
                      </a:r>
                      <a:endParaRPr sz="700" b="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+4.3%</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650" b="0">
                          <a:solidFill>
                            <a:srgbClr val="000000"/>
                          </a:solidFill>
                          <a:latin typeface="Montserrat Medium"/>
                        </a:rPr>
                        <a:t>Soybean — % hedged</a:t>
                      </a:r>
                      <a:endParaRPr sz="700" b="1"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76.3%</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19.4%</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−56.9p.p.</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650" b="0">
                          <a:solidFill>
                            <a:srgbClr val="000000"/>
                          </a:solidFill>
                          <a:latin typeface="Montserrat Medium"/>
                        </a:rPr>
                        <a:t>Soybean — price (US$/bu)</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11.22</a:t>
                      </a:r>
                      <a:endParaRPr sz="700" b="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11.82</a:t>
                      </a:r>
                      <a:endParaRPr sz="700" b="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+5.4%</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650" b="0">
                          <a:solidFill>
                            <a:srgbClr val="000000"/>
                          </a:solidFill>
                          <a:latin typeface="Montserrat Medium"/>
                        </a:rPr>
                        <a:t>FX soybean (R$/US$)</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5.6701</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5.4762</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−3.4%</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4"/>
                  </a:ext>
                </a:extLst>
              </a:tr>
              <a:tr h="173736">
                <a:tc>
                  <a:txBody>
                    <a:bodyPr/>
                    <a:lstStyle/>
                    <a:p>
                      <a:pPr algn="l"/>
                      <a:r>
                        <a:rPr sz="650" b="0">
                          <a:solidFill>
                            <a:srgbClr val="000000"/>
                          </a:solidFill>
                          <a:latin typeface="Montserrat Medium"/>
                        </a:rPr>
                        <a:t>FX cotton (R$/US$)</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5.9898</a:t>
                      </a:r>
                      <a:endParaRPr sz="700" b="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5.9029</a:t>
                      </a:r>
                      <a:endParaRPr sz="700" b="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−1.5%</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650" b="0">
                          <a:solidFill>
                            <a:srgbClr val="000000"/>
                          </a:solidFill>
                          <a:latin typeface="Montserrat Medium"/>
                        </a:rPr>
                        <a:t>Cost per hectare</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&gt;60% of urea</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+2.5–3.0%</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4"/>
                  </a:ext>
                </a:extLst>
              </a:tr>
            </a:tbl>
          </a:graphicData>
        </a:graphic>
      </p:graphicFrame>
      <p:sp>
        <p:nvSpPr>
          <p:cNvPr id="25" name="TextBox 24"/>
          <p:cNvSpPr txBox="1"/>
          <p:nvPr/>
        </p:nvSpPr>
        <p:spPr>
          <a:xfrm>
            <a:off x="146304" y="4599431"/>
            <a:ext cx="6309360" cy="230832"/>
          </a:xfrm>
          <a:prstGeom prst="rect">
            <a:avLst/>
          </a:prstGeom>
          <a:noFill/>
        </p:spPr>
        <p:txBody>
          <a:bodyPr wrap="none">
            <a:spAutoFit/>
          </a:bodyPr>
          <a:lstStyle/>
          <a:p>
            <a:r>
              <a:rPr lang="pt-BR" sz="900" b="1" noProof="0">
                <a:solidFill>
                  <a:srgbClr val="2121A9"/>
                </a:solidFill>
                <a:latin typeface="Montserrat Medium"/>
              </a:rPr>
              <a:t>Relative multiples — SLCE3 vs. peers (BBG, 12M forward)</a:t>
            </a:r>
            <a:endParaRPr sz="900" b="1" dirty="0">
              <a:solidFill>
                <a:srgbClr val="2121A9"/>
              </a:solidFill>
              <a:latin typeface="Montserrat Medium"/>
            </a:endParaRPr>
          </a:p>
        </p:txBody>
      </p:sp>
      <p:graphicFrame>
        <p:nvGraphicFramePr>
          <p:cNvPr id="26" name="Table 25"/>
          <p:cNvGraphicFramePr>
            <a:graphicFrameLocks noGrp="1"/>
          </p:cNvGraphicFramePr>
          <p:nvPr>
            <p:extLst>
              <p:ext uri="{D42A27DB-BD31-4B8C-83A1-F6EECF244321}">
                <p14:modId xmlns:p14="http://schemas.microsoft.com/office/powerpoint/2010/main" val="4177138324"/>
              </p:ext>
            </p:extLst>
          </p:nvPr>
        </p:nvGraphicFramePr>
        <p:xfrm>
          <a:off x="146304" y="4837175"/>
          <a:ext cx="6309360" cy="1216152"/>
        </p:xfrm>
        <a:graphic>
          <a:graphicData uri="http://schemas.openxmlformats.org/drawingml/2006/table">
            <a:tbl>
              <a:tblPr>
                <a:tableStyleId>{5C22544A-7EE6-4342-B048-85BDC9FD1C3A}</a:tableStyleId>
              </a:tblPr>
              <a:tblGrid>
                <a:gridCol w="1635760">
                  <a:extLst>
                    <a:ext uri="{9D8B030D-6E8A-4147-A177-3AD203B41FA5}">
                      <a16:colId xmlns:a16="http://schemas.microsoft.com/office/drawing/2014/main" val="20000"/>
                    </a:ext>
                  </a:extLst>
                </a:gridCol>
                <a:gridCol w="934720">
                  <a:extLst>
                    <a:ext uri="{9D8B030D-6E8A-4147-A177-3AD203B41FA5}">
                      <a16:colId xmlns:a16="http://schemas.microsoft.com/office/drawing/2014/main" val="20001"/>
                    </a:ext>
                  </a:extLst>
                </a:gridCol>
                <a:gridCol w="934720">
                  <a:extLst>
                    <a:ext uri="{9D8B030D-6E8A-4147-A177-3AD203B41FA5}">
                      <a16:colId xmlns:a16="http://schemas.microsoft.com/office/drawing/2014/main" val="20002"/>
                    </a:ext>
                  </a:extLst>
                </a:gridCol>
                <a:gridCol w="934720">
                  <a:extLst>
                    <a:ext uri="{9D8B030D-6E8A-4147-A177-3AD203B41FA5}">
                      <a16:colId xmlns:a16="http://schemas.microsoft.com/office/drawing/2014/main" val="20003"/>
                    </a:ext>
                  </a:extLst>
                </a:gridCol>
                <a:gridCol w="934720">
                  <a:extLst>
                    <a:ext uri="{9D8B030D-6E8A-4147-A177-3AD203B41FA5}">
                      <a16:colId xmlns:a16="http://schemas.microsoft.com/office/drawing/2014/main" val="20004"/>
                    </a:ext>
                  </a:extLst>
                </a:gridCol>
                <a:gridCol w="934720">
                  <a:extLst>
                    <a:ext uri="{9D8B030D-6E8A-4147-A177-3AD203B41FA5}">
                      <a16:colId xmlns:a16="http://schemas.microsoft.com/office/drawing/2014/main" val="2395847557"/>
                    </a:ext>
                  </a:extLst>
                </a:gridCol>
              </a:tblGrid>
              <a:tr h="173736">
                <a:tc>
                  <a:txBody>
                    <a:bodyPr/>
                    <a:lstStyle/>
                    <a:p>
                      <a:pPr algn="l"/>
                      <a:r>
                        <a:rPr sz="650" b="1">
                          <a:solidFill>
                            <a:srgbClr val="FFFFFF"/>
                          </a:solidFill>
                          <a:latin typeface="Montserrat Medium"/>
                        </a:rPr>
                        <a:t>Company</a:t>
                      </a:r>
                    </a:p>
                  </a:txBody>
                  <a:tcPr marL="38100" marR="38100" marT="0" marB="0">
                    <a:solidFill>
                      <a:srgbClr val="0A1774"/>
                    </a:solidFill>
                  </a:tcPr>
                </a:tc>
                <a:tc>
                  <a:txBody>
                    <a:bodyPr/>
                    <a:lstStyle/>
                    <a:p>
                      <a:pPr algn="ctr"/>
                      <a:r>
                        <a:rPr sz="650" b="1">
                          <a:solidFill>
                            <a:srgbClr val="FFFFFF"/>
                          </a:solidFill>
                          <a:latin typeface="Montserrat Medium"/>
                        </a:rPr>
                        <a:t>Mkt cap</a:t>
                      </a:r>
                      <a:endParaRPr sz="700" b="1"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P/E</a:t>
                      </a:r>
                    </a:p>
                  </a:txBody>
                  <a:tcPr marL="38100" marR="38100" marT="0" marB="0">
                    <a:solidFill>
                      <a:srgbClr val="0A1774"/>
                    </a:solidFill>
                  </a:tcPr>
                </a:tc>
                <a:tc>
                  <a:txBody>
                    <a:bodyPr/>
                    <a:lstStyle/>
                    <a:p>
                      <a:pPr algn="ctr"/>
                      <a:r>
                        <a:rPr sz="650" b="1">
                          <a:solidFill>
                            <a:srgbClr val="FFFFFF"/>
                          </a:solidFill>
                          <a:latin typeface="Montserrat Medium"/>
                        </a:rPr>
                        <a:t>EV/EBITDA</a:t>
                      </a:r>
                    </a:p>
                  </a:txBody>
                  <a:tcPr marL="38100" marR="38100" marT="0" marB="0">
                    <a:solidFill>
                      <a:srgbClr val="0A1774"/>
                    </a:solidFill>
                  </a:tcPr>
                </a:tc>
                <a:tc>
                  <a:txBody>
                    <a:bodyPr/>
                    <a:lstStyle/>
                    <a:p>
                      <a:pPr algn="ctr"/>
                      <a:r>
                        <a:rPr sz="650" b="1">
                          <a:solidFill>
                            <a:srgbClr val="FFFFFF"/>
                          </a:solidFill>
                          <a:latin typeface="Montserrat Medium"/>
                        </a:rPr>
                        <a:t>EV/EBIT</a:t>
                      </a:r>
                    </a:p>
                  </a:txBody>
                  <a:tcPr marL="38100" marR="38100" marT="0" marB="0">
                    <a:solidFill>
                      <a:srgbClr val="0A1774"/>
                    </a:solidFill>
                  </a:tcPr>
                </a:tc>
                <a:tc>
                  <a:txBody>
                    <a:bodyPr/>
                    <a:lstStyle/>
                    <a:p>
                      <a:pPr algn="ctr"/>
                      <a:r>
                        <a:rPr sz="650" b="1">
                          <a:solidFill>
                            <a:srgbClr val="FFFFFF"/>
                          </a:solidFill>
                          <a:latin typeface="Montserrat Medium"/>
                        </a:rPr>
                        <a:t>P/BV</a:t>
                      </a: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650" b="0">
                          <a:solidFill>
                            <a:srgbClr val="000000"/>
                          </a:solidFill>
                          <a:latin typeface="Montserrat Medium"/>
                        </a:rPr>
                        <a:t>SLC Agrícola</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R$ 6.60b</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10.2x</a:t>
                      </a:r>
                    </a:p>
                  </a:txBody>
                  <a:tcPr marL="38100" marR="38100" marT="0" marB="0">
                    <a:solidFill>
                      <a:srgbClr val="FFFFFF"/>
                    </a:solidFill>
                  </a:tcPr>
                </a:tc>
                <a:tc>
                  <a:txBody>
                    <a:bodyPr/>
                    <a:lstStyle/>
                    <a:p>
                      <a:pPr algn="ctr"/>
                      <a:r>
                        <a:rPr sz="650" b="1">
                          <a:solidFill>
                            <a:srgbClr val="000000"/>
                          </a:solidFill>
                          <a:latin typeface="Montserrat Medium"/>
                        </a:rPr>
                        <a:t>6.0x</a:t>
                      </a:r>
                    </a:p>
                  </a:txBody>
                  <a:tcPr marL="38100" marR="38100" marT="0" marB="0">
                    <a:solidFill>
                      <a:srgbClr val="FFFFFF"/>
                    </a:solidFill>
                  </a:tcPr>
                </a:tc>
                <a:tc>
                  <a:txBody>
                    <a:bodyPr/>
                    <a:lstStyle/>
                    <a:p>
                      <a:pPr algn="ctr"/>
                      <a:r>
                        <a:rPr sz="650" b="1">
                          <a:solidFill>
                            <a:srgbClr val="000000"/>
                          </a:solidFill>
                          <a:latin typeface="Montserrat Medium"/>
                        </a:rPr>
                        <a:t>8.2x</a:t>
                      </a:r>
                    </a:p>
                  </a:txBody>
                  <a:tcPr marL="38100" marR="38100" marT="0" marB="0">
                    <a:solidFill>
                      <a:srgbClr val="FFFFFF"/>
                    </a:solidFill>
                  </a:tcPr>
                </a:tc>
                <a:tc>
                  <a:txBody>
                    <a:bodyPr/>
                    <a:lstStyle/>
                    <a:p>
                      <a:pPr algn="ctr"/>
                      <a:r>
                        <a:rPr sz="650" b="1">
                          <a:solidFill>
                            <a:srgbClr val="000000"/>
                          </a:solidFill>
                          <a:latin typeface="Montserrat Medium"/>
                        </a:rPr>
                        <a:t>1.2x</a:t>
                      </a: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650" b="0">
                          <a:solidFill>
                            <a:srgbClr val="000000"/>
                          </a:solidFill>
                          <a:latin typeface="Montserrat Medium"/>
                        </a:rPr>
                        <a:t>Três Tentos</a:t>
                      </a:r>
                      <a:endParaRPr sz="700" b="1"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R$ 6.04b</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6.5x</a:t>
                      </a:r>
                      <a:endParaRPr sz="700" b="0">
                        <a:solidFill>
                          <a:srgbClr val="008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4.9x</a:t>
                      </a:r>
                      <a:endParaRPr sz="700" b="0">
                        <a:solidFill>
                          <a:srgbClr val="008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5.7x</a:t>
                      </a:r>
                      <a:endParaRPr sz="700" b="0">
                        <a:solidFill>
                          <a:srgbClr val="008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1.3x</a:t>
                      </a:r>
                      <a:endParaRPr sz="700" b="0">
                        <a:solidFill>
                          <a:srgbClr val="008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650" b="0">
                          <a:solidFill>
                            <a:srgbClr val="000000"/>
                          </a:solidFill>
                          <a:latin typeface="Montserrat Medium"/>
                        </a:rPr>
                        <a:t>Adecoagro</a:t>
                      </a:r>
                      <a:endParaRPr sz="700" b="1"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R$ 7.22b</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7.0x</a:t>
                      </a:r>
                    </a:p>
                  </a:txBody>
                  <a:tcPr marL="38100" marR="38100" marT="0" marB="0">
                    <a:solidFill>
                      <a:srgbClr val="FFFFFF"/>
                    </a:solidFill>
                  </a:tcPr>
                </a:tc>
                <a:tc>
                  <a:txBody>
                    <a:bodyPr/>
                    <a:lstStyle/>
                    <a:p>
                      <a:pPr algn="ctr"/>
                      <a:r>
                        <a:rPr sz="650" b="1">
                          <a:solidFill>
                            <a:srgbClr val="000000"/>
                          </a:solidFill>
                          <a:latin typeface="Montserrat Medium"/>
                        </a:rPr>
                        <a:t>4.6x</a:t>
                      </a:r>
                    </a:p>
                  </a:txBody>
                  <a:tcPr marL="38100" marR="38100" marT="0" marB="0">
                    <a:solidFill>
                      <a:srgbClr val="FFFFFF"/>
                    </a:solidFill>
                  </a:tcPr>
                </a:tc>
                <a:tc>
                  <a:txBody>
                    <a:bodyPr/>
                    <a:lstStyle/>
                    <a:p>
                      <a:pPr algn="ctr"/>
                      <a:r>
                        <a:rPr sz="650" b="1">
                          <a:solidFill>
                            <a:srgbClr val="000000"/>
                          </a:solidFill>
                          <a:latin typeface="Montserrat Medium"/>
                        </a:rPr>
                        <a:t>8.0x</a:t>
                      </a:r>
                    </a:p>
                  </a:txBody>
                  <a:tcPr marL="38100" marR="38100" marT="0" marB="0">
                    <a:solidFill>
                      <a:srgbClr val="FFFFFF"/>
                    </a:solidFill>
                  </a:tcPr>
                </a:tc>
                <a:tc>
                  <a:txBody>
                    <a:bodyPr/>
                    <a:lstStyle/>
                    <a:p>
                      <a:pPr algn="ctr"/>
                      <a:r>
                        <a:rPr sz="650" b="1">
                          <a:solidFill>
                            <a:srgbClr val="000000"/>
                          </a:solidFill>
                          <a:latin typeface="Montserrat Medium"/>
                        </a:rPr>
                        <a:t>0.8x</a:t>
                      </a: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650" b="0">
                          <a:solidFill>
                            <a:srgbClr val="000000"/>
                          </a:solidFill>
                          <a:latin typeface="Montserrat Medium"/>
                        </a:rPr>
                        <a:t>Molinos Agro</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R$ 3.58b</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a:t>
                      </a:r>
                    </a:p>
                  </a:txBody>
                  <a:tcPr marL="38100" marR="38100" marT="0" marB="0">
                    <a:solidFill>
                      <a:srgbClr val="EEF1F6"/>
                    </a:solidFill>
                  </a:tcPr>
                </a:tc>
                <a:tc>
                  <a:txBody>
                    <a:bodyPr/>
                    <a:lstStyle/>
                    <a:p>
                      <a:pPr algn="ctr"/>
                      <a:r>
                        <a:rPr sz="650" b="1">
                          <a:solidFill>
                            <a:srgbClr val="000000"/>
                          </a:solidFill>
                          <a:latin typeface="Montserrat Medium"/>
                        </a:rPr>
                        <a:t>6.5x</a:t>
                      </a:r>
                    </a:p>
                  </a:txBody>
                  <a:tcPr marL="38100" marR="38100" marT="0" marB="0">
                    <a:solidFill>
                      <a:srgbClr val="EEF1F6"/>
                    </a:solidFill>
                  </a:tcPr>
                </a:tc>
                <a:tc>
                  <a:txBody>
                    <a:bodyPr/>
                    <a:lstStyle/>
                    <a:p>
                      <a:pPr algn="ctr"/>
                      <a:r>
                        <a:rPr sz="650" b="1">
                          <a:solidFill>
                            <a:srgbClr val="000000"/>
                          </a:solidFill>
                          <a:latin typeface="Montserrat Medium"/>
                        </a:rPr>
                        <a:t>—</a:t>
                      </a:r>
                    </a:p>
                  </a:txBody>
                  <a:tcPr marL="38100" marR="38100" marT="0" marB="0">
                    <a:solidFill>
                      <a:srgbClr val="EEF1F6"/>
                    </a:solidFill>
                  </a:tcPr>
                </a:tc>
                <a:tc>
                  <a:txBody>
                    <a:bodyPr/>
                    <a:lstStyle/>
                    <a:p>
                      <a:pPr algn="ctr"/>
                      <a:r>
                        <a:rPr sz="650" b="1">
                          <a:solidFill>
                            <a:srgbClr val="000000"/>
                          </a:solidFill>
                          <a:latin typeface="Montserrat Medium"/>
                        </a:rPr>
                        <a:t>7.4x</a:t>
                      </a: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650" b="0">
                          <a:solidFill>
                            <a:srgbClr val="000000"/>
                          </a:solidFill>
                          <a:latin typeface="Montserrat Medium"/>
                        </a:rPr>
                        <a:t>Mean (incl. SLCE3)</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R$ 5.86b</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7.9x</a:t>
                      </a:r>
                    </a:p>
                  </a:txBody>
                  <a:tcPr marL="38100" marR="38100" marT="0" marB="0">
                    <a:solidFill>
                      <a:srgbClr val="FFFFFF"/>
                    </a:solidFill>
                  </a:tcPr>
                </a:tc>
                <a:tc>
                  <a:txBody>
                    <a:bodyPr/>
                    <a:lstStyle/>
                    <a:p>
                      <a:pPr algn="ctr"/>
                      <a:r>
                        <a:rPr sz="650" b="1">
                          <a:solidFill>
                            <a:srgbClr val="000000"/>
                          </a:solidFill>
                          <a:latin typeface="Montserrat Medium"/>
                        </a:rPr>
                        <a:t>5.5x</a:t>
                      </a:r>
                    </a:p>
                  </a:txBody>
                  <a:tcPr marL="38100" marR="38100" marT="0" marB="0">
                    <a:solidFill>
                      <a:srgbClr val="FFFFFF"/>
                    </a:solidFill>
                  </a:tcPr>
                </a:tc>
                <a:tc>
                  <a:txBody>
                    <a:bodyPr/>
                    <a:lstStyle/>
                    <a:p>
                      <a:pPr algn="ctr"/>
                      <a:r>
                        <a:rPr sz="650" b="1">
                          <a:solidFill>
                            <a:srgbClr val="000000"/>
                          </a:solidFill>
                          <a:latin typeface="Montserrat Medium"/>
                        </a:rPr>
                        <a:t>7.3x</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2.7x</a:t>
                      </a:r>
                      <a:endParaRPr sz="700" b="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r h="173736">
                <a:tc>
                  <a:txBody>
                    <a:bodyPr/>
                    <a:lstStyle/>
                    <a:p>
                      <a:pPr algn="l"/>
                      <a:r>
                        <a:rPr sz="650" b="1">
                          <a:solidFill>
                            <a:srgbClr val="FFFFFF"/>
                          </a:solidFill>
                          <a:latin typeface="Montserrat Medium"/>
                        </a:rPr>
                        <a:t>SLCE3 premium</a:t>
                      </a:r>
                      <a:endParaRPr sz="700" b="0" dirty="0">
                        <a:solidFill>
                          <a:srgbClr val="000000"/>
                        </a:solidFill>
                        <a:latin typeface="Montserrat Medium"/>
                      </a:endParaRPr>
                    </a:p>
                  </a:txBody>
                  <a:tcPr marL="38100" marR="38100" marT="0" marB="0">
                    <a:solidFill>
                      <a:srgbClr val="2121A9"/>
                    </a:solidFill>
                  </a:tcPr>
                </a:tc>
                <a:tc>
                  <a:txBody>
                    <a:bodyPr/>
                    <a:lstStyle/>
                    <a:p>
                      <a:pPr algn="ctr"/>
                      <a:r>
                        <a:rPr sz="650" b="1">
                          <a:solidFill>
                            <a:srgbClr val="FFFFFF"/>
                          </a:solidFill>
                          <a:latin typeface="Montserrat Medium"/>
                        </a:rPr>
                        <a:t>—</a:t>
                      </a:r>
                      <a:endParaRPr sz="700" b="0" dirty="0">
                        <a:solidFill>
                          <a:srgbClr val="000000"/>
                        </a:solidFill>
                        <a:latin typeface="Montserrat Medium"/>
                      </a:endParaRPr>
                    </a:p>
                  </a:txBody>
                  <a:tcPr marL="38100" marR="38100" marT="0" marB="0">
                    <a:solidFill>
                      <a:srgbClr val="2121A9"/>
                    </a:solidFill>
                  </a:tcPr>
                </a:tc>
                <a:tc>
                  <a:txBody>
                    <a:bodyPr/>
                    <a:lstStyle/>
                    <a:p>
                      <a:pPr algn="ctr"/>
                      <a:r>
                        <a:rPr sz="650" b="1">
                          <a:solidFill>
                            <a:srgbClr val="FFFFFF"/>
                          </a:solidFill>
                          <a:latin typeface="Montserrat Medium"/>
                        </a:rPr>
                        <a:t>+29%</a:t>
                      </a:r>
                    </a:p>
                  </a:txBody>
                  <a:tcPr marL="38100" marR="38100" marT="0" marB="0">
                    <a:solidFill>
                      <a:srgbClr val="2121A9"/>
                    </a:solidFill>
                  </a:tcPr>
                </a:tc>
                <a:tc>
                  <a:txBody>
                    <a:bodyPr/>
                    <a:lstStyle/>
                    <a:p>
                      <a:pPr algn="ctr"/>
                      <a:r>
                        <a:rPr sz="650" b="1">
                          <a:solidFill>
                            <a:srgbClr val="FFFFFF"/>
                          </a:solidFill>
                          <a:latin typeface="Montserrat Medium"/>
                        </a:rPr>
                        <a:t>+9%</a:t>
                      </a:r>
                    </a:p>
                  </a:txBody>
                  <a:tcPr marL="38100" marR="38100" marT="0" marB="0">
                    <a:solidFill>
                      <a:srgbClr val="2121A9"/>
                    </a:solidFill>
                  </a:tcPr>
                </a:tc>
                <a:tc>
                  <a:txBody>
                    <a:bodyPr/>
                    <a:lstStyle/>
                    <a:p>
                      <a:pPr algn="ctr"/>
                      <a:r>
                        <a:rPr sz="650" b="1">
                          <a:solidFill>
                            <a:srgbClr val="FFFFFF"/>
                          </a:solidFill>
                          <a:latin typeface="Montserrat Medium"/>
                        </a:rPr>
                        <a:t>+12%</a:t>
                      </a:r>
                      <a:endParaRPr sz="700" b="0" dirty="0">
                        <a:solidFill>
                          <a:srgbClr val="000000"/>
                        </a:solidFill>
                        <a:latin typeface="Montserrat Medium"/>
                      </a:endParaRPr>
                    </a:p>
                  </a:txBody>
                  <a:tcPr marL="38100" marR="38100" marT="0" marB="0">
                    <a:solidFill>
                      <a:srgbClr val="2121A9"/>
                    </a:solidFill>
                  </a:tcPr>
                </a:tc>
                <a:tc>
                  <a:txBody>
                    <a:bodyPr/>
                    <a:lstStyle/>
                    <a:p>
                      <a:pPr algn="ctr"/>
                      <a:r>
                        <a:rPr sz="650" b="1">
                          <a:solidFill>
                            <a:srgbClr val="FFFFFF"/>
                          </a:solidFill>
                          <a:latin typeface="Montserrat Medium"/>
                        </a:rPr>
                        <a:t>−54%</a:t>
                      </a:r>
                      <a:endParaRPr sz="700" b="0" dirty="0">
                        <a:solidFill>
                          <a:srgbClr val="000000"/>
                        </a:solidFill>
                        <a:latin typeface="Montserrat Medium"/>
                      </a:endParaRPr>
                    </a:p>
                  </a:txBody>
                  <a:tcPr marL="38100" marR="38100" marT="0" marB="0">
                    <a:solidFill>
                      <a:srgbClr val="2121A9"/>
                    </a:solidFill>
                  </a:tcPr>
                </a:tc>
                <a:extLst>
                  <a:ext uri="{0D108BD9-81ED-4DB2-BD59-A6C34878D82A}">
                    <a16:rowId xmlns:a16="http://schemas.microsoft.com/office/drawing/2014/main" val="10005"/>
                  </a:ext>
                </a:extLst>
              </a:tr>
            </a:tbl>
          </a:graphicData>
        </a:graphic>
      </p:graphicFrame>
      <p:pic>
        <p:nvPicPr>
          <p:cNvPr id="27" name="Picture 26" descr="image.png"/>
          <p:cNvPicPr>
            <a:picLocks noChangeAspect="1"/>
          </p:cNvPicPr>
          <p:nvPr/>
        </p:nvPicPr>
        <p:blipFill>
          <a:blip r:embed="rId2"/>
          <a:stretch>
            <a:fillRect/>
          </a:stretch>
        </p:blipFill>
        <p:spPr>
          <a:xfrm>
            <a:off x="5544077" y="159389"/>
            <a:ext cx="719036" cy="28276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4dfd066-b0e0-433c-b197-9cd860b9314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01F44F50AB23B4199FF4361FA428E81" ma:contentTypeVersion="11" ma:contentTypeDescription="Create a new document." ma:contentTypeScope="" ma:versionID="d9569425562df5851da96cf3f3ab05a7">
  <xsd:schema xmlns:xsd="http://www.w3.org/2001/XMLSchema" xmlns:xs="http://www.w3.org/2001/XMLSchema" xmlns:p="http://schemas.microsoft.com/office/2006/metadata/properties" xmlns:ns3="94dfd066-b0e0-433c-b197-9cd860b93142" targetNamespace="http://schemas.microsoft.com/office/2006/metadata/properties" ma:root="true" ma:fieldsID="7760cf8e0a8863b7a91cb399aec913b8" ns3:_="">
    <xsd:import namespace="94dfd066-b0e0-433c-b197-9cd860b93142"/>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dfd066-b0e0-433c-b197-9cd860b93142"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996974-B94E-403B-A101-BBD413EDE307}">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dcmitype/"/>
    <ds:schemaRef ds:uri="http://www.w3.org/XML/1998/namespace"/>
    <ds:schemaRef ds:uri="94dfd066-b0e0-433c-b197-9cd860b93142"/>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4A0C54BB-75D8-4C9F-A42E-2167366A0F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dfd066-b0e0-433c-b197-9cd860b931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FC131D-AB68-4E82-A0AC-63B9EF0ABF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1740</TotalTime>
  <Words>5047</Words>
  <Application>Microsoft Office PowerPoint</Application>
  <PresentationFormat>Letter Paper (8.5x11 in)</PresentationFormat>
  <Paragraphs>261</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PDF</dc:title>
  <dc:creator>Igor Guedes</dc:creator>
  <cp:lastModifiedBy>Luca Izzo</cp:lastModifiedBy>
  <cp:revision>59</cp:revision>
  <dcterms:created xsi:type="dcterms:W3CDTF">2023-03-17T17:27:08Z</dcterms:created>
  <dcterms:modified xsi:type="dcterms:W3CDTF">2026-07-28T20:52:26Z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0x010100E01F44F50AB23B4199FF4361FA428E81</vt:lpwstr>
  </property>
</Properties>
</file>