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85" r:id="rId6"/>
    <p:sldId id="276" r:id="rId7"/>
    <p:sldId id="277" r:id="rId8"/>
    <p:sldId id="278" r:id="rId9"/>
    <p:sldId id="283" r:id="rId10"/>
    <p:sldId id="284" r:id="rId11"/>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6" userDrawn="1">
          <p15:clr>
            <a:srgbClr val="A4A3A4"/>
          </p15:clr>
        </p15:guide>
        <p15:guide id="2" pos="96" userDrawn="1">
          <p15:clr>
            <a:srgbClr val="A4A3A4"/>
          </p15:clr>
        </p15:guide>
        <p15:guide id="3" pos="3974" userDrawn="1">
          <p15:clr>
            <a:srgbClr val="A4A3A4"/>
          </p15:clr>
        </p15:guide>
        <p15:guide id="4" pos="2160" userDrawn="1">
          <p15:clr>
            <a:srgbClr val="A4A3A4"/>
          </p15:clr>
        </p15:guide>
        <p15:guide id="5" pos="2999" userDrawn="1">
          <p15:clr>
            <a:srgbClr val="A4A3A4"/>
          </p15:clr>
        </p15:guide>
        <p15:guide id="6" pos="154" userDrawn="1">
          <p15:clr>
            <a:srgbClr val="A4A3A4"/>
          </p15:clr>
        </p15:guide>
        <p15:guide id="7" pos="4224" userDrawn="1">
          <p15:clr>
            <a:srgbClr val="A4A3A4"/>
          </p15:clr>
        </p15:guide>
        <p15:guide id="8" pos="2228" userDrawn="1">
          <p15:clr>
            <a:srgbClr val="A4A3A4"/>
          </p15:clr>
        </p15:guide>
        <p15:guide id="9" orient="horz" pos="2980" userDrawn="1">
          <p15:clr>
            <a:srgbClr val="A4A3A4"/>
          </p15:clr>
        </p15:guide>
        <p15:guide id="10" pos="3113" userDrawn="1">
          <p15:clr>
            <a:srgbClr val="A4A3A4"/>
          </p15:clr>
        </p15:guide>
        <p15:guide id="11" pos="209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21A9"/>
    <a:srgbClr val="0A1774"/>
    <a:srgbClr val="329EE3"/>
    <a:srgbClr val="F1F0F0"/>
    <a:srgbClr val="0A1074"/>
    <a:srgbClr val="161776"/>
    <a:srgbClr val="D7D7D7"/>
    <a:srgbClr val="E6E6E6"/>
    <a:srgbClr val="0F21A6"/>
    <a:srgbClr val="0821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143" autoAdjust="0"/>
    <p:restoredTop sz="96652" autoAdjust="0"/>
  </p:normalViewPr>
  <p:slideViewPr>
    <p:cSldViewPr snapToGrid="0">
      <p:cViewPr varScale="1">
        <p:scale>
          <a:sx n="93" d="100"/>
          <a:sy n="93" d="100"/>
        </p:scale>
        <p:origin x="600" y="102"/>
      </p:cViewPr>
      <p:guideLst>
        <p:guide orient="horz" pos="46"/>
        <p:guide pos="96"/>
        <p:guide pos="3974"/>
        <p:guide pos="2160"/>
        <p:guide pos="2999"/>
        <p:guide pos="154"/>
        <p:guide pos="4224"/>
        <p:guide pos="2228"/>
        <p:guide orient="horz" pos="2980"/>
        <p:guide pos="3113"/>
        <p:guide pos="209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a Izzo" userId="b25620e634527944" providerId="LiveId" clId="{676DCCBD-C5AE-46DA-8C65-D3A7A315AD1D}"/>
    <pc:docChg chg="undo custSel modSld">
      <pc:chgData name="Luca Izzo" userId="b25620e634527944" providerId="LiveId" clId="{676DCCBD-C5AE-46DA-8C65-D3A7A315AD1D}" dt="2026-07-27T14:46:43.904" v="1039" actId="20577"/>
      <pc:docMkLst>
        <pc:docMk/>
      </pc:docMkLst>
      <pc:sldChg chg="modSp mod">
        <pc:chgData name="Luca Izzo" userId="b25620e634527944" providerId="LiveId" clId="{676DCCBD-C5AE-46DA-8C65-D3A7A315AD1D}" dt="2026-07-27T14:46:43.904" v="1039" actId="20577"/>
        <pc:sldMkLst>
          <pc:docMk/>
          <pc:sldMk cId="1456612816" sldId="256"/>
        </pc:sldMkLst>
        <pc:spChg chg="mod">
          <ac:chgData name="Luca Izzo" userId="b25620e634527944" providerId="LiveId" clId="{676DCCBD-C5AE-46DA-8C65-D3A7A315AD1D}" dt="2026-07-27T14:46:43.904" v="1039" actId="20577"/>
          <ac:spMkLst>
            <pc:docMk/>
            <pc:sldMk cId="1456612816" sldId="256"/>
            <ac:spMk id="3" creationId="{EBA68141-9E09-9BF6-00BC-4CE3B87F444C}"/>
          </ac:spMkLst>
        </pc:spChg>
        <pc:spChg chg="mod">
          <ac:chgData name="Luca Izzo" userId="b25620e634527944" providerId="LiveId" clId="{676DCCBD-C5AE-46DA-8C65-D3A7A315AD1D}" dt="2026-07-27T14:43:47.230" v="731" actId="20577"/>
          <ac:spMkLst>
            <pc:docMk/>
            <pc:sldMk cId="1456612816" sldId="256"/>
            <ac:spMk id="6" creationId="{57E8F4AF-D5E9-2C1A-F90F-700386D52614}"/>
          </ac:spMkLst>
        </pc:spChg>
        <pc:spChg chg="mod">
          <ac:chgData name="Luca Izzo" userId="b25620e634527944" providerId="LiveId" clId="{676DCCBD-C5AE-46DA-8C65-D3A7A315AD1D}" dt="2026-07-27T14:43:47.250" v="732" actId="20577"/>
          <ac:spMkLst>
            <pc:docMk/>
            <pc:sldMk cId="1456612816" sldId="256"/>
            <ac:spMk id="7" creationId="{0E01F140-3FCE-1463-A81B-6696EF9DA503}"/>
          </ac:spMkLst>
        </pc:spChg>
        <pc:spChg chg="mod">
          <ac:chgData name="Luca Izzo" userId="b25620e634527944" providerId="LiveId" clId="{676DCCBD-C5AE-46DA-8C65-D3A7A315AD1D}" dt="2026-07-27T14:43:47.304" v="736" actId="947"/>
          <ac:spMkLst>
            <pc:docMk/>
            <pc:sldMk cId="1456612816" sldId="256"/>
            <ac:spMk id="22" creationId="{75084483-B59F-C7D6-36CB-7B0B74270491}"/>
          </ac:spMkLst>
        </pc:spChg>
        <pc:spChg chg="mod">
          <ac:chgData name="Luca Izzo" userId="b25620e634527944" providerId="LiveId" clId="{676DCCBD-C5AE-46DA-8C65-D3A7A315AD1D}" dt="2026-07-27T14:46:02.772" v="1030" actId="20577"/>
          <ac:spMkLst>
            <pc:docMk/>
            <pc:sldMk cId="1456612816" sldId="256"/>
            <ac:spMk id="28" creationId="{16B38EE8-F3FD-851C-3E15-3033F39EE9C4}"/>
          </ac:spMkLst>
        </pc:spChg>
        <pc:spChg chg="mod">
          <ac:chgData name="Luca Izzo" userId="b25620e634527944" providerId="LiveId" clId="{676DCCBD-C5AE-46DA-8C65-D3A7A315AD1D}" dt="2026-07-27T14:43:47.264" v="733" actId="20577"/>
          <ac:spMkLst>
            <pc:docMk/>
            <pc:sldMk cId="1456612816" sldId="256"/>
            <ac:spMk id="39" creationId="{06142A79-581C-8B5B-3C1F-73D5FEA28F55}"/>
          </ac:spMkLst>
        </pc:spChg>
        <pc:graphicFrameChg chg="mod modGraphic">
          <ac:chgData name="Luca Izzo" userId="b25620e634527944" providerId="LiveId" clId="{676DCCBD-C5AE-46DA-8C65-D3A7A315AD1D}" dt="2026-07-27T14:46:18.327" v="1033"/>
          <ac:graphicFrameMkLst>
            <pc:docMk/>
            <pc:sldMk cId="1456612816" sldId="256"/>
            <ac:graphicFrameMk id="74" creationId="{00000000-0000-0000-0000-000000000000}"/>
          </ac:graphicFrameMkLst>
        </pc:graphicFrameChg>
      </pc:sldChg>
      <pc:sldChg chg="modSp mod">
        <pc:chgData name="Luca Izzo" userId="b25620e634527944" providerId="LiveId" clId="{676DCCBD-C5AE-46DA-8C65-D3A7A315AD1D}" dt="2026-07-14T12:25:32.291" v="306" actId="947"/>
        <pc:sldMkLst>
          <pc:docMk/>
          <pc:sldMk cId="3107995891" sldId="276"/>
        </pc:sldMkLst>
        <pc:spChg chg="mod">
          <ac:chgData name="Luca Izzo" userId="b25620e634527944" providerId="LiveId" clId="{676DCCBD-C5AE-46DA-8C65-D3A7A315AD1D}" dt="2026-07-14T12:25:32.291" v="306" actId="947"/>
          <ac:spMkLst>
            <pc:docMk/>
            <pc:sldMk cId="3107995891" sldId="276"/>
            <ac:spMk id="6" creationId="{1156EA86-516B-30B7-920F-9BC56B5726D5}"/>
          </ac:spMkLst>
        </pc:spChg>
      </pc:sldChg>
      <pc:sldChg chg="modSp mod">
        <pc:chgData name="Luca Izzo" userId="b25620e634527944" providerId="LiveId" clId="{676DCCBD-C5AE-46DA-8C65-D3A7A315AD1D}" dt="2026-07-14T12:25:32.325" v="309" actId="947"/>
        <pc:sldMkLst>
          <pc:docMk/>
          <pc:sldMk cId="3451903038" sldId="277"/>
        </pc:sldMkLst>
        <pc:spChg chg="mod">
          <ac:chgData name="Luca Izzo" userId="b25620e634527944" providerId="LiveId" clId="{676DCCBD-C5AE-46DA-8C65-D3A7A315AD1D}" dt="2026-07-14T12:25:32.325" v="309" actId="947"/>
          <ac:spMkLst>
            <pc:docMk/>
            <pc:sldMk cId="3451903038" sldId="277"/>
            <ac:spMk id="3" creationId="{68415F75-34E6-6EE2-C099-61E395E0CFCC}"/>
          </ac:spMkLst>
        </pc:spChg>
      </pc:sldChg>
      <pc:sldChg chg="modSp mod">
        <pc:chgData name="Luca Izzo" userId="b25620e634527944" providerId="LiveId" clId="{676DCCBD-C5AE-46DA-8C65-D3A7A315AD1D}" dt="2026-07-14T12:25:32.372" v="312" actId="947"/>
        <pc:sldMkLst>
          <pc:docMk/>
          <pc:sldMk cId="2951990564" sldId="278"/>
        </pc:sldMkLst>
        <pc:spChg chg="mod">
          <ac:chgData name="Luca Izzo" userId="b25620e634527944" providerId="LiveId" clId="{676DCCBD-C5AE-46DA-8C65-D3A7A315AD1D}" dt="2026-07-14T12:25:32.372" v="312" actId="947"/>
          <ac:spMkLst>
            <pc:docMk/>
            <pc:sldMk cId="2951990564" sldId="278"/>
            <ac:spMk id="3" creationId="{70CB4ED1-B1A4-E557-A28E-44F8CBDFF198}"/>
          </ac:spMkLst>
        </pc:spChg>
      </pc:sldChg>
      <pc:sldChg chg="modSp mod">
        <pc:chgData name="Luca Izzo" userId="b25620e634527944" providerId="LiveId" clId="{676DCCBD-C5AE-46DA-8C65-D3A7A315AD1D}" dt="2026-07-14T12:25:32.408" v="315" actId="947"/>
        <pc:sldMkLst>
          <pc:docMk/>
          <pc:sldMk cId="3495085051" sldId="283"/>
        </pc:sldMkLst>
        <pc:spChg chg="mod">
          <ac:chgData name="Luca Izzo" userId="b25620e634527944" providerId="LiveId" clId="{676DCCBD-C5AE-46DA-8C65-D3A7A315AD1D}" dt="2026-07-14T12:25:32.408" v="315" actId="947"/>
          <ac:spMkLst>
            <pc:docMk/>
            <pc:sldMk cId="3495085051" sldId="283"/>
            <ac:spMk id="3" creationId="{6172D4B1-1BA3-894E-3290-699B37DD19C8}"/>
          </ac:spMkLst>
        </pc:spChg>
      </pc:sldChg>
      <pc:sldChg chg="modSp mod">
        <pc:chgData name="Luca Izzo" userId="b25620e634527944" providerId="LiveId" clId="{676DCCBD-C5AE-46DA-8C65-D3A7A315AD1D}" dt="2026-07-14T12:25:32.444" v="318" actId="947"/>
        <pc:sldMkLst>
          <pc:docMk/>
          <pc:sldMk cId="728409953" sldId="284"/>
        </pc:sldMkLst>
        <pc:spChg chg="mod">
          <ac:chgData name="Luca Izzo" userId="b25620e634527944" providerId="LiveId" clId="{676DCCBD-C5AE-46DA-8C65-D3A7A315AD1D}" dt="2026-07-14T12:25:32.444" v="318" actId="947"/>
          <ac:spMkLst>
            <pc:docMk/>
            <pc:sldMk cId="728409953" sldId="284"/>
            <ac:spMk id="3" creationId="{3CFFCF77-7283-D0BA-46C1-093395FEC9C8}"/>
          </ac:spMkLst>
        </pc:spChg>
      </pc:sldChg>
      <pc:sldChg chg="modSp mod">
        <pc:chgData name="Luca Izzo" userId="b25620e634527944" providerId="LiveId" clId="{676DCCBD-C5AE-46DA-8C65-D3A7A315AD1D}" dt="2026-07-27T14:43:48.827" v="1027"/>
        <pc:sldMkLst>
          <pc:docMk/>
          <pc:sldMk cId="4174432949" sldId="285"/>
        </pc:sldMkLst>
        <pc:spChg chg="mod">
          <ac:chgData name="Luca Izzo" userId="b25620e634527944" providerId="LiveId" clId="{676DCCBD-C5AE-46DA-8C65-D3A7A315AD1D}" dt="2026-07-27T14:43:47.322" v="739" actId="947"/>
          <ac:spMkLst>
            <pc:docMk/>
            <pc:sldMk cId="4174432949" sldId="285"/>
            <ac:spMk id="2" creationId="{DD55B28F-9C43-D989-04CC-C16DB5D23390}"/>
          </ac:spMkLst>
        </pc:spChg>
        <pc:spChg chg="mod">
          <ac:chgData name="Luca Izzo" userId="b25620e634527944" providerId="LiveId" clId="{676DCCBD-C5AE-46DA-8C65-D3A7A315AD1D}" dt="2026-07-27T14:43:48.807" v="1017"/>
          <ac:spMkLst>
            <pc:docMk/>
            <pc:sldMk cId="4174432949" sldId="285"/>
            <ac:spMk id="21" creationId="{00000000-0000-0000-0000-000000000000}"/>
          </ac:spMkLst>
        </pc:spChg>
        <pc:spChg chg="mod">
          <ac:chgData name="Luca Izzo" userId="b25620e634527944" providerId="LiveId" clId="{676DCCBD-C5AE-46DA-8C65-D3A7A315AD1D}" dt="2026-07-27T14:43:48.823" v="1021"/>
          <ac:spMkLst>
            <pc:docMk/>
            <pc:sldMk cId="4174432949" sldId="285"/>
            <ac:spMk id="23" creationId="{00000000-0000-0000-0000-000000000000}"/>
          </ac:spMkLst>
        </pc:spChg>
        <pc:spChg chg="mod">
          <ac:chgData name="Luca Izzo" userId="b25620e634527944" providerId="LiveId" clId="{676DCCBD-C5AE-46DA-8C65-D3A7A315AD1D}" dt="2026-07-27T14:43:48.826" v="1025"/>
          <ac:spMkLst>
            <pc:docMk/>
            <pc:sldMk cId="4174432949" sldId="285"/>
            <ac:spMk id="25" creationId="{00000000-0000-0000-0000-000000000000}"/>
          </ac:spMkLst>
        </pc:spChg>
        <pc:graphicFrameChg chg="mod modGraphic">
          <ac:chgData name="Luca Izzo" userId="b25620e634527944" providerId="LiveId" clId="{676DCCBD-C5AE-46DA-8C65-D3A7A315AD1D}" dt="2026-07-27T14:43:48.813" v="1019"/>
          <ac:graphicFrameMkLst>
            <pc:docMk/>
            <pc:sldMk cId="4174432949" sldId="285"/>
            <ac:graphicFrameMk id="22" creationId="{00000000-0000-0000-0000-000000000000}"/>
          </ac:graphicFrameMkLst>
        </pc:graphicFrameChg>
        <pc:graphicFrameChg chg="mod modGraphic">
          <ac:chgData name="Luca Izzo" userId="b25620e634527944" providerId="LiveId" clId="{676DCCBD-C5AE-46DA-8C65-D3A7A315AD1D}" dt="2026-07-27T14:43:48.824" v="1023"/>
          <ac:graphicFrameMkLst>
            <pc:docMk/>
            <pc:sldMk cId="4174432949" sldId="285"/>
            <ac:graphicFrameMk id="24" creationId="{00000000-0000-0000-0000-000000000000}"/>
          </ac:graphicFrameMkLst>
        </pc:graphicFrameChg>
        <pc:graphicFrameChg chg="mod modGraphic">
          <ac:chgData name="Luca Izzo" userId="b25620e634527944" providerId="LiveId" clId="{676DCCBD-C5AE-46DA-8C65-D3A7A315AD1D}" dt="2026-07-27T14:43:48.827" v="1027"/>
          <ac:graphicFrameMkLst>
            <pc:docMk/>
            <pc:sldMk cId="4174432949" sldId="285"/>
            <ac:graphicFrameMk id="26" creationId="{00000000-0000-0000-0000-000000000000}"/>
          </ac:graphicFrameMkLst>
        </pc:graphicFrameChg>
      </pc:sldChg>
    </pc:docChg>
  </pc:docChgLst>
  <pc:docChgLst>
    <pc:chgData name="Luca Izzo" userId="b25620e634527944" providerId="LiveId" clId="{630A6B12-2F9B-4A77-B80B-CCD268759C9D}"/>
    <pc:docChg chg="modSld">
      <pc:chgData name="Luca Izzo" userId="b25620e634527944" providerId="LiveId" clId="{630A6B12-2F9B-4A77-B80B-CCD268759C9D}" dt="2026-07-28T20:52:17.716" v="26" actId="1076"/>
      <pc:docMkLst>
        <pc:docMk/>
      </pc:docMkLst>
      <pc:sldChg chg="modSp mod">
        <pc:chgData name="Luca Izzo" userId="b25620e634527944" providerId="LiveId" clId="{630A6B12-2F9B-4A77-B80B-CCD268759C9D}" dt="2026-07-27T16:12:58.893" v="25" actId="20577"/>
        <pc:sldMkLst>
          <pc:docMk/>
          <pc:sldMk cId="1456612816" sldId="256"/>
        </pc:sldMkLst>
        <pc:spChg chg="mod">
          <ac:chgData name="Luca Izzo" userId="b25620e634527944" providerId="LiveId" clId="{630A6B12-2F9B-4A77-B80B-CCD268759C9D}" dt="2026-07-27T16:12:58.893" v="25" actId="20577"/>
          <ac:spMkLst>
            <pc:docMk/>
            <pc:sldMk cId="1456612816" sldId="256"/>
            <ac:spMk id="3" creationId="{EBA68141-9E09-9BF6-00BC-4CE3B87F444C}"/>
          </ac:spMkLst>
        </pc:spChg>
      </pc:sldChg>
      <pc:sldChg chg="modSp mod">
        <pc:chgData name="Luca Izzo" userId="b25620e634527944" providerId="LiveId" clId="{630A6B12-2F9B-4A77-B80B-CCD268759C9D}" dt="2026-07-28T20:52:17.716" v="26" actId="1076"/>
        <pc:sldMkLst>
          <pc:docMk/>
          <pc:sldMk cId="4174432949" sldId="285"/>
        </pc:sldMkLst>
        <pc:spChg chg="mod">
          <ac:chgData name="Luca Izzo" userId="b25620e634527944" providerId="LiveId" clId="{630A6B12-2F9B-4A77-B80B-CCD268759C9D}" dt="2026-07-28T20:52:17.716" v="26" actId="1076"/>
          <ac:spMkLst>
            <pc:docMk/>
            <pc:sldMk cId="4174432949" sldId="285"/>
            <ac:spMk id="23" creationId="{00000000-0000-0000-0000-000000000000}"/>
          </ac:spMkLst>
        </pc:spChg>
        <pc:spChg chg="mod">
          <ac:chgData name="Luca Izzo" userId="b25620e634527944" providerId="LiveId" clId="{630A6B12-2F9B-4A77-B80B-CCD268759C9D}" dt="2026-07-28T20:52:17.716" v="26" actId="1076"/>
          <ac:spMkLst>
            <pc:docMk/>
            <pc:sldMk cId="4174432949" sldId="285"/>
            <ac:spMk id="25" creationId="{00000000-0000-0000-0000-000000000000}"/>
          </ac:spMkLst>
        </pc:spChg>
        <pc:graphicFrameChg chg="modGraphic">
          <ac:chgData name="Luca Izzo" userId="b25620e634527944" providerId="LiveId" clId="{630A6B12-2F9B-4A77-B80B-CCD268759C9D}" dt="2026-07-14T14:01:35.522" v="0" actId="113"/>
          <ac:graphicFrameMkLst>
            <pc:docMk/>
            <pc:sldMk cId="4174432949" sldId="285"/>
            <ac:graphicFrameMk id="22" creationId="{00000000-0000-0000-0000-000000000000}"/>
          </ac:graphicFrameMkLst>
        </pc:graphicFrameChg>
        <pc:graphicFrameChg chg="mod">
          <ac:chgData name="Luca Izzo" userId="b25620e634527944" providerId="LiveId" clId="{630A6B12-2F9B-4A77-B80B-CCD268759C9D}" dt="2026-07-28T20:52:17.716" v="26" actId="1076"/>
          <ac:graphicFrameMkLst>
            <pc:docMk/>
            <pc:sldMk cId="4174432949" sldId="285"/>
            <ac:graphicFrameMk id="24" creationId="{00000000-0000-0000-0000-000000000000}"/>
          </ac:graphicFrameMkLst>
        </pc:graphicFrameChg>
        <pc:graphicFrameChg chg="mod">
          <ac:chgData name="Luca Izzo" userId="b25620e634527944" providerId="LiveId" clId="{630A6B12-2F9B-4A77-B80B-CCD268759C9D}" dt="2026-07-28T20:52:17.716" v="26" actId="1076"/>
          <ac:graphicFrameMkLst>
            <pc:docMk/>
            <pc:sldMk cId="4174432949" sldId="285"/>
            <ac:graphicFrameMk id="26" creationId="{00000000-0000-0000-0000-000000000000}"/>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A8E477B-E6D4-435F-9DE2-011A1699FAF4}"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008473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8E477B-E6D4-435F-9DE2-011A1699FAF4}"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16460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8E477B-E6D4-435F-9DE2-011A1699FAF4}"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345679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8E477B-E6D4-435F-9DE2-011A1699FAF4}"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337574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8E477B-E6D4-435F-9DE2-011A1699FAF4}"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847645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A8E477B-E6D4-435F-9DE2-011A1699FAF4}" type="datetimeFigureOut">
              <a:rPr lang="en-US" smtClean="0"/>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290532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A8E477B-E6D4-435F-9DE2-011A1699FAF4}" type="datetimeFigureOut">
              <a:rPr lang="en-US" smtClean="0"/>
              <a:t>7/28/2026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488062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A8E477B-E6D4-435F-9DE2-011A1699FAF4}" type="datetimeFigureOut">
              <a:rPr lang="en-US" smtClean="0"/>
              <a:t>7/28/2026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1512547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8E477B-E6D4-435F-9DE2-011A1699FAF4}" type="datetimeFigureOut">
              <a:rPr lang="en-US" smtClean="0"/>
              <a:t>7/28/2026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179619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A8E477B-E6D4-435F-9DE2-011A1699FAF4}" type="datetimeFigureOut">
              <a:rPr lang="en-US" smtClean="0"/>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986487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A8E477B-E6D4-435F-9DE2-011A1699FAF4}" type="datetimeFigureOut">
              <a:rPr lang="en-US" smtClean="0"/>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691371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AA8E477B-E6D4-435F-9DE2-011A1699FAF4}" type="datetimeFigureOut">
              <a:rPr lang="en-US" smtClean="0"/>
              <a:t>7/28/2026</a:t>
            </a:fld>
            <a:endParaRPr 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F3EB860C-C488-4227-A898-C0FD716B36A9}" type="slidenum">
              <a:rPr lang="en-US" smtClean="0"/>
              <a:t>‹#›</a:t>
            </a:fld>
            <a:endParaRPr lang="en-US"/>
          </a:p>
        </p:txBody>
      </p:sp>
    </p:spTree>
    <p:extLst>
      <p:ext uri="{BB962C8B-B14F-4D97-AF65-F5344CB8AC3E}">
        <p14:creationId xmlns:p14="http://schemas.microsoft.com/office/powerpoint/2010/main" val="21907364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47CDB28-0B95-4E20-FDF9-347280ACAF7C}"/>
              </a:ext>
            </a:extLst>
          </p:cNvPr>
          <p:cNvSpPr/>
          <p:nvPr/>
        </p:nvSpPr>
        <p:spPr>
          <a:xfrm>
            <a:off x="0" y="534526"/>
            <a:ext cx="5328919" cy="1181100"/>
          </a:xfrm>
          <a:prstGeom prst="rect">
            <a:avLst/>
          </a:prstGeom>
          <a:solidFill>
            <a:srgbClr val="0A17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Medium" pitchFamily="2" charset="0"/>
            </a:endParaRPr>
          </a:p>
        </p:txBody>
      </p:sp>
      <p:sp>
        <p:nvSpPr>
          <p:cNvPr id="5" name="Rectangle: Rounded Corners 4">
            <a:extLst>
              <a:ext uri="{FF2B5EF4-FFF2-40B4-BE49-F238E27FC236}">
                <a16:creationId xmlns:a16="http://schemas.microsoft.com/office/drawing/2014/main" id="{A896D0DA-17CA-FCF6-3157-FAC0EA7D2F83}"/>
              </a:ext>
            </a:extLst>
          </p:cNvPr>
          <p:cNvSpPr/>
          <p:nvPr/>
        </p:nvSpPr>
        <p:spPr>
          <a:xfrm>
            <a:off x="4175442" y="534526"/>
            <a:ext cx="2682558" cy="1181100"/>
          </a:xfrm>
          <a:prstGeom prst="roundRect">
            <a:avLst>
              <a:gd name="adj" fmla="val 0"/>
            </a:avLst>
          </a:prstGeom>
          <a:solidFill>
            <a:srgbClr val="0A17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Medium" pitchFamily="2" charset="0"/>
            </a:endParaRPr>
          </a:p>
        </p:txBody>
      </p:sp>
      <p:sp>
        <p:nvSpPr>
          <p:cNvPr id="6" name="TextBox 5">
            <a:extLst>
              <a:ext uri="{FF2B5EF4-FFF2-40B4-BE49-F238E27FC236}">
                <a16:creationId xmlns:a16="http://schemas.microsoft.com/office/drawing/2014/main" id="{57E8F4AF-D5E9-2C1A-F90F-700386D52614}"/>
              </a:ext>
            </a:extLst>
          </p:cNvPr>
          <p:cNvSpPr txBox="1"/>
          <p:nvPr/>
        </p:nvSpPr>
        <p:spPr>
          <a:xfrm>
            <a:off x="152400" y="618067"/>
            <a:ext cx="1939955" cy="292388"/>
          </a:xfrm>
          <a:prstGeom prst="rect">
            <a:avLst/>
          </a:prstGeom>
          <a:noFill/>
        </p:spPr>
        <p:txBody>
          <a:bodyPr wrap="none" rtlCol="0">
            <a:spAutoFit/>
          </a:bodyPr>
          <a:lstStyle/>
          <a:p>
            <a:r>
              <a:rPr lang="pt-BR" sz="1300" b="1">
                <a:solidFill>
                  <a:schemeClr val="bg1"/>
                </a:solidFill>
                <a:latin typeface="Montserrat Medium" pitchFamily="2" charset="0"/>
                <a:cs typeface="Arial" panose="020B0604020202020204" pitchFamily="34" charset="0"/>
              </a:rPr>
              <a:t>Food &amp; Beverage</a:t>
            </a:r>
            <a:endParaRPr lang="en-US" sz="1300" b="1" dirty="0">
              <a:solidFill>
                <a:schemeClr val="bg1"/>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0E01F140-3FCE-1463-A81B-6696EF9DA503}"/>
              </a:ext>
            </a:extLst>
          </p:cNvPr>
          <p:cNvSpPr txBox="1"/>
          <p:nvPr/>
        </p:nvSpPr>
        <p:spPr>
          <a:xfrm>
            <a:off x="152400" y="860200"/>
            <a:ext cx="5769935" cy="292388"/>
          </a:xfrm>
          <a:prstGeom prst="rect">
            <a:avLst/>
          </a:prstGeom>
          <a:noFill/>
        </p:spPr>
        <p:txBody>
          <a:bodyPr wrap="square" rtlCol="0">
            <a:spAutoFit/>
          </a:bodyPr>
          <a:lstStyle/>
          <a:p>
            <a:r>
              <a:rPr lang="pt-BR" sz="1300">
                <a:solidFill>
                  <a:schemeClr val="bg1"/>
                </a:solidFill>
                <a:latin typeface="Montserrat Medium" pitchFamily="2" charset="0"/>
                <a:cs typeface="Arial" panose="020B0604020202020204" pitchFamily="34" charset="0"/>
              </a:rPr>
              <a:t>2Q26 Preview: The spread at its trough, the portfolio offsets</a:t>
            </a:r>
            <a:endParaRPr lang="en-US" sz="1300" dirty="0">
              <a:solidFill>
                <a:schemeClr val="bg1"/>
              </a:solidFill>
              <a:latin typeface="Montserrat Medium" pitchFamily="2" charset="0"/>
              <a:cs typeface="Arial" panose="020B0604020202020204" pitchFamily="34" charset="0"/>
            </a:endParaRPr>
          </a:p>
        </p:txBody>
      </p:sp>
      <p:sp>
        <p:nvSpPr>
          <p:cNvPr id="9" name="TextBox 8">
            <a:extLst>
              <a:ext uri="{FF2B5EF4-FFF2-40B4-BE49-F238E27FC236}">
                <a16:creationId xmlns:a16="http://schemas.microsoft.com/office/drawing/2014/main" id="{90F04314-B4A2-A029-3904-731FC41E09B8}"/>
              </a:ext>
            </a:extLst>
          </p:cNvPr>
          <p:cNvSpPr txBox="1"/>
          <p:nvPr/>
        </p:nvSpPr>
        <p:spPr>
          <a:xfrm>
            <a:off x="4941888" y="1877390"/>
            <a:ext cx="1763709" cy="123111"/>
          </a:xfrm>
          <a:prstGeom prst="rect">
            <a:avLst/>
          </a:prstGeom>
          <a:noFill/>
        </p:spPr>
        <p:txBody>
          <a:bodyPr wrap="square" lIns="0" tIns="0" rIns="0" bIns="0" rtlCol="0">
            <a:spAutoFit/>
          </a:bodyPr>
          <a:lstStyle/>
          <a:p>
            <a:r>
              <a:rPr lang="en-US" sz="800" b="1" dirty="0">
                <a:latin typeface="Montserrat Medium" pitchFamily="2" charset="0"/>
                <a:cs typeface="Arial" panose="020B0604020202020204" pitchFamily="34" charset="0"/>
              </a:rPr>
              <a:t>ANALYSTS</a:t>
            </a:r>
            <a:endParaRPr lang="en-US" sz="800" dirty="0">
              <a:latin typeface="Montserrat Medium" pitchFamily="2" charset="0"/>
              <a:cs typeface="Arial" panose="020B0604020202020204" pitchFamily="34" charset="0"/>
            </a:endParaRPr>
          </a:p>
        </p:txBody>
      </p:sp>
      <p:grpSp>
        <p:nvGrpSpPr>
          <p:cNvPr id="16" name="Group 15">
            <a:extLst>
              <a:ext uri="{FF2B5EF4-FFF2-40B4-BE49-F238E27FC236}">
                <a16:creationId xmlns:a16="http://schemas.microsoft.com/office/drawing/2014/main" id="{F930319D-308C-FBFB-2FF9-1025F0505868}"/>
              </a:ext>
            </a:extLst>
          </p:cNvPr>
          <p:cNvGrpSpPr/>
          <p:nvPr/>
        </p:nvGrpSpPr>
        <p:grpSpPr>
          <a:xfrm>
            <a:off x="6285788" y="136414"/>
            <a:ext cx="519199" cy="276291"/>
            <a:chOff x="6089650" y="113737"/>
            <a:chExt cx="519199" cy="276291"/>
          </a:xfrm>
        </p:grpSpPr>
        <p:cxnSp>
          <p:nvCxnSpPr>
            <p:cNvPr id="14" name="Straight Connector 13">
              <a:extLst>
                <a:ext uri="{FF2B5EF4-FFF2-40B4-BE49-F238E27FC236}">
                  <a16:creationId xmlns:a16="http://schemas.microsoft.com/office/drawing/2014/main" id="{0DEF4829-BCA7-8F6A-2ECB-9BEB27AF553F}"/>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CE3800C-4EF1-5FD1-66D7-376208E966AA}"/>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7" name="Picture 16">
            <a:extLst>
              <a:ext uri="{FF2B5EF4-FFF2-40B4-BE49-F238E27FC236}">
                <a16:creationId xmlns:a16="http://schemas.microsoft.com/office/drawing/2014/main" id="{9181F31A-1205-A154-E182-5030CF355904}"/>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19" name="Straight Connector 18">
            <a:extLst>
              <a:ext uri="{FF2B5EF4-FFF2-40B4-BE49-F238E27FC236}">
                <a16:creationId xmlns:a16="http://schemas.microsoft.com/office/drawing/2014/main" id="{AFDC8448-E90C-79F3-A5BA-ADF2A07EB4F0}"/>
              </a:ext>
            </a:extLst>
          </p:cNvPr>
          <p:cNvCxnSpPr>
            <a:cxnSpLocks/>
          </p:cNvCxnSpPr>
          <p:nvPr/>
        </p:nvCxnSpPr>
        <p:spPr>
          <a:xfrm>
            <a:off x="4940300" y="1853616"/>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1F27CE6-CF9A-FC4C-3B4F-B66BFC78B043}"/>
              </a:ext>
            </a:extLst>
          </p:cNvPr>
          <p:cNvCxnSpPr>
            <a:cxnSpLocks/>
          </p:cNvCxnSpPr>
          <p:nvPr/>
        </p:nvCxnSpPr>
        <p:spPr>
          <a:xfrm>
            <a:off x="4940300" y="2036179"/>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9B1AFEF-0D44-C778-3E5E-8A670D510E4B}"/>
              </a:ext>
            </a:extLst>
          </p:cNvPr>
          <p:cNvCxnSpPr>
            <a:cxnSpLocks/>
          </p:cNvCxnSpPr>
          <p:nvPr/>
        </p:nvCxnSpPr>
        <p:spPr>
          <a:xfrm>
            <a:off x="4938709" y="2036179"/>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06142A79-581C-8B5B-3C1F-73D5FEA28F55}"/>
              </a:ext>
            </a:extLst>
          </p:cNvPr>
          <p:cNvSpPr txBox="1"/>
          <p:nvPr/>
        </p:nvSpPr>
        <p:spPr>
          <a:xfrm>
            <a:off x="5537947" y="1532680"/>
            <a:ext cx="1083631" cy="123111"/>
          </a:xfrm>
          <a:prstGeom prst="rect">
            <a:avLst/>
          </a:prstGeom>
          <a:noFill/>
        </p:spPr>
        <p:txBody>
          <a:bodyPr wrap="none" lIns="0" tIns="0" rIns="0" bIns="0" rtlCol="0">
            <a:spAutoFit/>
          </a:bodyPr>
          <a:lstStyle/>
          <a:p>
            <a:pPr algn="r"/>
            <a:r>
              <a:rPr lang="en-US" sz="800" b="1">
                <a:solidFill>
                  <a:schemeClr val="bg1"/>
                </a:solidFill>
                <a:latin typeface="Montserrat Medium" pitchFamily="2" charset="0"/>
                <a:cs typeface="Arial" panose="020B0604020202020204" pitchFamily="34" charset="0"/>
              </a:rPr>
              <a:t>Food &amp; Beverage</a:t>
            </a:r>
            <a:endParaRPr lang="en-US" sz="800" b="1" dirty="0">
              <a:solidFill>
                <a:schemeClr val="bg1"/>
              </a:solidFill>
              <a:latin typeface="Montserrat Medium" pitchFamily="2" charset="0"/>
              <a:cs typeface="Arial" panose="020B0604020202020204" pitchFamily="34" charset="0"/>
            </a:endParaRPr>
          </a:p>
        </p:txBody>
      </p:sp>
      <p:cxnSp>
        <p:nvCxnSpPr>
          <p:cNvPr id="71" name="Straight Connector 70">
            <a:extLst>
              <a:ext uri="{FF2B5EF4-FFF2-40B4-BE49-F238E27FC236}">
                <a16:creationId xmlns:a16="http://schemas.microsoft.com/office/drawing/2014/main" id="{54633684-E91C-9CE3-6C55-89E570E0D152}"/>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499CFC6B-0370-747F-BE98-5720DC9F8E6B}"/>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3" name="TextBox 72">
            <a:extLst>
              <a:ext uri="{FF2B5EF4-FFF2-40B4-BE49-F238E27FC236}">
                <a16:creationId xmlns:a16="http://schemas.microsoft.com/office/drawing/2014/main" id="{418D7A02-5037-3AEC-F1DE-7A3B11056D0E}"/>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 Brig Faria Lima, 3400 – 9th floor </a:t>
            </a:r>
            <a:r>
              <a:rPr lang="pt-BR" sz="700" dirty="0">
                <a:solidFill>
                  <a:schemeClr val="tx1">
                    <a:lumMod val="50000"/>
                    <a:lumOff val="50000"/>
                  </a:schemeClr>
                </a:solidFill>
                <a:latin typeface="Montserrat Medium" pitchFamily="2" charset="0"/>
                <a:cs typeface="Arial" panose="020B0604020202020204" pitchFamily="34" charset="0"/>
              </a:rPr>
              <a:t> </a:t>
            </a:r>
          </a:p>
        </p:txBody>
      </p:sp>
      <p:cxnSp>
        <p:nvCxnSpPr>
          <p:cNvPr id="12" name="Straight Connector 11">
            <a:extLst>
              <a:ext uri="{FF2B5EF4-FFF2-40B4-BE49-F238E27FC236}">
                <a16:creationId xmlns:a16="http://schemas.microsoft.com/office/drawing/2014/main" id="{011F4A23-121E-19BC-12C6-98E87DD76A3B}"/>
              </a:ext>
            </a:extLst>
          </p:cNvPr>
          <p:cNvCxnSpPr>
            <a:cxnSpLocks/>
          </p:cNvCxnSpPr>
          <p:nvPr/>
        </p:nvCxnSpPr>
        <p:spPr>
          <a:xfrm>
            <a:off x="4938709" y="2466170"/>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67D84E79-A660-D022-2C68-C141C5A65BF1}"/>
              </a:ext>
            </a:extLst>
          </p:cNvPr>
          <p:cNvSpPr txBox="1"/>
          <p:nvPr/>
        </p:nvSpPr>
        <p:spPr>
          <a:xfrm>
            <a:off x="4941891" y="2520020"/>
            <a:ext cx="1763709" cy="123111"/>
          </a:xfrm>
          <a:prstGeom prst="rect">
            <a:avLst/>
          </a:prstGeom>
          <a:noFill/>
        </p:spPr>
        <p:txBody>
          <a:bodyPr wrap="square" lIns="0" tIns="0" rIns="0" bIns="0" rtlCol="0">
            <a:spAutoFit/>
          </a:bodyPr>
          <a:lstStyle/>
          <a:p>
            <a:r>
              <a:rPr lang="pt-BR" sz="800" b="1" dirty="0">
                <a:latin typeface="Montserrat Medium" pitchFamily="2" charset="0"/>
                <a:cs typeface="Arial" panose="020B0604020202020204" pitchFamily="34" charset="0"/>
              </a:rPr>
              <a:t>COMPANY</a:t>
            </a:r>
            <a:endParaRPr lang="en-US" sz="800" dirty="0">
              <a:latin typeface="Montserrat Medium" pitchFamily="2" charset="0"/>
              <a:cs typeface="Arial" panose="020B0604020202020204" pitchFamily="34" charset="0"/>
            </a:endParaRPr>
          </a:p>
        </p:txBody>
      </p:sp>
      <p:cxnSp>
        <p:nvCxnSpPr>
          <p:cNvPr id="20" name="Straight Connector 19">
            <a:extLst>
              <a:ext uri="{FF2B5EF4-FFF2-40B4-BE49-F238E27FC236}">
                <a16:creationId xmlns:a16="http://schemas.microsoft.com/office/drawing/2014/main" id="{07CB01BD-21F3-6B81-BFEA-4CDAFEF5E48D}"/>
              </a:ext>
            </a:extLst>
          </p:cNvPr>
          <p:cNvCxnSpPr>
            <a:cxnSpLocks/>
          </p:cNvCxnSpPr>
          <p:nvPr/>
        </p:nvCxnSpPr>
        <p:spPr>
          <a:xfrm>
            <a:off x="4940300" y="2486818"/>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D088498-ECB6-E633-FF33-4F1E5A5AEABD}"/>
              </a:ext>
            </a:extLst>
          </p:cNvPr>
          <p:cNvCxnSpPr>
            <a:cxnSpLocks/>
          </p:cNvCxnSpPr>
          <p:nvPr/>
        </p:nvCxnSpPr>
        <p:spPr>
          <a:xfrm>
            <a:off x="4938709" y="2694546"/>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9CDFB62-59DA-A755-4C13-7FE67B1EDAC7}"/>
              </a:ext>
            </a:extLst>
          </p:cNvPr>
          <p:cNvCxnSpPr>
            <a:cxnSpLocks/>
          </p:cNvCxnSpPr>
          <p:nvPr/>
        </p:nvCxnSpPr>
        <p:spPr>
          <a:xfrm>
            <a:off x="4938709" y="2672475"/>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16B38EE8-F3FD-851C-3E15-3033F39EE9C4}"/>
              </a:ext>
            </a:extLst>
          </p:cNvPr>
          <p:cNvSpPr txBox="1"/>
          <p:nvPr/>
        </p:nvSpPr>
        <p:spPr>
          <a:xfrm>
            <a:off x="4938708" y="2773536"/>
            <a:ext cx="1763709" cy="640080"/>
          </a:xfrm>
          <a:prstGeom prst="rect">
            <a:avLst/>
          </a:prstGeom>
          <a:noFill/>
        </p:spPr>
        <p:txBody>
          <a:bodyPr wrap="square" lIns="0" tIns="0" rIns="0" bIns="0" rtlCol="0">
            <a:spAutoFit/>
          </a:bodyPr>
          <a:lstStyle/>
          <a:p>
            <a:r>
              <a:rPr sz="800" b="1">
                <a:solidFill>
                  <a:srgbClr val="2121A9"/>
                </a:solidFill>
                <a:latin typeface="Montserrat Medium"/>
              </a:rPr>
              <a:t>MBRF3 BZ Equity</a:t>
            </a:r>
          </a:p>
          <a:p>
            <a:r>
              <a:rPr sz="800" b="1">
                <a:solidFill>
                  <a:srgbClr val="000000"/>
                </a:solidFill>
                <a:latin typeface="Montserrat Medium"/>
              </a:rPr>
              <a:t>BUY</a:t>
            </a:r>
          </a:p>
          <a:p>
            <a:r>
              <a:rPr sz="800" b="0">
                <a:solidFill>
                  <a:srgbClr val="000000"/>
                </a:solidFill>
                <a:latin typeface="Montserrat Medium"/>
              </a:rPr>
              <a:t>Price: R$ 16.43 (Jul 28)</a:t>
            </a:r>
          </a:p>
          <a:p>
            <a:r>
              <a:rPr sz="800" b="0">
                <a:solidFill>
                  <a:srgbClr val="000000"/>
                </a:solidFill>
                <a:latin typeface="Montserrat Medium"/>
              </a:rPr>
              <a:t>12M Target Price: R$ 23.00</a:t>
            </a:r>
          </a:p>
        </p:txBody>
      </p:sp>
      <p:cxnSp>
        <p:nvCxnSpPr>
          <p:cNvPr id="29" name="Straight Connector 28">
            <a:extLst>
              <a:ext uri="{FF2B5EF4-FFF2-40B4-BE49-F238E27FC236}">
                <a16:creationId xmlns:a16="http://schemas.microsoft.com/office/drawing/2014/main" id="{90519E78-65EC-134B-DADE-8932B34528D5}"/>
              </a:ext>
            </a:extLst>
          </p:cNvPr>
          <p:cNvCxnSpPr>
            <a:cxnSpLocks/>
          </p:cNvCxnSpPr>
          <p:nvPr/>
        </p:nvCxnSpPr>
        <p:spPr>
          <a:xfrm>
            <a:off x="4938708" y="3404712"/>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Box 25">
            <a:extLst>
              <a:ext uri="{FF2B5EF4-FFF2-40B4-BE49-F238E27FC236}">
                <a16:creationId xmlns:a16="http://schemas.microsoft.com/office/drawing/2014/main" id="{75084483-B59F-C7D6-36CB-7B0B74270491}"/>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July 28,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
        <p:nvSpPr>
          <p:cNvPr id="27" name="TextBox 24">
            <a:extLst>
              <a:ext uri="{FF2B5EF4-FFF2-40B4-BE49-F238E27FC236}">
                <a16:creationId xmlns:a16="http://schemas.microsoft.com/office/drawing/2014/main" id="{564E8301-F133-1EB0-75B6-A67044B34AA6}"/>
              </a:ext>
            </a:extLst>
          </p:cNvPr>
          <p:cNvSpPr txBox="1"/>
          <p:nvPr/>
        </p:nvSpPr>
        <p:spPr>
          <a:xfrm>
            <a:off x="4941532" y="2117331"/>
            <a:ext cx="1366837" cy="292388"/>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Luca Vello</a:t>
            </a:r>
          </a:p>
          <a:p>
            <a:r>
              <a:rPr lang="pt-BR" sz="550" dirty="0">
                <a:solidFill>
                  <a:schemeClr val="tx1">
                    <a:lumMod val="65000"/>
                    <a:lumOff val="35000"/>
                  </a:schemeClr>
                </a:solidFill>
                <a:latin typeface="Montserrat Medium" pitchFamily="2" charset="0"/>
                <a:cs typeface="Arial" panose="020B0604020202020204" pitchFamily="34" charset="0"/>
              </a:rPr>
              <a:t>+55 (11) 3206-1457</a:t>
            </a:r>
          </a:p>
          <a:p>
            <a:r>
              <a:rPr lang="pt-BR" sz="550" dirty="0">
                <a:solidFill>
                  <a:schemeClr val="tx1">
                    <a:lumMod val="65000"/>
                    <a:lumOff val="35000"/>
                  </a:schemeClr>
                </a:solidFill>
                <a:latin typeface="Montserrat Medium" pitchFamily="2" charset="0"/>
                <a:cs typeface="Arial" panose="020B0604020202020204" pitchFamily="34" charset="0"/>
              </a:rPr>
              <a:t>luca.vello@genial.com.vc</a:t>
            </a:r>
            <a:endParaRPr lang="en-US" sz="550" dirty="0">
              <a:solidFill>
                <a:schemeClr val="tx1">
                  <a:lumMod val="65000"/>
                  <a:lumOff val="35000"/>
                </a:schemeClr>
              </a:solidFill>
              <a:latin typeface="Montserrat Medium" pitchFamily="2" charset="0"/>
              <a:cs typeface="Arial" panose="020B0604020202020204" pitchFamily="34" charset="0"/>
            </a:endParaRPr>
          </a:p>
        </p:txBody>
      </p:sp>
      <p:sp>
        <p:nvSpPr>
          <p:cNvPr id="3" name="TextBox 2">
            <a:extLst>
              <a:ext uri="{FF2B5EF4-FFF2-40B4-BE49-F238E27FC236}">
                <a16:creationId xmlns:a16="http://schemas.microsoft.com/office/drawing/2014/main" id="{EBA68141-9E09-9BF6-00BC-4CE3B87F444C}"/>
              </a:ext>
            </a:extLst>
          </p:cNvPr>
          <p:cNvSpPr txBox="1"/>
          <p:nvPr/>
        </p:nvSpPr>
        <p:spPr>
          <a:xfrm>
            <a:off x="149891" y="1728216"/>
            <a:ext cx="4608513" cy="7013448"/>
          </a:xfrm>
          <a:prstGeom prst="rect">
            <a:avLst/>
          </a:prstGeom>
          <a:noFill/>
        </p:spPr>
        <p:txBody>
          <a:bodyPr wrap="square">
            <a:noAutofit/>
          </a:bodyPr>
          <a:lstStyle/>
          <a:p>
            <a:pPr algn="just">
              <a:spcBef>
                <a:spcPts val="0"/>
              </a:spcBef>
              <a:spcAft>
                <a:spcPts val="100"/>
              </a:spcAft>
            </a:pPr>
            <a:r>
              <a:rPr sz="600" b="1">
                <a:solidFill>
                  <a:srgbClr val="2121A9"/>
                </a:solidFill>
                <a:latin typeface="Montserrat Medium"/>
              </a:rPr>
              <a:t>Q: What should we expect from the consolidated in 2Q26?</a:t>
            </a:r>
          </a:p>
          <a:p>
            <a:pPr algn="just">
              <a:spcAft>
                <a:spcPts val="100"/>
              </a:spcAft>
            </a:pPr>
            <a:r>
              <a:rPr sz="600" b="0">
                <a:solidFill>
                  <a:srgbClr val="000000"/>
                </a:solidFill>
                <a:latin typeface="Montserrat Medium"/>
              </a:rPr>
              <a:t>A: We foresee a quarter of stability more meritorious than it appears. We project net revenue of R$40.2b Est. (+1.8% q/q; +3.8% y/y) and Adjusted EBITDA of R$3.2b Est. (+2.4% q/q; +4.3% y/y), with a margin of 7.9% Est. — virtually unchanged from the 7.9% in 1Q26 and the 7.8% in 2Q25. The distinctive trait is not the magnitude, but the composition: the sequential advance rests entirely on BRF (+R$44m) and North America (+R$58m), while South America gives back part of the previous quarter (−R$20m). Sustaining stable profitability while the North American market endures the worst spread in its series is the most concrete demonstration of the diversification thesis that anchors our recommendation. We stand ~0.9% below consensus on EBITDA and ~2.0% above on revenue. The company reports on Aug 13, after the close, closing the sector's season.</a:t>
            </a:r>
          </a:p>
          <a:p>
            <a:pPr algn="just">
              <a:spcAft>
                <a:spcPts val="100"/>
              </a:spcAft>
              <a:defRPr sz="300"/>
            </a:pPr>
            <a:endParaRPr sz="600" b="0">
              <a:solidFill>
                <a:srgbClr val="000000"/>
              </a:solidFill>
              <a:latin typeface="Montserrat Medium"/>
            </a:endParaRPr>
          </a:p>
          <a:p>
            <a:pPr algn="just">
              <a:spcAft>
                <a:spcPts val="100"/>
              </a:spcAft>
            </a:pPr>
            <a:r>
              <a:rPr sz="600" b="1">
                <a:solidFill>
                  <a:srgbClr val="2121A9"/>
                </a:solidFill>
                <a:latin typeface="Montserrat Medium"/>
              </a:rPr>
              <a:t>Q: Does North America finally improve?</a:t>
            </a:r>
          </a:p>
          <a:p>
            <a:pPr algn="just">
              <a:spcAft>
                <a:spcPts val="100"/>
              </a:spcAft>
            </a:pPr>
            <a:r>
              <a:rPr sz="600" b="0">
                <a:solidFill>
                  <a:srgbClr val="000000"/>
                </a:solidFill>
                <a:latin typeface="Montserrat Medium"/>
              </a:rPr>
              <a:t>A: We believe so, and the central point is that it remains positive. We estimate EBITDA of US$22.1m Est. (+114.9% q/q; −12.7% y/y) on revenue of US$3.65b Est. (+4.5% q/q; +11.8% y/y), with a margin of 0.61% Est., against 0.30% in 1Q26 and 0.78% in 2Q25. The bridge warrants explicitness, because the market does not cooperate: cattle (USDA KS Steer) advanced ~6.3% q/q against ~5.1% for the cutout, compressing the cutout-to-cattle ratio to 1.54 — the lowest level in the series we track. Volume follows the squeeze, at 458kt Est. (−3.1% q/q; −2.0% y/y), with industry slaughter receding ~7.3% y/y in head, partly cushioned by average carcass weight ~2.9% higher. That it sustains a positive margin in this context stems from two attributes difficult to replicate: scale — plants of ~6 thousand head/day — and USPB-based sourcing, which aligns ranchers and cattle feeders to maximizing the value of every animal. Against peers operating the same market, whose margins should remain negative, the differential reaches ~2p.p. on our estimates.</a:t>
            </a:r>
          </a:p>
          <a:p>
            <a:pPr algn="just">
              <a:spcAft>
                <a:spcPts val="100"/>
              </a:spcAft>
              <a:defRPr sz="300"/>
            </a:pPr>
            <a:endParaRPr sz="600" b="0">
              <a:solidFill>
                <a:srgbClr val="000000"/>
              </a:solidFill>
              <a:latin typeface="Montserrat Medium"/>
            </a:endParaRPr>
          </a:p>
          <a:p>
            <a:pPr algn="just">
              <a:spcAft>
                <a:spcPts val="100"/>
              </a:spcAft>
            </a:pPr>
            <a:r>
              <a:rPr sz="600" b="1">
                <a:solidFill>
                  <a:srgbClr val="2121A9"/>
                </a:solidFill>
                <a:latin typeface="Montserrat Medium"/>
              </a:rPr>
              <a:t>Q: Does BRF sustain profitability?</a:t>
            </a:r>
          </a:p>
          <a:p>
            <a:pPr algn="just">
              <a:spcAft>
                <a:spcPts val="100"/>
              </a:spcAft>
            </a:pPr>
            <a:r>
              <a:rPr sz="600" b="0">
                <a:solidFill>
                  <a:srgbClr val="000000"/>
                </a:solidFill>
                <a:latin typeface="Montserrat Medium"/>
              </a:rPr>
              <a:t>A: Yes, and it delivers the rare absolute EBITDA superior in both comparisons. We project R$2.52b Est. (+1.8% q/q; +0.7% y/y) — the annual advance, we acknowledge, is marginal — with a margin of 16.2% Est., against 16.6% in 1Q26. Revenue reaches R$15.6b Est. (+4.4% q/q), driven by price, but mainly by volume: 1,250kt Est. (+3.8% q/q; +2.4% y/y), low single-digit growth in both comparisons. The two markets move in opposite directions. The domestic market advances 6.2% q/q, but recedes 5.0% y/y (690kt Est.), a base effect from 2Q25, when the first case of avian influenza in commercial poultry (May 15) retained volume domestically. The export market travels the inverse path, growing 13.4% y/y against 0.9% q/q (560kt Est.), in line with the sector — Brazilian chicken exports totaled 2.94Mt in 1H26 (+12.9% y/y; revenue +17%), with June at +40.6% —, supported by the Chinese reopening to the RS plants and by the halal market. Sadia Halal, whose historical margin orbited 10–11%, should sustain a level close to the 15% delivered in 1Q26.</a:t>
            </a:r>
          </a:p>
          <a:p>
            <a:pPr algn="just">
              <a:spcAft>
                <a:spcPts val="100"/>
              </a:spcAft>
              <a:defRPr sz="300"/>
            </a:pPr>
            <a:endParaRPr sz="600" b="0">
              <a:solidFill>
                <a:srgbClr val="000000"/>
              </a:solidFill>
              <a:latin typeface="Montserrat Medium"/>
            </a:endParaRPr>
          </a:p>
          <a:p>
            <a:pPr algn="just">
              <a:spcAft>
                <a:spcPts val="100"/>
              </a:spcAft>
            </a:pPr>
            <a:r>
              <a:rPr sz="600" b="1">
                <a:solidFill>
                  <a:srgbClr val="2121A9"/>
                </a:solidFill>
                <a:latin typeface="Montserrat Medium"/>
              </a:rPr>
              <a:t>Q: And South America, why does it give back?</a:t>
            </a:r>
          </a:p>
          <a:p>
            <a:pPr algn="just">
              <a:spcAft>
                <a:spcPts val="100"/>
              </a:spcAft>
            </a:pPr>
            <a:r>
              <a:rPr sz="600" b="0">
                <a:solidFill>
                  <a:srgbClr val="000000"/>
                </a:solidFill>
                <a:latin typeface="Montserrat Medium"/>
              </a:rPr>
              <a:t>A: Through cost compression, not demand. We estimate EBITDA of R$595m Est. (−3.3% q/q; +27.5% y/y) and a margin of 9.7% Est., against 10.0% in 1Q26, on revenue of R$6.2b Est., stable sequentially. The commercial dynamic remains favorable — the realized export price advanced ~13.3% q/q in dollars, supported by Chinese demand — but CEPEA cattle rose ~4.5% q/q and captures much of the pass-through. We weigh that the cattle cycle is tight across South America, with Uruguay posting declines in herd and slaughter in the half. A high-nine margin at the cycle trough, however, strikes us as a solid result.</a:t>
            </a:r>
          </a:p>
          <a:p>
            <a:pPr algn="just">
              <a:spcAft>
                <a:spcPts val="100"/>
              </a:spcAft>
              <a:defRPr sz="300"/>
            </a:pPr>
            <a:endParaRPr sz="600" b="0">
              <a:solidFill>
                <a:srgbClr val="000000"/>
              </a:solidFill>
              <a:latin typeface="Montserrat Medium"/>
            </a:endParaRPr>
          </a:p>
          <a:p>
            <a:pPr algn="just">
              <a:spcAft>
                <a:spcPts val="100"/>
              </a:spcAft>
            </a:pPr>
            <a:r>
              <a:rPr sz="600" b="1">
                <a:solidFill>
                  <a:srgbClr val="2121A9"/>
                </a:solidFill>
                <a:latin typeface="Montserrat Medium"/>
              </a:rPr>
              <a:t>Q: What changes in the North American cattle cycle?</a:t>
            </a:r>
          </a:p>
          <a:p>
            <a:pPr algn="just">
              <a:spcAft>
                <a:spcPts val="100"/>
              </a:spcAft>
            </a:pPr>
            <a:r>
              <a:rPr sz="600" b="0">
                <a:solidFill>
                  <a:srgbClr val="000000"/>
                </a:solidFill>
                <a:latin typeface="Montserrat Medium"/>
              </a:rPr>
              <a:t>A: The most relevant development since our last report is the USDA announcement on Jul 24: the phased resumption of Mexican cattle imports from Aug 24, restricted to Sonora and Chihuahua, returning ~1m head/year, or ~3.4% of North American slaughter. As these are feeder cattle, the relief reaches slaughter only in 1Q27 — a schedule that converges with our reading of spread recovery from mid-2027. On the industrial supply side, the permanent closure of Tyson's Lexington/NE unit in Jan-26, together with the elimination of the second shift in Amarillo, removed 7,000–8,000 head/day from the system — or 7.5–9% of slaughter capacity —, a move that tightens the balance in favor of the remaining integrated players.</a:t>
            </a:r>
          </a:p>
          <a:p>
            <a:pPr algn="just">
              <a:spcAft>
                <a:spcPts val="100"/>
              </a:spcAft>
              <a:defRPr sz="300"/>
            </a:pPr>
            <a:endParaRPr sz="600" b="0">
              <a:solidFill>
                <a:srgbClr val="000000"/>
              </a:solidFill>
              <a:latin typeface="Montserrat Medium"/>
            </a:endParaRPr>
          </a:p>
          <a:p>
            <a:pPr algn="just">
              <a:spcAft>
                <a:spcPts val="100"/>
              </a:spcAft>
            </a:pPr>
            <a:r>
              <a:rPr sz="600" b="1">
                <a:solidFill>
                  <a:srgbClr val="2121A9"/>
                </a:solidFill>
                <a:latin typeface="Montserrat Medium"/>
              </a:rPr>
              <a:t>Q: Why do we keep BUY?</a:t>
            </a:r>
          </a:p>
          <a:p>
            <a:pPr algn="just">
              <a:spcAft>
                <a:spcPts val="100"/>
              </a:spcAft>
            </a:pPr>
            <a:r>
              <a:rPr sz="600" b="0">
                <a:solidFill>
                  <a:srgbClr val="000000"/>
                </a:solidFill>
                <a:latin typeface="Montserrat Medium"/>
              </a:rPr>
              <a:t>A: MBRF trades at 5.7x EV/EBITDA 12M forward, ~13% below the peer median (6.6x), a discount we deem incompatible with a portfolio in which only one of the three divisions traverses a cyclical trough. The stock accumulates −19.0% in the year and −19.4% over 12M, a depreciation we find difficult to reconcile with a consolidated whose margin remains stable year over year. The central anchor of the thesis remains intact: synergy capture totaled R$126m in 1Q26, to which R$296m arising from efficiency initiatives are added — R$422m in the quarter. To it are added the permanent withdrawal of North American capacity described above — in our view the main mechanism for spread recomposition from 2027 —, the Chinese reopening to the RS plants, which returns the higher-value mix to BRF, and Sadia Halal, whose JV was concluded on July 28, 2026 with an enterprise value of US$2.07b and LTM EBITDA of US$265m, with a Riyadh IPO targeted for 2027 and re-rating optionality still outside consensus. We keep BUY with a 12M Target Price of R$23.00, upside of ~40%.</a:t>
            </a:r>
          </a:p>
          <a:p>
            <a:pPr algn="just">
              <a:spcAft>
                <a:spcPts val="100"/>
              </a:spcAft>
              <a:defRPr sz="300"/>
            </a:pPr>
            <a:endParaRPr sz="600" b="0">
              <a:solidFill>
                <a:srgbClr val="000000"/>
              </a:solidFill>
              <a:latin typeface="Montserrat Medium"/>
            </a:endParaRPr>
          </a:p>
          <a:p>
            <a:pPr algn="just">
              <a:spcAft>
                <a:spcPts val="100"/>
              </a:spcAft>
            </a:pPr>
            <a:r>
              <a:rPr sz="600" b="1">
                <a:solidFill>
                  <a:srgbClr val="2121A9"/>
                </a:solidFill>
                <a:latin typeface="Montserrat Medium"/>
              </a:rPr>
              <a:t>Q: What are the main risks to our call?</a:t>
            </a:r>
          </a:p>
          <a:p>
            <a:pPr algn="just">
              <a:spcAft>
                <a:spcPts val="100"/>
              </a:spcAft>
            </a:pPr>
            <a:r>
              <a:rPr sz="600" b="0">
                <a:solidFill>
                  <a:srgbClr val="000000"/>
                </a:solidFill>
                <a:latin typeface="Montserrat Medium"/>
              </a:rPr>
              <a:t>A: Two, both subsequent to the quarter's close — without effect on the estimates presented here, but with repercussion on 2H26. The 1st is the Chinese beef quota: set at 1.1Mt/year for Brazil, it reached 80% on Jul 21, and the industry halted shipments already in July to elude the 55% surtax applicable above the ceiling; resumption is expected only for mid-November, with cargoes occupying the 2027 quota. Subtracted from South America, thus, is precisely the vector that sustained its profitability in 2Q26. The 2nd is Brazil's removal from the list of those authorized to export animal-origin products to the European Union, effective from Sep 3 and grounded in antimicrobial requirements — the bloc absorbed US$1.6b of Brazilian exports in 2025, although it accounts for less than 5% of chicken shipments. The company has alternative platforms in Uruguay and Argentina, and the domestic and halal markets remain heated, which is why we do not change our recommendation.</a:t>
            </a:r>
          </a:p>
        </p:txBody>
      </p:sp>
      <p:graphicFrame>
        <p:nvGraphicFramePr>
          <p:cNvPr id="74" name="Table 73"/>
          <p:cNvGraphicFramePr>
            <a:graphicFrameLocks noGrp="1"/>
          </p:cNvGraphicFramePr>
          <p:nvPr>
            <p:extLst>
              <p:ext uri="{D42A27DB-BD31-4B8C-83A1-F6EECF244321}">
                <p14:modId xmlns:p14="http://schemas.microsoft.com/office/powerpoint/2010/main" val="1304811517"/>
              </p:ext>
            </p:extLst>
          </p:nvPr>
        </p:nvGraphicFramePr>
        <p:xfrm>
          <a:off x="4938708" y="3527813"/>
          <a:ext cx="1801368" cy="3017264"/>
        </p:xfrm>
        <a:graphic>
          <a:graphicData uri="http://schemas.openxmlformats.org/drawingml/2006/table">
            <a:tbl>
              <a:tblPr>
                <a:tableStyleId>{2D5ABB26-0587-4C30-8999-92F81FD0307C}</a:tableStyleId>
              </a:tblPr>
              <a:tblGrid>
                <a:gridCol w="1097280">
                  <a:extLst>
                    <a:ext uri="{9D8B030D-6E8A-4147-A177-3AD203B41FA5}">
                      <a16:colId xmlns:a16="http://schemas.microsoft.com/office/drawing/2014/main" val="20000"/>
                    </a:ext>
                  </a:extLst>
                </a:gridCol>
                <a:gridCol w="704088">
                  <a:extLst>
                    <a:ext uri="{9D8B030D-6E8A-4147-A177-3AD203B41FA5}">
                      <a16:colId xmlns:a16="http://schemas.microsoft.com/office/drawing/2014/main" val="20001"/>
                    </a:ext>
                  </a:extLst>
                </a:gridCol>
              </a:tblGrid>
              <a:tr h="162482">
                <a:tc gridSpan="2">
                  <a:txBody>
                    <a:bodyPr/>
                    <a:lstStyle/>
                    <a:p>
                      <a:pPr algn="l"/>
                      <a:r>
                        <a:rPr sz="800" b="1">
                          <a:solidFill>
                            <a:srgbClr val="FFFFFF"/>
                          </a:solidFill>
                          <a:latin typeface="Montserrat Medium"/>
                        </a:rPr>
                        <a:t>MARKET DATA</a:t>
                      </a:r>
                      <a:endParaRPr sz="700" b="1">
                        <a:solidFill>
                          <a:srgbClr val="FFFFFF"/>
                        </a:solidFill>
                        <a:latin typeface="Montserrat Medium"/>
                      </a:endParaRPr>
                    </a:p>
                  </a:txBody>
                  <a:tcPr marL="38100" marR="38100" marT="0" marB="0" anchor="ctr">
                    <a:solidFill>
                      <a:srgbClr val="0A1774"/>
                    </a:solidFill>
                  </a:tcPr>
                </a:tc>
                <a:tc hMerge="1">
                  <a:txBody>
                    <a:bodyPr/>
                    <a:lstStyle/>
                    <a:p>
                      <a:pPr algn="l"/>
                      <a:endParaRPr/>
                    </a:p>
                  </a:txBody>
                  <a:tcPr>
                    <a:solidFill>
                      <a:srgbClr val="0A1774"/>
                    </a:solidFill>
                  </a:tcPr>
                </a:tc>
                <a:extLst>
                  <a:ext uri="{0D108BD9-81ED-4DB2-BD59-A6C34878D82A}">
                    <a16:rowId xmlns:a16="http://schemas.microsoft.com/office/drawing/2014/main" val="10000"/>
                  </a:ext>
                </a:extLst>
              </a:tr>
              <a:tr h="141516">
                <a:tc>
                  <a:txBody>
                    <a:bodyPr/>
                    <a:lstStyle/>
                    <a:p>
                      <a:pPr algn="l"/>
                      <a:r>
                        <a:rPr sz="700" b="0">
                          <a:solidFill>
                            <a:srgbClr val="000000"/>
                          </a:solidFill>
                          <a:latin typeface="Montserrat Medium"/>
                        </a:rPr>
                        <a:t>Market cap</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R$ 22.7b</a:t>
                      </a:r>
                    </a:p>
                  </a:txBody>
                  <a:tcPr marL="38100" marR="38100" marT="0" marB="0" anchor="ctr">
                    <a:solidFill>
                      <a:srgbClr val="FFFFFF"/>
                    </a:solidFill>
                  </a:tcPr>
                </a:tc>
                <a:extLst>
                  <a:ext uri="{0D108BD9-81ED-4DB2-BD59-A6C34878D82A}">
                    <a16:rowId xmlns:a16="http://schemas.microsoft.com/office/drawing/2014/main" val="10001"/>
                  </a:ext>
                </a:extLst>
              </a:tr>
              <a:tr h="141516">
                <a:tc>
                  <a:txBody>
                    <a:bodyPr/>
                    <a:lstStyle/>
                    <a:p>
                      <a:pPr algn="l"/>
                      <a:r>
                        <a:rPr sz="700" b="0">
                          <a:solidFill>
                            <a:srgbClr val="000000"/>
                          </a:solidFill>
                          <a:latin typeface="Montserrat Medium"/>
                        </a:rPr>
                        <a:t>Free float</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~22%</a:t>
                      </a:r>
                    </a:p>
                  </a:txBody>
                  <a:tcPr marL="38100" marR="38100" marT="0" marB="0" anchor="ctr">
                    <a:solidFill>
                      <a:srgbClr val="FFFFFF"/>
                    </a:solidFill>
                  </a:tcPr>
                </a:tc>
                <a:extLst>
                  <a:ext uri="{0D108BD9-81ED-4DB2-BD59-A6C34878D82A}">
                    <a16:rowId xmlns:a16="http://schemas.microsoft.com/office/drawing/2014/main" val="10002"/>
                  </a:ext>
                </a:extLst>
              </a:tr>
              <a:tr h="141516">
                <a:tc>
                  <a:txBody>
                    <a:bodyPr/>
                    <a:lstStyle/>
                    <a:p>
                      <a:pPr algn="l"/>
                      <a:r>
                        <a:rPr sz="700" b="0">
                          <a:solidFill>
                            <a:srgbClr val="000000"/>
                          </a:solidFill>
                          <a:latin typeface="Montserrat Medium"/>
                        </a:rPr>
                        <a:t>ADTV (3m)</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R$ 100m</a:t>
                      </a:r>
                    </a:p>
                  </a:txBody>
                  <a:tcPr marL="38100" marR="38100" marT="0" marB="0" anchor="ctr">
                    <a:solidFill>
                      <a:srgbClr val="FFFFFF"/>
                    </a:solidFill>
                  </a:tcPr>
                </a:tc>
                <a:extLst>
                  <a:ext uri="{0D108BD9-81ED-4DB2-BD59-A6C34878D82A}">
                    <a16:rowId xmlns:a16="http://schemas.microsoft.com/office/drawing/2014/main" val="10003"/>
                  </a:ext>
                </a:extLst>
              </a:tr>
              <a:tr h="244596">
                <a:tc>
                  <a:txBody>
                    <a:bodyPr/>
                    <a:lstStyle/>
                    <a:p>
                      <a:pPr algn="l"/>
                      <a:r>
                        <a:rPr sz="700" b="0">
                          <a:solidFill>
                            <a:srgbClr val="000000"/>
                          </a:solidFill>
                          <a:latin typeface="Montserrat Medium"/>
                        </a:rPr>
                        <a:t>52-wk range</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14.52–27.51</a:t>
                      </a:r>
                    </a:p>
                  </a:txBody>
                  <a:tcPr marL="38100" marR="38100" marT="0" marB="0" anchor="ctr">
                    <a:solidFill>
                      <a:srgbClr val="FFFFFF"/>
                    </a:solidFill>
                  </a:tcPr>
                </a:tc>
                <a:extLst>
                  <a:ext uri="{0D108BD9-81ED-4DB2-BD59-A6C34878D82A}">
                    <a16:rowId xmlns:a16="http://schemas.microsoft.com/office/drawing/2014/main" val="10004"/>
                  </a:ext>
                </a:extLst>
              </a:tr>
              <a:tr h="141516">
                <a:tc>
                  <a:txBody>
                    <a:bodyPr/>
                    <a:lstStyle/>
                    <a:p>
                      <a:pPr algn="l"/>
                      <a:r>
                        <a:rPr sz="700" b="0">
                          <a:solidFill>
                            <a:srgbClr val="000000"/>
                          </a:solidFill>
                          <a:latin typeface="Montserrat Medium"/>
                        </a:rPr>
                        <a:t>Net debt (1Q26)</a:t>
                      </a:r>
                      <a:endParaRPr sz="700" b="0" dirty="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R$ 49.2b</a:t>
                      </a:r>
                    </a:p>
                  </a:txBody>
                  <a:tcPr marL="38100" marR="38100" marT="0" marB="0" anchor="ctr">
                    <a:solidFill>
                      <a:srgbClr val="FFFFFF"/>
                    </a:solidFill>
                  </a:tcPr>
                </a:tc>
                <a:extLst>
                  <a:ext uri="{0D108BD9-81ED-4DB2-BD59-A6C34878D82A}">
                    <a16:rowId xmlns:a16="http://schemas.microsoft.com/office/drawing/2014/main" val="10005"/>
                  </a:ext>
                </a:extLst>
              </a:tr>
              <a:tr h="141516">
                <a:tc>
                  <a:txBody>
                    <a:bodyPr/>
                    <a:lstStyle/>
                    <a:p>
                      <a:pPr algn="l"/>
                      <a:r>
                        <a:rPr sz="700" b="0">
                          <a:solidFill>
                            <a:srgbClr val="000000"/>
                          </a:solidFill>
                          <a:latin typeface="Montserrat Medium"/>
                        </a:rPr>
                        <a:t>Net debt/EBITDA</a:t>
                      </a:r>
                      <a:endParaRPr sz="700" b="0" dirty="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3.37x</a:t>
                      </a:r>
                    </a:p>
                  </a:txBody>
                  <a:tcPr marL="38100" marR="38100" marT="0" marB="0" anchor="ctr">
                    <a:solidFill>
                      <a:srgbClr val="FFFFFF"/>
                    </a:solidFill>
                  </a:tcPr>
                </a:tc>
                <a:extLst>
                  <a:ext uri="{0D108BD9-81ED-4DB2-BD59-A6C34878D82A}">
                    <a16:rowId xmlns:a16="http://schemas.microsoft.com/office/drawing/2014/main" val="10006"/>
                  </a:ext>
                </a:extLst>
              </a:tr>
              <a:tr h="162482">
                <a:tc gridSpan="2">
                  <a:txBody>
                    <a:bodyPr/>
                    <a:lstStyle/>
                    <a:p>
                      <a:pPr algn="l"/>
                      <a:r>
                        <a:rPr sz="800" b="1">
                          <a:solidFill>
                            <a:srgbClr val="FFFFFF"/>
                          </a:solidFill>
                          <a:latin typeface="Montserrat Medium"/>
                        </a:rPr>
                        <a:t>MULTIPLES</a:t>
                      </a:r>
                      <a:endParaRPr sz="700" b="1">
                        <a:solidFill>
                          <a:srgbClr val="FFFFFF"/>
                        </a:solidFill>
                        <a:latin typeface="Montserrat Medium"/>
                      </a:endParaRPr>
                    </a:p>
                  </a:txBody>
                  <a:tcPr marL="38100" marR="38100" marT="0" marB="0" anchor="ctr">
                    <a:solidFill>
                      <a:srgbClr val="0A1774"/>
                    </a:solidFill>
                  </a:tcPr>
                </a:tc>
                <a:tc hMerge="1">
                  <a:txBody>
                    <a:bodyPr/>
                    <a:lstStyle/>
                    <a:p>
                      <a:pPr algn="l"/>
                      <a:endParaRPr/>
                    </a:p>
                  </a:txBody>
                  <a:tcPr>
                    <a:solidFill>
                      <a:srgbClr val="0A1774"/>
                    </a:solidFill>
                  </a:tcPr>
                </a:tc>
                <a:extLst>
                  <a:ext uri="{0D108BD9-81ED-4DB2-BD59-A6C34878D82A}">
                    <a16:rowId xmlns:a16="http://schemas.microsoft.com/office/drawing/2014/main" val="10007"/>
                  </a:ext>
                </a:extLst>
              </a:tr>
              <a:tr h="141516">
                <a:tc>
                  <a:txBody>
                    <a:bodyPr/>
                    <a:lstStyle/>
                    <a:p>
                      <a:pPr algn="l"/>
                      <a:r>
                        <a:rPr sz="700" b="0">
                          <a:solidFill>
                            <a:srgbClr val="000000"/>
                          </a:solidFill>
                          <a:latin typeface="Montserrat Medium"/>
                        </a:rPr>
                        <a:t>EV/EBITDA 26E</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5.7x</a:t>
                      </a:r>
                    </a:p>
                  </a:txBody>
                  <a:tcPr marL="38100" marR="38100" marT="0" marB="0" anchor="ctr">
                    <a:solidFill>
                      <a:srgbClr val="FFFFFF"/>
                    </a:solidFill>
                  </a:tcPr>
                </a:tc>
                <a:extLst>
                  <a:ext uri="{0D108BD9-81ED-4DB2-BD59-A6C34878D82A}">
                    <a16:rowId xmlns:a16="http://schemas.microsoft.com/office/drawing/2014/main" val="10008"/>
                  </a:ext>
                </a:extLst>
              </a:tr>
              <a:tr h="141516">
                <a:tc>
                  <a:txBody>
                    <a:bodyPr/>
                    <a:lstStyle/>
                    <a:p>
                      <a:pPr algn="l"/>
                      <a:r>
                        <a:rPr sz="700" b="0">
                          <a:solidFill>
                            <a:srgbClr val="000000"/>
                          </a:solidFill>
                          <a:latin typeface="Montserrat Medium"/>
                        </a:rPr>
                        <a:t>EV/EBITDA 27E</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5.8x</a:t>
                      </a:r>
                    </a:p>
                  </a:txBody>
                  <a:tcPr marL="38100" marR="38100" marT="0" marB="0" anchor="ctr">
                    <a:solidFill>
                      <a:srgbClr val="FFFFFF"/>
                    </a:solidFill>
                  </a:tcPr>
                </a:tc>
                <a:extLst>
                  <a:ext uri="{0D108BD9-81ED-4DB2-BD59-A6C34878D82A}">
                    <a16:rowId xmlns:a16="http://schemas.microsoft.com/office/drawing/2014/main" val="10009"/>
                  </a:ext>
                </a:extLst>
              </a:tr>
              <a:tr h="141516">
                <a:tc>
                  <a:txBody>
                    <a:bodyPr/>
                    <a:lstStyle/>
                    <a:p>
                      <a:pPr algn="l"/>
                      <a:r>
                        <a:rPr sz="700" b="0">
                          <a:solidFill>
                            <a:srgbClr val="000000"/>
                          </a:solidFill>
                          <a:latin typeface="Montserrat Medium"/>
                        </a:rPr>
                        <a:t>P/B 26E</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1.9x</a:t>
                      </a:r>
                    </a:p>
                  </a:txBody>
                  <a:tcPr marL="38100" marR="38100" marT="0" marB="0" anchor="ctr">
                    <a:solidFill>
                      <a:srgbClr val="FFFFFF"/>
                    </a:solidFill>
                  </a:tcPr>
                </a:tc>
                <a:extLst>
                  <a:ext uri="{0D108BD9-81ED-4DB2-BD59-A6C34878D82A}">
                    <a16:rowId xmlns:a16="http://schemas.microsoft.com/office/drawing/2014/main" val="10010"/>
                  </a:ext>
                </a:extLst>
              </a:tr>
              <a:tr h="141516">
                <a:tc>
                  <a:txBody>
                    <a:bodyPr/>
                    <a:lstStyle/>
                    <a:p>
                      <a:pPr algn="l"/>
                      <a:r>
                        <a:rPr sz="700" b="0">
                          <a:solidFill>
                            <a:srgbClr val="000000"/>
                          </a:solidFill>
                          <a:latin typeface="Montserrat Medium"/>
                        </a:rPr>
                        <a:t>Div. Yield (LTM)</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17.0%</a:t>
                      </a:r>
                    </a:p>
                  </a:txBody>
                  <a:tcPr marL="38100" marR="38100" marT="0" marB="0" anchor="ctr">
                    <a:solidFill>
                      <a:srgbClr val="FFFFFF"/>
                    </a:solidFill>
                  </a:tcPr>
                </a:tc>
                <a:extLst>
                  <a:ext uri="{0D108BD9-81ED-4DB2-BD59-A6C34878D82A}">
                    <a16:rowId xmlns:a16="http://schemas.microsoft.com/office/drawing/2014/main" val="10011"/>
                  </a:ext>
                </a:extLst>
              </a:tr>
              <a:tr h="162482">
                <a:tc gridSpan="2">
                  <a:txBody>
                    <a:bodyPr/>
                    <a:lstStyle/>
                    <a:p>
                      <a:pPr algn="l"/>
                      <a:r>
                        <a:rPr sz="800" b="1">
                          <a:solidFill>
                            <a:srgbClr val="FFFFFF"/>
                          </a:solidFill>
                          <a:latin typeface="Montserrat Medium"/>
                        </a:rPr>
                        <a:t>PERFORMANCE</a:t>
                      </a:r>
                      <a:endParaRPr sz="700" b="1" dirty="0">
                        <a:solidFill>
                          <a:srgbClr val="FFFFFF"/>
                        </a:solidFill>
                        <a:latin typeface="Montserrat Medium"/>
                      </a:endParaRPr>
                    </a:p>
                  </a:txBody>
                  <a:tcPr marL="38100" marR="38100" marT="0" marB="0" anchor="ctr">
                    <a:solidFill>
                      <a:srgbClr val="0A1774"/>
                    </a:solidFill>
                  </a:tcPr>
                </a:tc>
                <a:tc hMerge="1">
                  <a:txBody>
                    <a:bodyPr/>
                    <a:lstStyle/>
                    <a:p>
                      <a:pPr algn="l"/>
                      <a:endParaRPr/>
                    </a:p>
                  </a:txBody>
                  <a:tcPr>
                    <a:solidFill>
                      <a:srgbClr val="0A1774"/>
                    </a:solidFill>
                  </a:tcPr>
                </a:tc>
                <a:extLst>
                  <a:ext uri="{0D108BD9-81ED-4DB2-BD59-A6C34878D82A}">
                    <a16:rowId xmlns:a16="http://schemas.microsoft.com/office/drawing/2014/main" val="10012"/>
                  </a:ext>
                </a:extLst>
              </a:tr>
              <a:tr h="141516">
                <a:tc>
                  <a:txBody>
                    <a:bodyPr/>
                    <a:lstStyle/>
                    <a:p>
                      <a:pPr algn="l"/>
                      <a:r>
                        <a:rPr sz="700" b="0">
                          <a:solidFill>
                            <a:srgbClr val="000000"/>
                          </a:solidFill>
                          <a:latin typeface="Montserrat Medium"/>
                        </a:rPr>
                        <a:t>YTD</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−19.0%</a:t>
                      </a:r>
                      <a:endParaRPr sz="700" b="1" dirty="0">
                        <a:solidFill>
                          <a:srgbClr val="C00000"/>
                        </a:solidFill>
                        <a:latin typeface="Montserrat Medium"/>
                      </a:endParaRPr>
                    </a:p>
                  </a:txBody>
                  <a:tcPr marL="38100" marR="38100" marT="0" marB="0" anchor="ctr">
                    <a:solidFill>
                      <a:srgbClr val="FFFFFF"/>
                    </a:solidFill>
                  </a:tcPr>
                </a:tc>
                <a:extLst>
                  <a:ext uri="{0D108BD9-81ED-4DB2-BD59-A6C34878D82A}">
                    <a16:rowId xmlns:a16="http://schemas.microsoft.com/office/drawing/2014/main" val="10013"/>
                  </a:ext>
                </a:extLst>
              </a:tr>
              <a:tr h="141516">
                <a:tc>
                  <a:txBody>
                    <a:bodyPr/>
                    <a:lstStyle/>
                    <a:p>
                      <a:pPr algn="l"/>
                      <a:r>
                        <a:rPr sz="700" b="0">
                          <a:solidFill>
                            <a:srgbClr val="000000"/>
                          </a:solidFill>
                          <a:latin typeface="Montserrat Medium"/>
                        </a:rPr>
                        <a:t>12 months (LTM)</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−19.4%</a:t>
                      </a:r>
                      <a:endParaRPr sz="700" b="1" dirty="0">
                        <a:solidFill>
                          <a:srgbClr val="C00000"/>
                        </a:solidFill>
                        <a:latin typeface="Montserrat Medium"/>
                      </a:endParaRPr>
                    </a:p>
                  </a:txBody>
                  <a:tcPr marL="38100" marR="38100" marT="0" marB="0" anchor="ctr">
                    <a:solidFill>
                      <a:srgbClr val="FFFFFF"/>
                    </a:solidFill>
                  </a:tcPr>
                </a:tc>
                <a:extLst>
                  <a:ext uri="{0D108BD9-81ED-4DB2-BD59-A6C34878D82A}">
                    <a16:rowId xmlns:a16="http://schemas.microsoft.com/office/drawing/2014/main" val="10014"/>
                  </a:ext>
                </a:extLst>
              </a:tr>
              <a:tr h="162482">
                <a:tc gridSpan="2">
                  <a:txBody>
                    <a:bodyPr/>
                    <a:lstStyle/>
                    <a:p>
                      <a:pPr algn="l"/>
                      <a:r>
                        <a:rPr sz="800" b="1">
                          <a:solidFill>
                            <a:srgbClr val="FFFFFF"/>
                          </a:solidFill>
                          <a:latin typeface="Montserrat Medium"/>
                        </a:rPr>
                        <a:t>2Q26E GENIAL EST.</a:t>
                      </a:r>
                      <a:endParaRPr sz="700" b="1" dirty="0">
                        <a:solidFill>
                          <a:srgbClr val="FFFFFF"/>
                        </a:solidFill>
                        <a:latin typeface="Montserrat Medium"/>
                      </a:endParaRPr>
                    </a:p>
                  </a:txBody>
                  <a:tcPr marL="38100" marR="38100" marT="0" marB="0" anchor="ctr">
                    <a:solidFill>
                      <a:srgbClr val="0A1774"/>
                    </a:solidFill>
                  </a:tcPr>
                </a:tc>
                <a:tc hMerge="1">
                  <a:txBody>
                    <a:bodyPr/>
                    <a:lstStyle/>
                    <a:p>
                      <a:pPr algn="l"/>
                      <a:endParaRPr/>
                    </a:p>
                  </a:txBody>
                  <a:tcPr>
                    <a:solidFill>
                      <a:srgbClr val="0A1774"/>
                    </a:solidFill>
                  </a:tcPr>
                </a:tc>
                <a:extLst>
                  <a:ext uri="{0D108BD9-81ED-4DB2-BD59-A6C34878D82A}">
                    <a16:rowId xmlns:a16="http://schemas.microsoft.com/office/drawing/2014/main" val="10015"/>
                  </a:ext>
                </a:extLst>
              </a:tr>
              <a:tr h="141516">
                <a:tc>
                  <a:txBody>
                    <a:bodyPr/>
                    <a:lstStyle/>
                    <a:p>
                      <a:pPr algn="l"/>
                      <a:r>
                        <a:rPr sz="700" b="0">
                          <a:solidFill>
                            <a:srgbClr val="000000"/>
                          </a:solidFill>
                          <a:latin typeface="Montserrat Medium"/>
                        </a:rPr>
                        <a:t>Net revenue</a:t>
                      </a:r>
                      <a:endParaRPr sz="700" b="0" dirty="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R$ 40,176m</a:t>
                      </a:r>
                    </a:p>
                  </a:txBody>
                  <a:tcPr marL="38100" marR="38100" marT="0" marB="0" anchor="ctr">
                    <a:solidFill>
                      <a:srgbClr val="FFFFFF"/>
                    </a:solidFill>
                  </a:tcPr>
                </a:tc>
                <a:extLst>
                  <a:ext uri="{0D108BD9-81ED-4DB2-BD59-A6C34878D82A}">
                    <a16:rowId xmlns:a16="http://schemas.microsoft.com/office/drawing/2014/main" val="10016"/>
                  </a:ext>
                </a:extLst>
              </a:tr>
              <a:tr h="141516">
                <a:tc>
                  <a:txBody>
                    <a:bodyPr/>
                    <a:lstStyle/>
                    <a:p>
                      <a:pPr algn="l"/>
                      <a:r>
                        <a:rPr sz="700" b="0">
                          <a:solidFill>
                            <a:srgbClr val="000000"/>
                          </a:solidFill>
                          <a:latin typeface="Montserrat Medium"/>
                        </a:rPr>
                        <a:t>Adj. EBITDA</a:t>
                      </a:r>
                      <a:endParaRPr sz="700" b="0" dirty="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R$ 3,169m</a:t>
                      </a:r>
                    </a:p>
                  </a:txBody>
                  <a:tcPr marL="38100" marR="38100" marT="0" marB="0" anchor="ctr">
                    <a:solidFill>
                      <a:srgbClr val="FFFFFF"/>
                    </a:solidFill>
                  </a:tcPr>
                </a:tc>
                <a:extLst>
                  <a:ext uri="{0D108BD9-81ED-4DB2-BD59-A6C34878D82A}">
                    <a16:rowId xmlns:a16="http://schemas.microsoft.com/office/drawing/2014/main" val="10017"/>
                  </a:ext>
                </a:extLst>
              </a:tr>
              <a:tr h="141516">
                <a:tc>
                  <a:txBody>
                    <a:bodyPr/>
                    <a:lstStyle/>
                    <a:p>
                      <a:pPr algn="l"/>
                      <a:r>
                        <a:rPr sz="700" b="0">
                          <a:solidFill>
                            <a:srgbClr val="000000"/>
                          </a:solidFill>
                          <a:latin typeface="Montserrat Medium"/>
                        </a:rPr>
                        <a:t>EBITDA margin</a:t>
                      </a:r>
                      <a:endParaRPr sz="700" b="0" dirty="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7.9%</a:t>
                      </a:r>
                    </a:p>
                  </a:txBody>
                  <a:tcPr marL="38100" marR="38100" marT="0" marB="0" anchor="ctr">
                    <a:solidFill>
                      <a:srgbClr val="FFFFFF"/>
                    </a:solidFill>
                  </a:tcPr>
                </a:tc>
                <a:extLst>
                  <a:ext uri="{0D108BD9-81ED-4DB2-BD59-A6C34878D82A}">
                    <a16:rowId xmlns:a16="http://schemas.microsoft.com/office/drawing/2014/main" val="10018"/>
                  </a:ext>
                </a:extLst>
              </a:tr>
              <a:tr h="141516">
                <a:tc>
                  <a:txBody>
                    <a:bodyPr/>
                    <a:lstStyle/>
                    <a:p>
                      <a:pPr algn="l"/>
                      <a:r>
                        <a:rPr sz="700" b="0">
                          <a:solidFill>
                            <a:srgbClr val="000000"/>
                          </a:solidFill>
                          <a:latin typeface="Montserrat Medium"/>
                        </a:rPr>
                        <a:t>Net income</a:t>
                      </a:r>
                      <a:endParaRPr sz="700" b="0" dirty="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−R$ 200m</a:t>
                      </a:r>
                      <a:endParaRPr sz="700" b="1" dirty="0">
                        <a:solidFill>
                          <a:srgbClr val="000000"/>
                        </a:solidFill>
                        <a:latin typeface="Montserrat Medium"/>
                      </a:endParaRPr>
                    </a:p>
                  </a:txBody>
                  <a:tcPr marL="38100" marR="38100" marT="0" marB="0" anchor="ctr">
                    <a:solidFill>
                      <a:srgbClr val="FFFFFF"/>
                    </a:solidFill>
                  </a:tcPr>
                </a:tc>
                <a:extLst>
                  <a:ext uri="{0D108BD9-81ED-4DB2-BD59-A6C34878D82A}">
                    <a16:rowId xmlns:a16="http://schemas.microsoft.com/office/drawing/2014/main" val="10019"/>
                  </a:ext>
                </a:extLst>
              </a:tr>
            </a:tbl>
          </a:graphicData>
        </a:graphic>
      </p:graphicFrame>
    </p:spTree>
    <p:extLst>
      <p:ext uri="{BB962C8B-B14F-4D97-AF65-F5344CB8AC3E}">
        <p14:creationId xmlns:p14="http://schemas.microsoft.com/office/powerpoint/2010/main" val="1456612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3" name="TextBox 72">
            <a:extLst>
              <a:ext uri="{FF2B5EF4-FFF2-40B4-BE49-F238E27FC236}">
                <a16:creationId xmlns:a16="http://schemas.microsoft.com/office/drawing/2014/main" id="{A8BC2957-5CA7-A88B-7AE4-A7BBE3925554}"/>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 Brig Faria Lima, 3400 – 9th floor </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2" name="TextBox 25">
            <a:extLst>
              <a:ext uri="{FF2B5EF4-FFF2-40B4-BE49-F238E27FC236}">
                <a16:creationId xmlns:a16="http://schemas.microsoft.com/office/drawing/2014/main" id="{DD55B28F-9C43-D989-04CC-C16DB5D23390}"/>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July 28,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
        <p:nvSpPr>
          <p:cNvPr id="21" name="TextBox 20"/>
          <p:cNvSpPr txBox="1"/>
          <p:nvPr/>
        </p:nvSpPr>
        <p:spPr>
          <a:xfrm>
            <a:off x="146304" y="566928"/>
            <a:ext cx="4105611" cy="230832"/>
          </a:xfrm>
          <a:prstGeom prst="rect">
            <a:avLst/>
          </a:prstGeom>
          <a:noFill/>
        </p:spPr>
        <p:txBody>
          <a:bodyPr wrap="none">
            <a:spAutoFit/>
          </a:bodyPr>
          <a:lstStyle/>
          <a:p>
            <a:r>
              <a:rPr lang="pt-BR" sz="900" b="1">
                <a:solidFill>
                  <a:srgbClr val="2121A9"/>
                </a:solidFill>
                <a:latin typeface="Montserrat Medium"/>
              </a:rPr>
              <a:t>EBITDA by business unit — 2Q26E (Genial Est.) · IFRS, R$ m</a:t>
            </a:r>
            <a:endParaRPr sz="900" b="1" dirty="0">
              <a:solidFill>
                <a:srgbClr val="2121A9"/>
              </a:solidFill>
              <a:latin typeface="Montserrat Medium"/>
            </a:endParaRPr>
          </a:p>
        </p:txBody>
      </p:sp>
      <p:graphicFrame>
        <p:nvGraphicFramePr>
          <p:cNvPr id="22" name="Table 21"/>
          <p:cNvGraphicFramePr>
            <a:graphicFrameLocks noGrp="1"/>
          </p:cNvGraphicFramePr>
          <p:nvPr>
            <p:extLst>
              <p:ext uri="{D42A27DB-BD31-4B8C-83A1-F6EECF244321}">
                <p14:modId xmlns:p14="http://schemas.microsoft.com/office/powerpoint/2010/main" val="4011382607"/>
              </p:ext>
            </p:extLst>
          </p:nvPr>
        </p:nvGraphicFramePr>
        <p:xfrm>
          <a:off x="146304" y="804672"/>
          <a:ext cx="6309360" cy="1042416"/>
        </p:xfrm>
        <a:graphic>
          <a:graphicData uri="http://schemas.openxmlformats.org/drawingml/2006/table">
            <a:tbl>
              <a:tblPr>
                <a:tableStyleId>{5C22544A-7EE6-4342-B048-85BDC9FD1C3A}</a:tableStyleId>
              </a:tblPr>
              <a:tblGrid>
                <a:gridCol w="1828800">
                  <a:extLst>
                    <a:ext uri="{9D8B030D-6E8A-4147-A177-3AD203B41FA5}">
                      <a16:colId xmlns:a16="http://schemas.microsoft.com/office/drawing/2014/main" val="20000"/>
                    </a:ext>
                  </a:extLst>
                </a:gridCol>
                <a:gridCol w="896112">
                  <a:extLst>
                    <a:ext uri="{9D8B030D-6E8A-4147-A177-3AD203B41FA5}">
                      <a16:colId xmlns:a16="http://schemas.microsoft.com/office/drawing/2014/main" val="20001"/>
                    </a:ext>
                  </a:extLst>
                </a:gridCol>
                <a:gridCol w="896112">
                  <a:extLst>
                    <a:ext uri="{9D8B030D-6E8A-4147-A177-3AD203B41FA5}">
                      <a16:colId xmlns:a16="http://schemas.microsoft.com/office/drawing/2014/main" val="20002"/>
                    </a:ext>
                  </a:extLst>
                </a:gridCol>
                <a:gridCol w="896112">
                  <a:extLst>
                    <a:ext uri="{9D8B030D-6E8A-4147-A177-3AD203B41FA5}">
                      <a16:colId xmlns:a16="http://schemas.microsoft.com/office/drawing/2014/main" val="20003"/>
                    </a:ext>
                  </a:extLst>
                </a:gridCol>
                <a:gridCol w="896112">
                  <a:extLst>
                    <a:ext uri="{9D8B030D-6E8A-4147-A177-3AD203B41FA5}">
                      <a16:colId xmlns:a16="http://schemas.microsoft.com/office/drawing/2014/main" val="20004"/>
                    </a:ext>
                  </a:extLst>
                </a:gridCol>
                <a:gridCol w="896112">
                  <a:extLst>
                    <a:ext uri="{9D8B030D-6E8A-4147-A177-3AD203B41FA5}">
                      <a16:colId xmlns:a16="http://schemas.microsoft.com/office/drawing/2014/main" val="20005"/>
                    </a:ext>
                  </a:extLst>
                </a:gridCol>
              </a:tblGrid>
              <a:tr h="173736">
                <a:tc>
                  <a:txBody>
                    <a:bodyPr/>
                    <a:lstStyle/>
                    <a:p>
                      <a:pPr algn="l"/>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700" b="1">
                          <a:solidFill>
                            <a:srgbClr val="FFFFFF"/>
                          </a:solidFill>
                          <a:latin typeface="Montserrat Medium"/>
                        </a:rPr>
                        <a:t>Revenue</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700" b="1">
                          <a:solidFill>
                            <a:srgbClr val="FFFFFF"/>
                          </a:solidFill>
                          <a:latin typeface="Montserrat Medium"/>
                        </a:rPr>
                        <a:t>EBITDA</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700" b="1">
                          <a:solidFill>
                            <a:srgbClr val="FFFFFF"/>
                          </a:solidFill>
                          <a:latin typeface="Montserrat Medium"/>
                        </a:rPr>
                        <a:t>Margin</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700" b="1">
                          <a:solidFill>
                            <a:srgbClr val="FFFFFF"/>
                          </a:solidFill>
                          <a:latin typeface="Montserrat Medium"/>
                        </a:rPr>
                        <a:t>Δ q/q</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700" b="1">
                          <a:solidFill>
                            <a:srgbClr val="FFFFFF"/>
                          </a:solidFill>
                          <a:latin typeface="Montserrat Medium"/>
                        </a:rPr>
                        <a:t>Δ y/y</a:t>
                      </a:r>
                      <a:endParaRPr lang="pt-BR" sz="700" b="1" noProof="0" dirty="0">
                        <a:solidFill>
                          <a:srgbClr val="FFFFFF"/>
                        </a:solidFill>
                        <a:latin typeface="Montserrat Medium"/>
                      </a:endParaRPr>
                    </a:p>
                  </a:txBody>
                  <a:tcPr marL="38100" marR="38100" marT="0" marB="0">
                    <a:solidFill>
                      <a:srgbClr val="0A1774"/>
                    </a:solidFill>
                  </a:tcPr>
                </a:tc>
                <a:extLst>
                  <a:ext uri="{0D108BD9-81ED-4DB2-BD59-A6C34878D82A}">
                    <a16:rowId xmlns:a16="http://schemas.microsoft.com/office/drawing/2014/main" val="10000"/>
                  </a:ext>
                </a:extLst>
              </a:tr>
              <a:tr h="173736">
                <a:tc>
                  <a:txBody>
                    <a:bodyPr/>
                    <a:lstStyle/>
                    <a:p>
                      <a:pPr algn="l"/>
                      <a:r>
                        <a:rPr sz="700" b="0">
                          <a:solidFill>
                            <a:srgbClr val="000000"/>
                          </a:solidFill>
                          <a:latin typeface="Montserrat Medium"/>
                        </a:rPr>
                        <a:t>BRF</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15,595</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2,520</a:t>
                      </a:r>
                      <a:endParaRPr lang="pt-BR" sz="700" b="0" noProof="0" dirty="0">
                        <a:solidFill>
                          <a:srgbClr val="C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16.2%</a:t>
                      </a:r>
                      <a:endParaRPr lang="pt-BR" sz="700" b="0" noProof="0" dirty="0">
                        <a:solidFill>
                          <a:srgbClr val="C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−0.4p.p.</a:t>
                      </a:r>
                      <a:endParaRPr lang="pt-BR" sz="700" b="0" noProof="0" dirty="0">
                        <a:solidFill>
                          <a:srgbClr val="008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−0.2p.p.</a:t>
                      </a:r>
                      <a:endParaRPr lang="pt-BR" sz="700" b="0" noProof="0" dirty="0">
                        <a:solidFill>
                          <a:srgbClr val="008000"/>
                        </a:solidFill>
                        <a:latin typeface="Montserrat Medium"/>
                      </a:endParaRPr>
                    </a:p>
                  </a:txBody>
                  <a:tcPr marL="38100" marR="38100" marT="0" marB="0">
                    <a:solidFill>
                      <a:srgbClr val="FFFFFF"/>
                    </a:solidFill>
                  </a:tcPr>
                </a:tc>
                <a:extLst>
                  <a:ext uri="{0D108BD9-81ED-4DB2-BD59-A6C34878D82A}">
                    <a16:rowId xmlns:a16="http://schemas.microsoft.com/office/drawing/2014/main" val="10001"/>
                  </a:ext>
                </a:extLst>
              </a:tr>
              <a:tr h="173736">
                <a:tc>
                  <a:txBody>
                    <a:bodyPr/>
                    <a:lstStyle/>
                    <a:p>
                      <a:pPr algn="l"/>
                      <a:r>
                        <a:rPr sz="700" b="0">
                          <a:solidFill>
                            <a:srgbClr val="000000"/>
                          </a:solidFill>
                          <a:latin typeface="Montserrat Medium"/>
                        </a:rPr>
                        <a:t>Beef South America</a:t>
                      </a:r>
                      <a:endParaRPr lang="pt-BR" sz="700" b="1" noProof="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6,155</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595</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9.7%</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−0.3p.p.</a:t>
                      </a:r>
                      <a:endParaRPr lang="pt-BR" sz="700" b="0" noProof="0" dirty="0">
                        <a:solidFill>
                          <a:srgbClr val="008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+0.4p.p.</a:t>
                      </a:r>
                      <a:endParaRPr lang="pt-BR" sz="700" b="0" noProof="0" dirty="0">
                        <a:solidFill>
                          <a:srgbClr val="C00000"/>
                        </a:solidFill>
                        <a:latin typeface="Montserrat Medium"/>
                      </a:endParaRPr>
                    </a:p>
                  </a:txBody>
                  <a:tcPr marL="38100" marR="38100" marT="0" marB="0">
                    <a:solidFill>
                      <a:srgbClr val="EEF1F6"/>
                    </a:solidFill>
                  </a:tcPr>
                </a:tc>
                <a:extLst>
                  <a:ext uri="{0D108BD9-81ED-4DB2-BD59-A6C34878D82A}">
                    <a16:rowId xmlns:a16="http://schemas.microsoft.com/office/drawing/2014/main" val="10002"/>
                  </a:ext>
                </a:extLst>
              </a:tr>
              <a:tr h="173736">
                <a:tc>
                  <a:txBody>
                    <a:bodyPr/>
                    <a:lstStyle/>
                    <a:p>
                      <a:pPr algn="l"/>
                      <a:r>
                        <a:rPr sz="700" b="0">
                          <a:solidFill>
                            <a:srgbClr val="000000"/>
                          </a:solidFill>
                          <a:latin typeface="Montserrat Medium"/>
                        </a:rPr>
                        <a:t>Beef North America</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18,434</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111</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0.6%</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+0.3p.p.</a:t>
                      </a:r>
                      <a:endParaRPr lang="pt-BR" sz="700" b="0" noProof="0" dirty="0">
                        <a:solidFill>
                          <a:srgbClr val="C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−0.2p.p.</a:t>
                      </a:r>
                      <a:endParaRPr lang="pt-BR" sz="700" b="0" noProof="0" dirty="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3"/>
                  </a:ext>
                </a:extLst>
              </a:tr>
              <a:tr h="173736">
                <a:tc>
                  <a:txBody>
                    <a:bodyPr/>
                    <a:lstStyle/>
                    <a:p>
                      <a:pPr algn="l"/>
                      <a:r>
                        <a:rPr sz="700" b="0">
                          <a:solidFill>
                            <a:srgbClr val="000000"/>
                          </a:solidFill>
                          <a:latin typeface="Montserrat Medium"/>
                        </a:rPr>
                        <a:t>Corporate</a:t>
                      </a:r>
                      <a:endParaRPr lang="pt-BR" sz="700" b="1" noProof="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(58)</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a:t>
                      </a:r>
                      <a:endParaRPr lang="pt-BR" sz="700" b="0" noProof="0" dirty="0">
                        <a:solidFill>
                          <a:srgbClr val="008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a:t>
                      </a:r>
                      <a:endParaRPr lang="pt-BR" sz="700" b="0" noProof="0" dirty="0">
                        <a:solidFill>
                          <a:srgbClr val="C00000"/>
                        </a:solidFill>
                        <a:latin typeface="Montserrat Medium"/>
                      </a:endParaRPr>
                    </a:p>
                  </a:txBody>
                  <a:tcPr marL="38100" marR="38100" marT="0" marB="0">
                    <a:solidFill>
                      <a:srgbClr val="EEF1F6"/>
                    </a:solidFill>
                  </a:tcPr>
                </a:tc>
                <a:extLst>
                  <a:ext uri="{0D108BD9-81ED-4DB2-BD59-A6C34878D82A}">
                    <a16:rowId xmlns:a16="http://schemas.microsoft.com/office/drawing/2014/main" val="10004"/>
                  </a:ext>
                </a:extLst>
              </a:tr>
              <a:tr h="173736">
                <a:tc>
                  <a:txBody>
                    <a:bodyPr/>
                    <a:lstStyle/>
                    <a:p>
                      <a:pPr algn="l"/>
                      <a:r>
                        <a:rPr sz="700" b="1">
                          <a:solidFill>
                            <a:srgbClr val="FFFFFF"/>
                          </a:solidFill>
                          <a:latin typeface="Montserrat Medium"/>
                        </a:rPr>
                        <a:t>Consolidated</a:t>
                      </a:r>
                      <a:endParaRPr lang="pt-BR" sz="700" b="0" noProof="0" dirty="0">
                        <a:solidFill>
                          <a:srgbClr val="000000"/>
                        </a:solidFill>
                        <a:latin typeface="Montserrat Medium"/>
                      </a:endParaRPr>
                    </a:p>
                  </a:txBody>
                  <a:tcPr marL="38100" marR="38100" marT="0" marB="0">
                    <a:solidFill>
                      <a:srgbClr val="2121A9"/>
                    </a:solidFill>
                  </a:tcPr>
                </a:tc>
                <a:tc>
                  <a:txBody>
                    <a:bodyPr/>
                    <a:lstStyle/>
                    <a:p>
                      <a:pPr algn="ctr"/>
                      <a:r>
                        <a:rPr sz="700" b="1">
                          <a:solidFill>
                            <a:srgbClr val="FFFFFF"/>
                          </a:solidFill>
                          <a:latin typeface="Montserrat Medium"/>
                        </a:rPr>
                        <a:t>40,176</a:t>
                      </a:r>
                      <a:endParaRPr lang="pt-BR" sz="700" b="0" noProof="0" dirty="0">
                        <a:solidFill>
                          <a:srgbClr val="000000"/>
                        </a:solidFill>
                        <a:latin typeface="Montserrat Medium"/>
                      </a:endParaRPr>
                    </a:p>
                  </a:txBody>
                  <a:tcPr marL="38100" marR="38100" marT="0" marB="0">
                    <a:solidFill>
                      <a:srgbClr val="2121A9"/>
                    </a:solidFill>
                  </a:tcPr>
                </a:tc>
                <a:tc>
                  <a:txBody>
                    <a:bodyPr/>
                    <a:lstStyle/>
                    <a:p>
                      <a:pPr algn="ctr"/>
                      <a:r>
                        <a:rPr sz="700" b="1">
                          <a:solidFill>
                            <a:srgbClr val="FFFFFF"/>
                          </a:solidFill>
                          <a:latin typeface="Montserrat Medium"/>
                        </a:rPr>
                        <a:t>3,169</a:t>
                      </a:r>
                      <a:endParaRPr lang="pt-BR" sz="700" b="0" noProof="0" dirty="0">
                        <a:solidFill>
                          <a:srgbClr val="000000"/>
                        </a:solidFill>
                        <a:latin typeface="Montserrat Medium"/>
                      </a:endParaRPr>
                    </a:p>
                  </a:txBody>
                  <a:tcPr marL="38100" marR="38100" marT="0" marB="0">
                    <a:solidFill>
                      <a:srgbClr val="2121A9"/>
                    </a:solidFill>
                  </a:tcPr>
                </a:tc>
                <a:tc>
                  <a:txBody>
                    <a:bodyPr/>
                    <a:lstStyle/>
                    <a:p>
                      <a:pPr algn="ctr"/>
                      <a:r>
                        <a:rPr sz="700" b="1">
                          <a:solidFill>
                            <a:srgbClr val="FFFFFF"/>
                          </a:solidFill>
                          <a:latin typeface="Montserrat Medium"/>
                        </a:rPr>
                        <a:t>7.9%</a:t>
                      </a:r>
                      <a:endParaRPr lang="pt-BR" sz="700" b="0" noProof="0" dirty="0">
                        <a:solidFill>
                          <a:srgbClr val="000000"/>
                        </a:solidFill>
                        <a:latin typeface="Montserrat Medium"/>
                      </a:endParaRPr>
                    </a:p>
                  </a:txBody>
                  <a:tcPr marL="38100" marR="38100" marT="0" marB="0">
                    <a:solidFill>
                      <a:srgbClr val="2121A9"/>
                    </a:solidFill>
                  </a:tcPr>
                </a:tc>
                <a:tc>
                  <a:txBody>
                    <a:bodyPr/>
                    <a:lstStyle/>
                    <a:p>
                      <a:pPr algn="ctr"/>
                      <a:r>
                        <a:rPr sz="700" b="1">
                          <a:solidFill>
                            <a:srgbClr val="FFFFFF"/>
                          </a:solidFill>
                          <a:latin typeface="Montserrat Medium"/>
                        </a:rPr>
                        <a:t>+0.0p.p.</a:t>
                      </a:r>
                      <a:endParaRPr lang="pt-BR" sz="700" b="0" noProof="0" dirty="0">
                        <a:solidFill>
                          <a:srgbClr val="008000"/>
                        </a:solidFill>
                        <a:latin typeface="Montserrat Medium"/>
                      </a:endParaRPr>
                    </a:p>
                  </a:txBody>
                  <a:tcPr marL="38100" marR="38100" marT="0" marB="0">
                    <a:solidFill>
                      <a:srgbClr val="2121A9"/>
                    </a:solidFill>
                  </a:tcPr>
                </a:tc>
                <a:tc>
                  <a:txBody>
                    <a:bodyPr/>
                    <a:lstStyle/>
                    <a:p>
                      <a:pPr algn="ctr"/>
                      <a:r>
                        <a:rPr sz="700" b="1">
                          <a:solidFill>
                            <a:srgbClr val="FFFFFF"/>
                          </a:solidFill>
                          <a:latin typeface="Montserrat Medium"/>
                        </a:rPr>
                        <a:t>+0.1p.p.</a:t>
                      </a:r>
                      <a:endParaRPr lang="pt-BR" sz="700" b="0" noProof="0" dirty="0">
                        <a:solidFill>
                          <a:srgbClr val="C00000"/>
                        </a:solidFill>
                        <a:latin typeface="Montserrat Medium"/>
                      </a:endParaRPr>
                    </a:p>
                  </a:txBody>
                  <a:tcPr marL="38100" marR="38100" marT="0" marB="0">
                    <a:solidFill>
                      <a:srgbClr val="2121A9"/>
                    </a:solidFill>
                  </a:tcPr>
                </a:tc>
                <a:extLst>
                  <a:ext uri="{0D108BD9-81ED-4DB2-BD59-A6C34878D82A}">
                    <a16:rowId xmlns:a16="http://schemas.microsoft.com/office/drawing/2014/main" val="10005"/>
                  </a:ext>
                </a:extLst>
              </a:tr>
            </a:tbl>
          </a:graphicData>
        </a:graphic>
      </p:graphicFrame>
      <p:sp>
        <p:nvSpPr>
          <p:cNvPr id="23" name="TextBox 22"/>
          <p:cNvSpPr txBox="1"/>
          <p:nvPr/>
        </p:nvSpPr>
        <p:spPr>
          <a:xfrm>
            <a:off x="146304" y="2034693"/>
            <a:ext cx="2576576" cy="230832"/>
          </a:xfrm>
          <a:prstGeom prst="rect">
            <a:avLst/>
          </a:prstGeom>
          <a:noFill/>
        </p:spPr>
        <p:txBody>
          <a:bodyPr wrap="square">
            <a:spAutoFit/>
          </a:bodyPr>
          <a:lstStyle/>
          <a:p>
            <a:r>
              <a:rPr lang="en-US" sz="900" b="1">
                <a:solidFill>
                  <a:srgbClr val="2121A9"/>
                </a:solidFill>
                <a:latin typeface="Montserrat Medium"/>
              </a:rPr>
              <a:t>2Q26E — Genial vs. BBG</a:t>
            </a:r>
            <a:endParaRPr sz="900" b="1" dirty="0">
              <a:solidFill>
                <a:srgbClr val="2121A9"/>
              </a:solidFill>
              <a:latin typeface="Montserrat Medium"/>
            </a:endParaRPr>
          </a:p>
        </p:txBody>
      </p:sp>
      <p:graphicFrame>
        <p:nvGraphicFramePr>
          <p:cNvPr id="24" name="Table 23"/>
          <p:cNvGraphicFramePr>
            <a:graphicFrameLocks noGrp="1"/>
          </p:cNvGraphicFramePr>
          <p:nvPr>
            <p:extLst>
              <p:ext uri="{D42A27DB-BD31-4B8C-83A1-F6EECF244321}">
                <p14:modId xmlns:p14="http://schemas.microsoft.com/office/powerpoint/2010/main" val="2860787873"/>
              </p:ext>
            </p:extLst>
          </p:nvPr>
        </p:nvGraphicFramePr>
        <p:xfrm>
          <a:off x="146304" y="2272437"/>
          <a:ext cx="6309360" cy="868680"/>
        </p:xfrm>
        <a:graphic>
          <a:graphicData uri="http://schemas.openxmlformats.org/drawingml/2006/table">
            <a:tbl>
              <a:tblPr>
                <a:tableStyleId>{5C22544A-7EE6-4342-B048-85BDC9FD1C3A}</a:tableStyleId>
              </a:tblPr>
              <a:tblGrid>
                <a:gridCol w="219456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tblGrid>
              <a:tr h="173736">
                <a:tc>
                  <a:txBody>
                    <a:bodyPr/>
                    <a:lstStyle/>
                    <a:p>
                      <a:pPr algn="l"/>
                      <a:r>
                        <a:rPr sz="700" b="1">
                          <a:solidFill>
                            <a:srgbClr val="FFFFFF"/>
                          </a:solidFill>
                          <a:latin typeface="Montserrat Medium"/>
                        </a:rPr>
                        <a:t>2Q26E</a:t>
                      </a:r>
                      <a:endParaRPr sz="700" b="1" dirty="0">
                        <a:solidFill>
                          <a:srgbClr val="FFFFFF"/>
                        </a:solidFill>
                        <a:latin typeface="Montserrat Medium"/>
                      </a:endParaRPr>
                    </a:p>
                  </a:txBody>
                  <a:tcPr marL="38100" marR="38100" marT="0" marB="0">
                    <a:solidFill>
                      <a:srgbClr val="0A1774"/>
                    </a:solidFill>
                  </a:tcPr>
                </a:tc>
                <a:tc>
                  <a:txBody>
                    <a:bodyPr/>
                    <a:lstStyle/>
                    <a:p>
                      <a:pPr algn="ctr"/>
                      <a:r>
                        <a:rPr sz="700" b="1">
                          <a:solidFill>
                            <a:srgbClr val="FFFFFF"/>
                          </a:solidFill>
                          <a:latin typeface="Montserrat Medium"/>
                        </a:rPr>
                        <a:t>Genial</a:t>
                      </a:r>
                    </a:p>
                  </a:txBody>
                  <a:tcPr marL="38100" marR="38100" marT="0" marB="0">
                    <a:solidFill>
                      <a:srgbClr val="0A1774"/>
                    </a:solidFill>
                  </a:tcPr>
                </a:tc>
                <a:tc>
                  <a:txBody>
                    <a:bodyPr/>
                    <a:lstStyle/>
                    <a:p>
                      <a:pPr algn="ctr"/>
                      <a:r>
                        <a:rPr sz="700" b="1">
                          <a:solidFill>
                            <a:srgbClr val="FFFFFF"/>
                          </a:solidFill>
                          <a:latin typeface="Montserrat Medium"/>
                        </a:rPr>
                        <a:t>Consensus</a:t>
                      </a:r>
                    </a:p>
                  </a:txBody>
                  <a:tcPr marL="38100" marR="38100" marT="0" marB="0">
                    <a:solidFill>
                      <a:srgbClr val="0A1774"/>
                    </a:solidFill>
                  </a:tcPr>
                </a:tc>
                <a:tc>
                  <a:txBody>
                    <a:bodyPr/>
                    <a:lstStyle/>
                    <a:p>
                      <a:pPr algn="ctr"/>
                      <a:r>
                        <a:rPr sz="700" b="1">
                          <a:solidFill>
                            <a:srgbClr val="FFFFFF"/>
                          </a:solidFill>
                          <a:latin typeface="Montserrat Medium"/>
                        </a:rPr>
                        <a:t>Δ</a:t>
                      </a:r>
                    </a:p>
                  </a:txBody>
                  <a:tcPr marL="38100" marR="38100" marT="0" marB="0">
                    <a:solidFill>
                      <a:srgbClr val="0A1774"/>
                    </a:solidFill>
                  </a:tcPr>
                </a:tc>
                <a:extLst>
                  <a:ext uri="{0D108BD9-81ED-4DB2-BD59-A6C34878D82A}">
                    <a16:rowId xmlns:a16="http://schemas.microsoft.com/office/drawing/2014/main" val="10000"/>
                  </a:ext>
                </a:extLst>
              </a:tr>
              <a:tr h="173736">
                <a:tc>
                  <a:txBody>
                    <a:bodyPr/>
                    <a:lstStyle/>
                    <a:p>
                      <a:pPr algn="l"/>
                      <a:r>
                        <a:rPr sz="700" b="1">
                          <a:solidFill>
                            <a:srgbClr val="000000"/>
                          </a:solidFill>
                          <a:latin typeface="Montserrat Medium"/>
                        </a:rPr>
                        <a:t>Net revenue (R$ m)</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40,176</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39,369</a:t>
                      </a:r>
                      <a:endParaRPr sz="700" b="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+2.0%</a:t>
                      </a:r>
                      <a:endParaRPr sz="700" b="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1"/>
                  </a:ext>
                </a:extLst>
              </a:tr>
              <a:tr h="173736">
                <a:tc>
                  <a:txBody>
                    <a:bodyPr/>
                    <a:lstStyle/>
                    <a:p>
                      <a:pPr algn="l"/>
                      <a:r>
                        <a:rPr sz="700" b="1">
                          <a:solidFill>
                            <a:srgbClr val="000000"/>
                          </a:solidFill>
                          <a:latin typeface="Montserrat Medium"/>
                        </a:rPr>
                        <a:t>Adj. EBITDA (R$ m)</a:t>
                      </a:r>
                      <a:endParaRPr sz="700" b="1"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3,169</a:t>
                      </a:r>
                      <a:endParaRPr sz="700" b="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3,198</a:t>
                      </a:r>
                      <a:endParaRPr sz="700" b="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−0.9%</a:t>
                      </a:r>
                      <a:endParaRPr sz="700" b="0" dirty="0">
                        <a:solidFill>
                          <a:srgbClr val="C00000"/>
                        </a:solidFill>
                        <a:latin typeface="Montserrat Medium"/>
                      </a:endParaRPr>
                    </a:p>
                  </a:txBody>
                  <a:tcPr marL="38100" marR="38100" marT="0" marB="0">
                    <a:solidFill>
                      <a:srgbClr val="EEF1F6"/>
                    </a:solidFill>
                  </a:tcPr>
                </a:tc>
                <a:extLst>
                  <a:ext uri="{0D108BD9-81ED-4DB2-BD59-A6C34878D82A}">
                    <a16:rowId xmlns:a16="http://schemas.microsoft.com/office/drawing/2014/main" val="10002"/>
                  </a:ext>
                </a:extLst>
              </a:tr>
              <a:tr h="173736">
                <a:tc>
                  <a:txBody>
                    <a:bodyPr/>
                    <a:lstStyle/>
                    <a:p>
                      <a:pPr algn="l"/>
                      <a:r>
                        <a:rPr sz="700" b="1">
                          <a:solidFill>
                            <a:srgbClr val="000000"/>
                          </a:solidFill>
                          <a:latin typeface="Montserrat Medium"/>
                        </a:rPr>
                        <a:t>EBITDA margin</a:t>
                      </a:r>
                      <a:endParaRPr sz="700" b="1" dirty="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7.9%</a:t>
                      </a:r>
                      <a:endParaRPr sz="700" b="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8.1%</a:t>
                      </a:r>
                      <a:endParaRPr sz="700" b="0">
                        <a:solidFill>
                          <a:srgbClr val="000000"/>
                        </a:solidFill>
                        <a:latin typeface="Montserrat Medium"/>
                      </a:endParaRPr>
                    </a:p>
                  </a:txBody>
                  <a:tcPr marL="38100" marR="38100" marT="0" marB="0">
                    <a:solidFill>
                      <a:srgbClr val="FFFFFF"/>
                    </a:solidFill>
                  </a:tcPr>
                </a:tc>
                <a:tc>
                  <a:txBody>
                    <a:bodyPr/>
                    <a:lstStyle/>
                    <a:p>
                      <a:pPr algn="ctr"/>
                      <a:r>
                        <a:rPr sz="700" b="1">
                          <a:solidFill>
                            <a:srgbClr val="000000"/>
                          </a:solidFill>
                          <a:latin typeface="Montserrat Medium"/>
                        </a:rPr>
                        <a:t>−0.2p.p.</a:t>
                      </a:r>
                      <a:endParaRPr sz="700" b="0" dirty="0">
                        <a:solidFill>
                          <a:srgbClr val="C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3"/>
                  </a:ext>
                </a:extLst>
              </a:tr>
              <a:tr h="173736">
                <a:tc>
                  <a:txBody>
                    <a:bodyPr/>
                    <a:lstStyle/>
                    <a:p>
                      <a:pPr algn="l"/>
                      <a:r>
                        <a:rPr sz="700" b="1">
                          <a:solidFill>
                            <a:srgbClr val="000000"/>
                          </a:solidFill>
                          <a:latin typeface="Montserrat Medium"/>
                        </a:rPr>
                        <a:t>Net income (R$ m)</a:t>
                      </a:r>
                      <a:endParaRPr sz="700" b="0" dirty="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(200)</a:t>
                      </a:r>
                      <a:endParaRPr sz="700" b="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(24)</a:t>
                      </a:r>
                      <a:endParaRPr sz="700" b="0">
                        <a:solidFill>
                          <a:srgbClr val="000000"/>
                        </a:solidFill>
                        <a:latin typeface="Montserrat Medium"/>
                      </a:endParaRPr>
                    </a:p>
                  </a:txBody>
                  <a:tcPr marL="38100" marR="38100" marT="0" marB="0">
                    <a:solidFill>
                      <a:srgbClr val="EEF1F6"/>
                    </a:solidFill>
                  </a:tcPr>
                </a:tc>
                <a:tc>
                  <a:txBody>
                    <a:bodyPr/>
                    <a:lstStyle/>
                    <a:p>
                      <a:pPr algn="ctr"/>
                      <a:r>
                        <a:rPr sz="700" b="1">
                          <a:solidFill>
                            <a:srgbClr val="000000"/>
                          </a:solidFill>
                          <a:latin typeface="Montserrat Medium"/>
                        </a:rPr>
                        <a:t>—</a:t>
                      </a:r>
                      <a:endParaRPr sz="700" b="0" dirty="0">
                        <a:solidFill>
                          <a:srgbClr val="C00000"/>
                        </a:solidFill>
                        <a:latin typeface="Montserrat Medium"/>
                      </a:endParaRPr>
                    </a:p>
                  </a:txBody>
                  <a:tcPr marL="38100" marR="38100" marT="0" marB="0">
                    <a:solidFill>
                      <a:srgbClr val="EEF1F6"/>
                    </a:solidFill>
                  </a:tcPr>
                </a:tc>
                <a:extLst>
                  <a:ext uri="{0D108BD9-81ED-4DB2-BD59-A6C34878D82A}">
                    <a16:rowId xmlns:a16="http://schemas.microsoft.com/office/drawing/2014/main" val="10004"/>
                  </a:ext>
                </a:extLst>
              </a:tr>
            </a:tbl>
          </a:graphicData>
        </a:graphic>
      </p:graphicFrame>
      <p:sp>
        <p:nvSpPr>
          <p:cNvPr id="25" name="TextBox 24"/>
          <p:cNvSpPr txBox="1"/>
          <p:nvPr/>
        </p:nvSpPr>
        <p:spPr>
          <a:xfrm>
            <a:off x="146304" y="3378861"/>
            <a:ext cx="1911101" cy="230832"/>
          </a:xfrm>
          <a:prstGeom prst="rect">
            <a:avLst/>
          </a:prstGeom>
          <a:noFill/>
        </p:spPr>
        <p:txBody>
          <a:bodyPr wrap="none">
            <a:spAutoFit/>
          </a:bodyPr>
          <a:lstStyle/>
          <a:p>
            <a:r>
              <a:rPr lang="pt-BR" sz="900" b="1" noProof="0">
                <a:solidFill>
                  <a:srgbClr val="2121A9"/>
                </a:solidFill>
                <a:latin typeface="Montserrat Medium"/>
              </a:rPr>
              <a:t>Annual Projections (Genial Est.)</a:t>
            </a:r>
            <a:endParaRPr sz="900" b="1" dirty="0">
              <a:solidFill>
                <a:srgbClr val="2121A9"/>
              </a:solidFill>
              <a:latin typeface="Montserrat Medium"/>
            </a:endParaRPr>
          </a:p>
        </p:txBody>
      </p:sp>
      <p:graphicFrame>
        <p:nvGraphicFramePr>
          <p:cNvPr id="26" name="Table 25"/>
          <p:cNvGraphicFramePr>
            <a:graphicFrameLocks noGrp="1"/>
          </p:cNvGraphicFramePr>
          <p:nvPr>
            <p:extLst>
              <p:ext uri="{D42A27DB-BD31-4B8C-83A1-F6EECF244321}">
                <p14:modId xmlns:p14="http://schemas.microsoft.com/office/powerpoint/2010/main" val="4177138324"/>
              </p:ext>
            </p:extLst>
          </p:nvPr>
        </p:nvGraphicFramePr>
        <p:xfrm>
          <a:off x="146304" y="3616605"/>
          <a:ext cx="6309360" cy="1042416"/>
        </p:xfrm>
        <a:graphic>
          <a:graphicData uri="http://schemas.openxmlformats.org/drawingml/2006/table">
            <a:tbl>
              <a:tblPr>
                <a:tableStyleId>{5C22544A-7EE6-4342-B048-85BDC9FD1C3A}</a:tableStyleId>
              </a:tblPr>
              <a:tblGrid>
                <a:gridCol w="1635760">
                  <a:extLst>
                    <a:ext uri="{9D8B030D-6E8A-4147-A177-3AD203B41FA5}">
                      <a16:colId xmlns:a16="http://schemas.microsoft.com/office/drawing/2014/main" val="20000"/>
                    </a:ext>
                  </a:extLst>
                </a:gridCol>
                <a:gridCol w="934720">
                  <a:extLst>
                    <a:ext uri="{9D8B030D-6E8A-4147-A177-3AD203B41FA5}">
                      <a16:colId xmlns:a16="http://schemas.microsoft.com/office/drawing/2014/main" val="20001"/>
                    </a:ext>
                  </a:extLst>
                </a:gridCol>
                <a:gridCol w="934720">
                  <a:extLst>
                    <a:ext uri="{9D8B030D-6E8A-4147-A177-3AD203B41FA5}">
                      <a16:colId xmlns:a16="http://schemas.microsoft.com/office/drawing/2014/main" val="20002"/>
                    </a:ext>
                  </a:extLst>
                </a:gridCol>
                <a:gridCol w="934720">
                  <a:extLst>
                    <a:ext uri="{9D8B030D-6E8A-4147-A177-3AD203B41FA5}">
                      <a16:colId xmlns:a16="http://schemas.microsoft.com/office/drawing/2014/main" val="20003"/>
                    </a:ext>
                  </a:extLst>
                </a:gridCol>
                <a:gridCol w="934720">
                  <a:extLst>
                    <a:ext uri="{9D8B030D-6E8A-4147-A177-3AD203B41FA5}">
                      <a16:colId xmlns:a16="http://schemas.microsoft.com/office/drawing/2014/main" val="20004"/>
                    </a:ext>
                  </a:extLst>
                </a:gridCol>
                <a:gridCol w="934720">
                  <a:extLst>
                    <a:ext uri="{9D8B030D-6E8A-4147-A177-3AD203B41FA5}">
                      <a16:colId xmlns:a16="http://schemas.microsoft.com/office/drawing/2014/main" val="2395847557"/>
                    </a:ext>
                  </a:extLst>
                </a:gridCol>
              </a:tblGrid>
              <a:tr h="173736">
                <a:tc>
                  <a:txBody>
                    <a:bodyPr/>
                    <a:lstStyle/>
                    <a:p>
                      <a:pPr algn="l"/>
                      <a:r>
                        <a:rPr sz="700" b="1">
                          <a:solidFill>
                            <a:srgbClr val="FFFFFF"/>
                          </a:solidFill>
                          <a:latin typeface="Montserrat Medium"/>
                        </a:rPr>
                        <a:t>R$ m</a:t>
                      </a:r>
                    </a:p>
                  </a:txBody>
                  <a:tcPr marL="38100" marR="38100" marT="0" marB="0">
                    <a:solidFill>
                      <a:srgbClr val="0A1774"/>
                    </a:solidFill>
                  </a:tcPr>
                </a:tc>
                <a:tc>
                  <a:txBody>
                    <a:bodyPr/>
                    <a:lstStyle/>
                    <a:p>
                      <a:pPr algn="ctr"/>
                      <a:r>
                        <a:rPr sz="700" b="1">
                          <a:solidFill>
                            <a:srgbClr val="FFFFFF"/>
                          </a:solidFill>
                          <a:latin typeface="Montserrat Medium"/>
                        </a:rPr>
                        <a:t>2025A</a:t>
                      </a:r>
                      <a:endParaRPr sz="700" b="1" dirty="0">
                        <a:solidFill>
                          <a:srgbClr val="FFFFFF"/>
                        </a:solidFill>
                        <a:latin typeface="Montserrat Medium"/>
                      </a:endParaRPr>
                    </a:p>
                  </a:txBody>
                  <a:tcPr marL="38100" marR="38100" marT="0" marB="0">
                    <a:solidFill>
                      <a:srgbClr val="0A1774"/>
                    </a:solidFill>
                  </a:tcPr>
                </a:tc>
                <a:tc>
                  <a:txBody>
                    <a:bodyPr/>
                    <a:lstStyle/>
                    <a:p>
                      <a:pPr algn="ctr"/>
                      <a:r>
                        <a:rPr sz="700" b="1">
                          <a:solidFill>
                            <a:srgbClr val="FFFFFF"/>
                          </a:solidFill>
                          <a:latin typeface="Montserrat Medium"/>
                        </a:rPr>
                        <a:t>2026E</a:t>
                      </a:r>
                    </a:p>
                  </a:txBody>
                  <a:tcPr marL="38100" marR="38100" marT="0" marB="0">
                    <a:solidFill>
                      <a:srgbClr val="0A1774"/>
                    </a:solidFill>
                  </a:tcPr>
                </a:tc>
                <a:tc>
                  <a:txBody>
                    <a:bodyPr/>
                    <a:lstStyle/>
                    <a:p>
                      <a:pPr algn="ctr"/>
                      <a:r>
                        <a:rPr sz="700" b="1">
                          <a:solidFill>
                            <a:srgbClr val="FFFFFF"/>
                          </a:solidFill>
                          <a:latin typeface="Montserrat Medium"/>
                        </a:rPr>
                        <a:t>2027E</a:t>
                      </a:r>
                    </a:p>
                  </a:txBody>
                  <a:tcPr marL="38100" marR="38100" marT="0" marB="0">
                    <a:solidFill>
                      <a:srgbClr val="0A1774"/>
                    </a:solidFill>
                  </a:tcPr>
                </a:tc>
                <a:tc>
                  <a:txBody>
                    <a:bodyPr/>
                    <a:lstStyle/>
                    <a:p>
                      <a:pPr algn="ctr"/>
                      <a:r>
                        <a:rPr sz="700" b="1">
                          <a:solidFill>
                            <a:srgbClr val="FFFFFF"/>
                          </a:solidFill>
                          <a:latin typeface="Montserrat Medium"/>
                        </a:rPr>
                        <a:t>2028E</a:t>
                      </a:r>
                    </a:p>
                  </a:txBody>
                  <a:tcPr marL="38100" marR="38100" marT="0" marB="0">
                    <a:solidFill>
                      <a:srgbClr val="0A1774"/>
                    </a:solidFill>
                  </a:tcPr>
                </a:tc>
                <a:tc>
                  <a:txBody>
                    <a:bodyPr/>
                    <a:lstStyle/>
                    <a:p>
                      <a:pPr algn="ctr"/>
                      <a:r>
                        <a:rPr sz="700" b="1">
                          <a:solidFill>
                            <a:srgbClr val="FFFFFF"/>
                          </a:solidFill>
                          <a:latin typeface="Montserrat Medium"/>
                        </a:rPr>
                        <a:t>2029E</a:t>
                      </a:r>
                    </a:p>
                  </a:txBody>
                  <a:tcPr marL="38100" marR="38100" marT="0" marB="0">
                    <a:solidFill>
                      <a:srgbClr val="0A1774"/>
                    </a:solidFill>
                  </a:tcPr>
                </a:tc>
                <a:extLst>
                  <a:ext uri="{0D108BD9-81ED-4DB2-BD59-A6C34878D82A}">
                    <a16:rowId xmlns:a16="http://schemas.microsoft.com/office/drawing/2014/main" val="10000"/>
                  </a:ext>
                </a:extLst>
              </a:tr>
              <a:tr h="173736">
                <a:tc>
                  <a:txBody>
                    <a:bodyPr/>
                    <a:lstStyle/>
                    <a:p>
                      <a:pPr algn="l"/>
                      <a:r>
                        <a:rPr sz="700" b="1">
                          <a:solidFill>
                            <a:srgbClr val="000000"/>
                          </a:solidFill>
                          <a:latin typeface="Montserrat Medium"/>
                        </a:rPr>
                        <a:t>Net revenue</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163,778</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163,900</a:t>
                      </a:r>
                    </a:p>
                  </a:txBody>
                  <a:tcPr marL="38100" marR="38100" marT="0" marB="0">
                    <a:solidFill>
                      <a:srgbClr val="FFFFFF"/>
                    </a:solidFill>
                  </a:tcPr>
                </a:tc>
                <a:tc>
                  <a:txBody>
                    <a:bodyPr/>
                    <a:lstStyle/>
                    <a:p>
                      <a:pPr algn="ctr"/>
                      <a:r>
                        <a:rPr sz="700" b="0">
                          <a:solidFill>
                            <a:srgbClr val="000000"/>
                          </a:solidFill>
                          <a:latin typeface="Montserrat Medium"/>
                        </a:rPr>
                        <a:t>170,200</a:t>
                      </a:r>
                    </a:p>
                  </a:txBody>
                  <a:tcPr marL="38100" marR="38100" marT="0" marB="0">
                    <a:solidFill>
                      <a:srgbClr val="FFFFFF"/>
                    </a:solidFill>
                  </a:tcPr>
                </a:tc>
                <a:tc>
                  <a:txBody>
                    <a:bodyPr/>
                    <a:lstStyle/>
                    <a:p>
                      <a:pPr algn="ctr"/>
                      <a:r>
                        <a:rPr sz="700" b="0">
                          <a:solidFill>
                            <a:srgbClr val="000000"/>
                          </a:solidFill>
                          <a:latin typeface="Montserrat Medium"/>
                        </a:rPr>
                        <a:t>176,200</a:t>
                      </a:r>
                    </a:p>
                  </a:txBody>
                  <a:tcPr marL="38100" marR="38100" marT="0" marB="0">
                    <a:solidFill>
                      <a:srgbClr val="FFFFFF"/>
                    </a:solidFill>
                  </a:tcPr>
                </a:tc>
                <a:tc>
                  <a:txBody>
                    <a:bodyPr/>
                    <a:lstStyle/>
                    <a:p>
                      <a:pPr algn="ctr"/>
                      <a:r>
                        <a:rPr sz="700" b="0">
                          <a:solidFill>
                            <a:srgbClr val="000000"/>
                          </a:solidFill>
                          <a:latin typeface="Montserrat Medium"/>
                        </a:rPr>
                        <a:t>181,200</a:t>
                      </a:r>
                    </a:p>
                  </a:txBody>
                  <a:tcPr marL="38100" marR="38100" marT="0" marB="0">
                    <a:solidFill>
                      <a:srgbClr val="FFFFFF"/>
                    </a:solidFill>
                  </a:tcPr>
                </a:tc>
                <a:extLst>
                  <a:ext uri="{0D108BD9-81ED-4DB2-BD59-A6C34878D82A}">
                    <a16:rowId xmlns:a16="http://schemas.microsoft.com/office/drawing/2014/main" val="10001"/>
                  </a:ext>
                </a:extLst>
              </a:tr>
              <a:tr h="173736">
                <a:tc>
                  <a:txBody>
                    <a:bodyPr/>
                    <a:lstStyle/>
                    <a:p>
                      <a:pPr algn="l"/>
                      <a:r>
                        <a:rPr sz="700" b="1">
                          <a:solidFill>
                            <a:srgbClr val="000000"/>
                          </a:solidFill>
                          <a:latin typeface="Montserrat Medium"/>
                        </a:rPr>
                        <a:t>Growth</a:t>
                      </a:r>
                      <a:endParaRPr sz="700" b="1" dirty="0">
                        <a:solidFill>
                          <a:srgbClr val="000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a:t>
                      </a:r>
                      <a:endParaRPr sz="700" b="0" dirty="0">
                        <a:solidFill>
                          <a:srgbClr val="000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+0.1%</a:t>
                      </a:r>
                      <a:endParaRPr sz="700" b="0">
                        <a:solidFill>
                          <a:srgbClr val="008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+3.8%</a:t>
                      </a:r>
                      <a:endParaRPr sz="700" b="0">
                        <a:solidFill>
                          <a:srgbClr val="008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+3.5%</a:t>
                      </a:r>
                      <a:endParaRPr sz="700" b="0">
                        <a:solidFill>
                          <a:srgbClr val="008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+2.8%</a:t>
                      </a:r>
                      <a:endParaRPr sz="700" b="0">
                        <a:solidFill>
                          <a:srgbClr val="008000"/>
                        </a:solidFill>
                        <a:latin typeface="Montserrat Medium"/>
                      </a:endParaRPr>
                    </a:p>
                  </a:txBody>
                  <a:tcPr marL="38100" marR="38100" marT="0" marB="0">
                    <a:solidFill>
                      <a:srgbClr val="EEF1F6"/>
                    </a:solidFill>
                  </a:tcPr>
                </a:tc>
                <a:extLst>
                  <a:ext uri="{0D108BD9-81ED-4DB2-BD59-A6C34878D82A}">
                    <a16:rowId xmlns:a16="http://schemas.microsoft.com/office/drawing/2014/main" val="10002"/>
                  </a:ext>
                </a:extLst>
              </a:tr>
              <a:tr h="173736">
                <a:tc>
                  <a:txBody>
                    <a:bodyPr/>
                    <a:lstStyle/>
                    <a:p>
                      <a:pPr algn="l"/>
                      <a:r>
                        <a:rPr sz="700" b="1">
                          <a:solidFill>
                            <a:srgbClr val="000000"/>
                          </a:solidFill>
                          <a:latin typeface="Montserrat Medium"/>
                        </a:rPr>
                        <a:t>Adj. EBITDA</a:t>
                      </a:r>
                      <a:endParaRPr sz="700" b="1"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13,151</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12,950</a:t>
                      </a:r>
                    </a:p>
                  </a:txBody>
                  <a:tcPr marL="38100" marR="38100" marT="0" marB="0">
                    <a:solidFill>
                      <a:srgbClr val="FFFFFF"/>
                    </a:solidFill>
                  </a:tcPr>
                </a:tc>
                <a:tc>
                  <a:txBody>
                    <a:bodyPr/>
                    <a:lstStyle/>
                    <a:p>
                      <a:pPr algn="ctr"/>
                      <a:r>
                        <a:rPr sz="700" b="0">
                          <a:solidFill>
                            <a:srgbClr val="000000"/>
                          </a:solidFill>
                          <a:latin typeface="Montserrat Medium"/>
                        </a:rPr>
                        <a:t>12,900</a:t>
                      </a:r>
                    </a:p>
                  </a:txBody>
                  <a:tcPr marL="38100" marR="38100" marT="0" marB="0">
                    <a:solidFill>
                      <a:srgbClr val="FFFFFF"/>
                    </a:solidFill>
                  </a:tcPr>
                </a:tc>
                <a:tc>
                  <a:txBody>
                    <a:bodyPr/>
                    <a:lstStyle/>
                    <a:p>
                      <a:pPr algn="ctr"/>
                      <a:r>
                        <a:rPr sz="700" b="0">
                          <a:solidFill>
                            <a:srgbClr val="000000"/>
                          </a:solidFill>
                          <a:latin typeface="Montserrat Medium"/>
                        </a:rPr>
                        <a:t>14,850</a:t>
                      </a:r>
                    </a:p>
                  </a:txBody>
                  <a:tcPr marL="38100" marR="38100" marT="0" marB="0">
                    <a:solidFill>
                      <a:srgbClr val="FFFFFF"/>
                    </a:solidFill>
                  </a:tcPr>
                </a:tc>
                <a:tc>
                  <a:txBody>
                    <a:bodyPr/>
                    <a:lstStyle/>
                    <a:p>
                      <a:pPr algn="ctr"/>
                      <a:r>
                        <a:rPr sz="700" b="0">
                          <a:solidFill>
                            <a:srgbClr val="000000"/>
                          </a:solidFill>
                          <a:latin typeface="Montserrat Medium"/>
                        </a:rPr>
                        <a:t>16,950</a:t>
                      </a:r>
                    </a:p>
                  </a:txBody>
                  <a:tcPr marL="38100" marR="38100" marT="0" marB="0">
                    <a:solidFill>
                      <a:srgbClr val="FFFFFF"/>
                    </a:solidFill>
                  </a:tcPr>
                </a:tc>
                <a:extLst>
                  <a:ext uri="{0D108BD9-81ED-4DB2-BD59-A6C34878D82A}">
                    <a16:rowId xmlns:a16="http://schemas.microsoft.com/office/drawing/2014/main" val="10003"/>
                  </a:ext>
                </a:extLst>
              </a:tr>
              <a:tr h="173736">
                <a:tc>
                  <a:txBody>
                    <a:bodyPr/>
                    <a:lstStyle/>
                    <a:p>
                      <a:pPr algn="l"/>
                      <a:r>
                        <a:rPr sz="700" b="1">
                          <a:solidFill>
                            <a:srgbClr val="000000"/>
                          </a:solidFill>
                          <a:latin typeface="Montserrat Medium"/>
                        </a:rPr>
                        <a:t>EBITDA margin</a:t>
                      </a:r>
                      <a:endParaRPr sz="700" b="0" dirty="0">
                        <a:solidFill>
                          <a:srgbClr val="000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8.0%</a:t>
                      </a:r>
                      <a:endParaRPr sz="700" b="0" dirty="0">
                        <a:solidFill>
                          <a:srgbClr val="000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7.9%</a:t>
                      </a:r>
                    </a:p>
                  </a:txBody>
                  <a:tcPr marL="38100" marR="38100" marT="0" marB="0">
                    <a:solidFill>
                      <a:srgbClr val="EEF1F6"/>
                    </a:solidFill>
                  </a:tcPr>
                </a:tc>
                <a:tc>
                  <a:txBody>
                    <a:bodyPr/>
                    <a:lstStyle/>
                    <a:p>
                      <a:pPr algn="ctr"/>
                      <a:r>
                        <a:rPr sz="700" b="0">
                          <a:solidFill>
                            <a:srgbClr val="000000"/>
                          </a:solidFill>
                          <a:latin typeface="Montserrat Medium"/>
                        </a:rPr>
                        <a:t>7.6%</a:t>
                      </a:r>
                    </a:p>
                  </a:txBody>
                  <a:tcPr marL="38100" marR="38100" marT="0" marB="0">
                    <a:solidFill>
                      <a:srgbClr val="EEF1F6"/>
                    </a:solidFill>
                  </a:tcPr>
                </a:tc>
                <a:tc>
                  <a:txBody>
                    <a:bodyPr/>
                    <a:lstStyle/>
                    <a:p>
                      <a:pPr algn="ctr"/>
                      <a:r>
                        <a:rPr sz="700" b="0">
                          <a:solidFill>
                            <a:srgbClr val="000000"/>
                          </a:solidFill>
                          <a:latin typeface="Montserrat Medium"/>
                        </a:rPr>
                        <a:t>8.4%</a:t>
                      </a:r>
                    </a:p>
                  </a:txBody>
                  <a:tcPr marL="38100" marR="38100" marT="0" marB="0">
                    <a:solidFill>
                      <a:srgbClr val="EEF1F6"/>
                    </a:solidFill>
                  </a:tcPr>
                </a:tc>
                <a:tc>
                  <a:txBody>
                    <a:bodyPr/>
                    <a:lstStyle/>
                    <a:p>
                      <a:pPr algn="ctr"/>
                      <a:r>
                        <a:rPr sz="700" b="0">
                          <a:solidFill>
                            <a:srgbClr val="000000"/>
                          </a:solidFill>
                          <a:latin typeface="Montserrat Medium"/>
                        </a:rPr>
                        <a:t>9.4%</a:t>
                      </a:r>
                    </a:p>
                  </a:txBody>
                  <a:tcPr marL="38100" marR="38100" marT="0" marB="0">
                    <a:solidFill>
                      <a:srgbClr val="EEF1F6"/>
                    </a:solidFill>
                  </a:tcPr>
                </a:tc>
                <a:extLst>
                  <a:ext uri="{0D108BD9-81ED-4DB2-BD59-A6C34878D82A}">
                    <a16:rowId xmlns:a16="http://schemas.microsoft.com/office/drawing/2014/main" val="10004"/>
                  </a:ext>
                </a:extLst>
              </a:tr>
              <a:tr h="173736">
                <a:tc>
                  <a:txBody>
                    <a:bodyPr/>
                    <a:lstStyle/>
                    <a:p>
                      <a:pPr algn="l"/>
                      <a:r>
                        <a:rPr sz="700" b="1">
                          <a:solidFill>
                            <a:srgbClr val="000000"/>
                          </a:solidFill>
                          <a:latin typeface="Montserrat Medium"/>
                        </a:rPr>
                        <a:t>Net income</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358</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295</a:t>
                      </a:r>
                    </a:p>
                  </a:txBody>
                  <a:tcPr marL="38100" marR="38100" marT="0" marB="0">
                    <a:solidFill>
                      <a:srgbClr val="FFFFFF"/>
                    </a:solidFill>
                  </a:tcPr>
                </a:tc>
                <a:tc>
                  <a:txBody>
                    <a:bodyPr/>
                    <a:lstStyle/>
                    <a:p>
                      <a:pPr algn="ctr"/>
                      <a:r>
                        <a:rPr sz="700" b="0">
                          <a:solidFill>
                            <a:srgbClr val="000000"/>
                          </a:solidFill>
                          <a:latin typeface="Montserrat Medium"/>
                        </a:rPr>
                        <a:t>455</a:t>
                      </a:r>
                    </a:p>
                  </a:txBody>
                  <a:tcPr marL="38100" marR="38100" marT="0" marB="0">
                    <a:solidFill>
                      <a:srgbClr val="FFFFFF"/>
                    </a:solidFill>
                  </a:tcPr>
                </a:tc>
                <a:tc>
                  <a:txBody>
                    <a:bodyPr/>
                    <a:lstStyle/>
                    <a:p>
                      <a:pPr algn="ctr"/>
                      <a:r>
                        <a:rPr sz="700" b="0">
                          <a:solidFill>
                            <a:srgbClr val="000000"/>
                          </a:solidFill>
                          <a:latin typeface="Montserrat Medium"/>
                        </a:rPr>
                        <a:t>1,980</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2,450</a:t>
                      </a:r>
                      <a:endParaRPr sz="700" b="0" dirty="0">
                        <a:solidFill>
                          <a:srgbClr val="0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174432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27F0CEF3-DD8B-FCE0-BE6F-94DACAE1408C}"/>
              </a:ext>
            </a:extLst>
          </p:cNvPr>
          <p:cNvSpPr txBox="1"/>
          <p:nvPr/>
        </p:nvSpPr>
        <p:spPr>
          <a:xfrm>
            <a:off x="149891" y="527798"/>
            <a:ext cx="6435192" cy="8407022"/>
          </a:xfrm>
          <a:prstGeom prst="rect">
            <a:avLst/>
          </a:prstGeom>
          <a:noFill/>
        </p:spPr>
        <p:txBody>
          <a:bodyPr wrap="square">
            <a:noAutofit/>
          </a:bodyPr>
          <a:lstStyle/>
          <a:p>
            <a:pPr algn="just">
              <a:lnSpc>
                <a:spcPct val="107000"/>
              </a:lnSpc>
              <a:spcBef>
                <a:spcPts val="800"/>
              </a:spcBef>
              <a:spcAft>
                <a:spcPts val="800"/>
              </a:spcAft>
            </a:pPr>
            <a:r>
              <a:rPr lang="en-US" sz="800" b="1" dirty="0">
                <a:solidFill>
                  <a:srgbClr val="002060"/>
                </a:solidFill>
                <a:latin typeface="Montserrat Medium" pitchFamily="2" charset="0"/>
              </a:rPr>
              <a:t>Disclosure Section</a:t>
            </a:r>
            <a:endParaRPr lang="pt-BR" sz="800" b="1" dirty="0">
              <a:solidFill>
                <a:srgbClr val="002060"/>
              </a:solidFill>
              <a:latin typeface="Montserrat Medium" pitchFamily="2" charset="0"/>
            </a:endParaRPr>
          </a:p>
          <a:p>
            <a:pPr algn="just">
              <a:lnSpc>
                <a:spcPct val="115000"/>
              </a:lnSpc>
              <a:spcBef>
                <a:spcPts val="400"/>
              </a:spcBef>
              <a:spcAft>
                <a:spcPts val="400"/>
              </a:spcAf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1.  GENERAL DISCLAIMER</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This report has been produced by the research department (“Genial Institutional Research”) of Genial Institutional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Corretora</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de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Câmbio</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Títulos</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e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Valores</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Mobiliários</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S.A. (“GENIAL INSTITUTIONAL CCTVM”). Genial Institutional is a brand name of Genial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Investimentos</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CCTVM.</a:t>
            </a:r>
          </a:p>
          <a:p>
            <a:pPr algn="just">
              <a:lnSpc>
                <a:spcPct val="115000"/>
              </a:lnSpc>
              <a:spcBef>
                <a:spcPts val="400"/>
              </a:spcBef>
              <a:spcAft>
                <a:spcPts val="400"/>
              </a:spcAft>
            </a:pP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endPar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endParaRPr>
          </a:p>
          <a:p>
            <a:pPr algn="just">
              <a:lnSpc>
                <a:spcPct val="115000"/>
              </a:lnSpc>
              <a:spcBef>
                <a:spcPts val="400"/>
              </a:spcBef>
              <a:spcAft>
                <a:spcPts val="400"/>
              </a:spcAft>
            </a:pPr>
            <a:endParaRPr lang="en-US" sz="800" dirty="0">
              <a:solidFill>
                <a:srgbClr val="231F20"/>
              </a:solidFill>
              <a:latin typeface="Montserrat Medium" pitchFamily="2" charset="0"/>
              <a:ea typeface="Times New Roman" panose="02020603050405020304" pitchFamily="18" charset="0"/>
              <a:cs typeface="Arial" panose="020B0604020202020204" pitchFamily="34" charset="0"/>
            </a:endParaRPr>
          </a:p>
          <a:p>
            <a:pPr algn="just">
              <a:lnSpc>
                <a:spcPct val="115000"/>
              </a:lnSpc>
              <a:spcBef>
                <a:spcPts val="400"/>
              </a:spcBef>
              <a:spcAft>
                <a:spcPts val="400"/>
              </a:spcAft>
            </a:pPr>
            <a:endPar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This report may not be reproduced or redistributed to any other person, in whole or in part, for any purpose, without the prior written consent of GENIAL INSTITUTIONAL CCTVM. GENIAL INSTITUTIONAL CCTVM accepts no liability whatsoever for the actions of third parties in this respect.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This research report is for distribution only under such circumstances as may be permitted by applicable law. This research report has no regard to the specific investment objectives, financial situation or particular needs of any specific recipient, even if sent only to a single recipient. This research report is not guaranteed to be a complete statement or summary of any securities, markets, reports or developments referred to in this research report. Neither GENIAL INSTITUTIONAL CCTVM nor any of its directors, officers, employees or agents shall have any liability, however arising, for any error, inaccuracy or incompleteness of fact or opinion in this research report or lack of care in this research report’s preparation or publication, or any losses or damages which may arise from the use of this research report</a:t>
            </a: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GENIAL INSTITUTIONAL CCTVM may rely on information barriers, such as “Chinese Walls” to control the flow of information within the areas, units, divisions, groups, or affiliates of GENIAL INSTITUTIONAL CCTVM.</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Investing in any non-U.S. securities or related financial instruments (including ADRs) discussed in this research report may present certain risks. The securities of non-U.S. issuers may not be registered with, or be subject to the regulations of, the U.S. Securities and Exchange Commission. Information on such non-U.S. securities or related financial instruments may be limited. Foreign companies may not be subject to audit and reporting standards and regulatory requirements comparable to those in effect within the United States.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value of any investment or income from any securities or related financial instruments discussed in this research report denominated in a currency other than U.S. dollars is subject to exchange rate fluctuations that may have a positive or adverse effect on the value of or income from such securities or related financial instruments.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Past performance is not necessarily a guide to future performance and no representation or warranty, express or implied, is made by GENIAL INSTITUTIONAL CCTVM with respect to future performance. Income from investments may fluctuate. The price or value of the investments to which this research report relates, either directly or indirectly, may fall or rise against the interest of investors. Any recommendation or opinion contained in this research report may become outdated as a consequence of changes in the environment in which the issuer of the securities under analysis operates, in addition to changes in the estimates and forecasts, assumptions and valuation methodology used herein.</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locally listed shares of Brazilian companies may only be purchased by investors outside of Brazil who are “eligible investors” within the meaning of applicable laws and regulations.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b="1" dirty="0">
                <a:solidFill>
                  <a:srgbClr val="000000"/>
                </a:solidFill>
                <a:effectLst/>
                <a:latin typeface="Montserrat Medium" pitchFamily="2" charset="0"/>
                <a:ea typeface="Times New Roman" panose="02020603050405020304" pitchFamily="18" charset="0"/>
                <a:cs typeface="Arial" panose="020B0604020202020204" pitchFamily="34" charset="0"/>
              </a:rPr>
              <a:t>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endParaRPr lang="pt-BR" sz="800" i="1" dirty="0">
              <a:latin typeface="Montserrat Medium" pitchFamily="2"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480E843A-F8FE-4845-ABF1-9BD48E6D59BC}"/>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pic>
        <p:nvPicPr>
          <p:cNvPr id="3" name="Imagem 2">
            <a:extLst>
              <a:ext uri="{FF2B5EF4-FFF2-40B4-BE49-F238E27FC236}">
                <a16:creationId xmlns:a16="http://schemas.microsoft.com/office/drawing/2014/main" id="{3115388A-57F3-8A73-45ED-48E3F36295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445" y="1542915"/>
            <a:ext cx="6204084" cy="92423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25">
            <a:extLst>
              <a:ext uri="{FF2B5EF4-FFF2-40B4-BE49-F238E27FC236}">
                <a16:creationId xmlns:a16="http://schemas.microsoft.com/office/drawing/2014/main" id="{1156EA86-516B-30B7-920F-9BC56B5726D5}"/>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July 28,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Tree>
    <p:extLst>
      <p:ext uri="{BB962C8B-B14F-4D97-AF65-F5344CB8AC3E}">
        <p14:creationId xmlns:p14="http://schemas.microsoft.com/office/powerpoint/2010/main" val="3107995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27F0CEF3-DD8B-FCE0-BE6F-94DACAE1408C}"/>
              </a:ext>
            </a:extLst>
          </p:cNvPr>
          <p:cNvSpPr txBox="1"/>
          <p:nvPr/>
        </p:nvSpPr>
        <p:spPr>
          <a:xfrm>
            <a:off x="149891" y="561145"/>
            <a:ext cx="6431779" cy="8001828"/>
          </a:xfrm>
          <a:prstGeom prst="rect">
            <a:avLst/>
          </a:prstGeom>
          <a:noFill/>
        </p:spPr>
        <p:txBody>
          <a:bodyPr wrap="square">
            <a:noAutofit/>
          </a:bodyPr>
          <a:lstStyle/>
          <a:p>
            <a:pPr algn="just">
              <a:lnSpc>
                <a:spcPct val="115000"/>
              </a:lnSpc>
              <a:spcBef>
                <a:spcPts val="400"/>
              </a:spcBef>
              <a:spcAft>
                <a:spcPts val="400"/>
              </a:spcAft>
            </a:pPr>
            <a:r>
              <a:rPr lang="en-US" sz="800" b="1" dirty="0">
                <a:solidFill>
                  <a:srgbClr val="231F20"/>
                </a:solidFill>
                <a:latin typeface="Montserrat Medium" pitchFamily="2" charset="0"/>
                <a:ea typeface="Times New Roman" panose="02020603050405020304" pitchFamily="18" charset="0"/>
                <a:cs typeface="Arial" panose="020B0604020202020204" pitchFamily="34" charset="0"/>
              </a:rPr>
              <a:t>2</a:t>
            </a: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  ANALYST(S) DISCLOSURES AND CERTIFICATION</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principal analyst, LUCA VELLO, is responsible for the content of this report and for meeting the requirements of Securities and Exchange Commission of Brazil (CVM) Instruction 598/2018.</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analysts hereby certify that the views expressed in this research report accurately reflect their personal views about the subject securities or issuers and it was prepared in an independent manner, including with respect to the person and to GENIAL INSTITUTIONAL.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hereby certifies that he (she) has no connection with any individual who works for the issuer(s) discussed in this report.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hereby certifies that he (she), or his (her) spouse or companion, either directly or indirectly, in his or her own name or on behalf of a third party, does not hold any of the securities covered in this report.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hereby certifies that he (she), or his (her) spouse or companion, is not directly or indirectly involved in the purchase, disposal or brokering of the securities covered in this report.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hereby certifies that he (she), or the his (her) spouse or companion, has no direct or indirect financial interest in the issuer covered in this report (other than trading shares in investment funds, in which the analyst cannot control, directly or indirectly, the administration or management of the fund, or which do not concentrate investments in sectors or companies that are covered by reports produced by the analyst).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analyst’s compensation is, directly or indirectly, determined by income from GENIAL INSTITUTIONAL´s business and financial operations.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In addition, the analysts certify that no part of their compensation was, is, or will be directly or indirectly related to the specific recommendations or views expressed in this research report.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compensation of the analyst who prepared this report is determined by research management and senior management (not including investment banking). Analyst compensation is not based on investment banking revenues, however, compensation may relate to the revenues of GENIAL INSTITUTIONAL CCTVM, its affiliates and/or subsidiaries as a whole, of which investment banking, sales and trading are a part. Compensation paid to analysts is the sole responsibility of GENIAL INSTITUTIONAL CCTVM.</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hereby certifies that he (she), or his (her) spouse or companion, does not serve as an officer, director, or advisory board member of the subject company.</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principal analyst is responsible for the content of this report and for meeting the requirements of Securities and Exchange Commission of Brazil (CVM) Instruction 598/2018.</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Unless otherwise stated, the individuals listed on the cover page of this report are research analysts.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pt-BR" sz="800" i="1" dirty="0">
              <a:latin typeface="Montserrat Medium" pitchFamily="2"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064B2BFA-E47B-E715-21F6-8AA31D91B3CE}"/>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3" name="TextBox 25">
            <a:extLst>
              <a:ext uri="{FF2B5EF4-FFF2-40B4-BE49-F238E27FC236}">
                <a16:creationId xmlns:a16="http://schemas.microsoft.com/office/drawing/2014/main" id="{68415F75-34E6-6EE2-C099-61E395E0CFCC}"/>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July 28,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Tree>
    <p:extLst>
      <p:ext uri="{BB962C8B-B14F-4D97-AF65-F5344CB8AC3E}">
        <p14:creationId xmlns:p14="http://schemas.microsoft.com/office/powerpoint/2010/main" val="3451903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27F0CEF3-DD8B-FCE0-BE6F-94DACAE1408C}"/>
              </a:ext>
            </a:extLst>
          </p:cNvPr>
          <p:cNvSpPr txBox="1"/>
          <p:nvPr/>
        </p:nvSpPr>
        <p:spPr>
          <a:xfrm>
            <a:off x="149891" y="561145"/>
            <a:ext cx="6431779" cy="8001828"/>
          </a:xfrm>
          <a:prstGeom prst="rect">
            <a:avLst/>
          </a:prstGeom>
          <a:noFill/>
        </p:spPr>
        <p:txBody>
          <a:bodyPr wrap="square">
            <a:noAutofit/>
          </a:bodyPr>
          <a:lstStyle/>
          <a:p>
            <a:pPr algn="just">
              <a:lnSpc>
                <a:spcPct val="115000"/>
              </a:lnSpc>
              <a:spcBef>
                <a:spcPts val="400"/>
              </a:spcBef>
              <a:spcAft>
                <a:spcPts val="400"/>
              </a:spcAf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3.  ADDITIONAL DISCLOSURE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a:t>
            </a:r>
            <a:r>
              <a:rPr lang="en-US" sz="800" b="1" dirty="0" err="1">
                <a:solidFill>
                  <a:srgbClr val="231F20"/>
                </a:solidFill>
                <a:effectLst/>
                <a:latin typeface="Montserrat Medium" pitchFamily="2" charset="0"/>
                <a:ea typeface="Times New Roman" panose="02020603050405020304" pitchFamily="18" charset="0"/>
                <a:cs typeface="Arial" panose="020B0604020202020204" pitchFamily="34" charset="0"/>
              </a:rPr>
              <a:t>i</a:t>
            </a: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This document was prepared by GENIAL INSTITUTIONAL Research and is hereby supplied for the sole purpose of providing information about companies and their securities.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(ii)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The information contained herein is provided for informational purposes only and does not constitute an offer to buy or sell, and should not be construed as a solicitation to acquire, any securities in any jurisdiction. The opinions expressed herein regarding the purchase, sale or holding of securities, or with respect to the weighting of such securities in a real or hypothetical portfolio, are based on careful analysis by the analysts who prepared this report and should not be construed by current or future investors as recommendations for any particular investment decision or action. The investor’s final decision should be made considering all of the risks and fees involved. This report is based on information obtained from primary or secondary public sources, or directly from companies, and is combined with estimates and calculations prepared by GENIAL INSTITUTIONAL CCTVM. This report does not purport to be a complete statement of all material facts related to any company, industry, security or market strategy mentioned. The information has been obtained from sources believed to be reliable, but GENIAL INSTITUTIONAL CCTVM does not make any express or implied representation or warranty as to the completeness, reliability or accuracy of such information. The information, opinions, estimates and projections contained in this document are based on current data and are subject to change. Prices and availability of financial instruments are indicative only and subject to change without notice. GENIAL INSTITUTIONAL CCTVM is under no obligation to update or revise this document or to advise of any changes in such data.</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(iii)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securities discussed in this report, as well as the opinions and recommendations contained herein, may not be appropriate for every type of investor. This report does not take into account the investments objectives, financial situation or particular needs of any particular investor. Investors who wish to buy, sell or invest in securities that are covered in this report should seek independent financial advice that takes individual characteristics and needs into consideration, before making any investment decision with respect to the securities in question. Each investor should make independent investment decisions after carefully analyzing the risks, fees and commissions involved. If a financial instrument is denominated in a currency other than an investor’s currency, changes in exchange rates may adversely affect the price or value of, or the income derived from the financial instrument, and the reader of this report assumes all foreign exchange risks.  Income from financial instruments may vary, and therefore their price or value may rise or fall, either directly or indirectly. The information, opinions and recommendations contained in this report do not constitute and should not be interpreted as a promise or guarantee of a particular return on any investment. Past performance does not necessarily indicate future results, and no representation or warranty, express or implied, is made herein regarding future performance. Therefore, GENIAL INSTITUTIONAL CCTVM, its affiliated companies, and the analysts involved in this report take no responsibility for any direct, indirect or consequential loss resulting from the use of the information contained in this report, and anyone using this report undertakes to irrevocably indemnify GENIAL INSTITUTIONAL CCTVM and its affiliates from any claims and demands.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(iv)</a:t>
            </a:r>
            <a:r>
              <a:rPr lang="en-US" sz="800" b="1" dirty="0">
                <a:solidFill>
                  <a:srgbClr val="231F20"/>
                </a:solidFill>
                <a:latin typeface="Montserrat Medium" pitchFamily="2" charset="0"/>
                <a:ea typeface="Times New Roman" panose="02020603050405020304" pitchFamily="18" charset="0"/>
                <a:cs typeface="Arial" panose="020B0604020202020204" pitchFamily="34" charset="0"/>
              </a:rPr>
              <a:t>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Prices in this report are believed to be reliable as of the date on which this report was issued and are derived from one or more of the following: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sources as expressly specified alongside the relevant data; (ii) the quoted price on the main regulated market for the security in question; (iii) other public sources believed to be reliable; or (iv) GENIAL INSTITUTIONAL CCTVM’s proprietary data or data available to GENIAL INSTITUTIONAL CCTVM.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pt-BR" sz="800" i="1" dirty="0">
              <a:latin typeface="Montserrat Medium" pitchFamily="2" charset="0"/>
            </a:endParaRPr>
          </a:p>
          <a:p>
            <a:pPr algn="just">
              <a:lnSpc>
                <a:spcPct val="107000"/>
              </a:lnSpc>
              <a:spcAft>
                <a:spcPts val="800"/>
              </a:spcAft>
            </a:pPr>
            <a:endParaRPr lang="pt-BR" sz="800" i="1" dirty="0">
              <a:latin typeface="Montserrat Medium" pitchFamily="2"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854011E6-8C1C-DAEB-801E-47CECAEB526B}"/>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3" name="TextBox 25">
            <a:extLst>
              <a:ext uri="{FF2B5EF4-FFF2-40B4-BE49-F238E27FC236}">
                <a16:creationId xmlns:a16="http://schemas.microsoft.com/office/drawing/2014/main" id="{70CB4ED1-B1A4-E557-A28E-44F8CBDFF198}"/>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July 28,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Tree>
    <p:extLst>
      <p:ext uri="{BB962C8B-B14F-4D97-AF65-F5344CB8AC3E}">
        <p14:creationId xmlns:p14="http://schemas.microsoft.com/office/powerpoint/2010/main" val="2951990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27F0CEF3-DD8B-FCE0-BE6F-94DACAE1408C}"/>
              </a:ext>
            </a:extLst>
          </p:cNvPr>
          <p:cNvSpPr txBox="1"/>
          <p:nvPr/>
        </p:nvSpPr>
        <p:spPr>
          <a:xfrm>
            <a:off x="149892" y="561145"/>
            <a:ext cx="6421730" cy="8001828"/>
          </a:xfrm>
          <a:prstGeom prst="rect">
            <a:avLst/>
          </a:prstGeom>
          <a:noFill/>
        </p:spPr>
        <p:txBody>
          <a:bodyPr wrap="square">
            <a:noAutofit/>
          </a:bodyPr>
          <a:lstStyle/>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(v)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No representation or warranty, either express or implied, is provided in relation to the accuracy, completeness or reliability of the information contained herein, except with respect to information concerning GENIAL INSTITUTIONAL CCTVM, its subsidiaries and affiliates. In all cases, investors should conduct their own investigation and analysis of such information before taking or omitting to take any action in relation to securities or markets that are analyzed in this report.</a:t>
            </a:r>
            <a:endParaRPr lang="pt-BR" sz="800" dirty="0">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(vi)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GENIAL INSTITUTIONAL CCTVM makes no representations herein that investors will obtain profits. GENIAL INSTITUTIONAL CCTVM will not share with investors any investment profits nor accept any liability for any investment losses. Investments involve risks and investors should exercise prudence in making their investment decisions. GENIAL INSTITUTIONAL CCTVM accepts no fiduciary duties on behalf of recipients of this report and in communicating this report is not acting in a fiduciary capacity. This report is not to be relied upon in substitution for the exercise of recipient’s independent judgment.  Opinions, estimates, and projections expressed herein constitute the current judgment of the analyst responsible for the substance of this report as of the date on which the report was issued and are therefore subject to change without notice and may differ or be contrary to opinions expressed by other business areas or groups of GENIAL INSTITUTIONAL CCTVM as a result of using different assumptions and criteria. The information, opinions and recommendations contained in this report do not constitute and should not be interpreted as a promise or guarantee of a particular return on any investment.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(vii)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Because the personal views of analysts may differ from one another, GENIAL INSTITUTIONAL CCTVM, its subsidiaries and affiliates may have issued or may issue reports that are inconsistent with, and/or reach different conclusions from, the information presented herein. Any such opinions, estimates, and projections must not be construed as a representation that the matters referred to therein will occur. Prices and availability of financial instruments are indicative only and subject to change without notice. Income from financial instruments may vary, and therefore their price or value may rise or fall, either directly or indirectly.</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(viii)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This document may not be: (a) photocopied or duplicated in any manner, in whole or in part, and/or (b) distributed without GENIAL INSTITUTIONAL CCTVM’s prior written consent.  GENIAL INSTITUTIONAL CCTVM accepts no liability whatsoever for the actions of third parties in this respect.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(ix)</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Neither GENIAL INSTITUTIONAL CCTVM nor any of its affiliates, nor any of their respective directors, employees or agents, accepts any liability for any loss or damage arising out of the use of all or any part of this report.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(x)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GENIAL INSTITUTIONAL CCTVM </a:t>
            </a:r>
            <a:r>
              <a:rPr lang="en-GB" sz="800" dirty="0">
                <a:solidFill>
                  <a:srgbClr val="231F20"/>
                </a:solidFill>
                <a:effectLst/>
                <a:latin typeface="Montserrat Medium" pitchFamily="2" charset="0"/>
                <a:ea typeface="Times New Roman" panose="02020603050405020304" pitchFamily="18" charset="0"/>
                <a:cs typeface="Arial" panose="020B0604020202020204" pitchFamily="34" charset="0"/>
              </a:rPr>
              <a:t>(or its affiliates, officers, directors or employees) may, to the extent permitted by law, have acted upon or used the information herein contained before the publication of this report and may have a position in securities issued by the companies mentioned herein and may make a market or act as a principal in any transactions in any such securities.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Genial Institutional </a:t>
            </a:r>
            <a:r>
              <a:rPr lang="en-GB" sz="800" dirty="0">
                <a:solidFill>
                  <a:srgbClr val="231F20"/>
                </a:solidFill>
                <a:effectLst/>
                <a:latin typeface="Montserrat Medium" pitchFamily="2" charset="0"/>
                <a:ea typeface="Times New Roman" panose="02020603050405020304" pitchFamily="18" charset="0"/>
                <a:cs typeface="Arial" panose="020B0604020202020204" pitchFamily="34" charset="0"/>
              </a:rPr>
              <a:t>may from time to time perform investment banking or other services to, or solicit investment banking or other business from, the companies mentioned herein.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pt-BR" sz="800" i="1" dirty="0">
              <a:latin typeface="Montserrat Medium" pitchFamily="2" charset="0"/>
            </a:endParaRPr>
          </a:p>
          <a:p>
            <a:pPr algn="just">
              <a:lnSpc>
                <a:spcPct val="107000"/>
              </a:lnSpc>
              <a:spcAft>
                <a:spcPts val="800"/>
              </a:spcAft>
            </a:pPr>
            <a:endParaRPr lang="pt-BR" sz="800" i="1" dirty="0">
              <a:latin typeface="Montserrat Medium" pitchFamily="2"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854011E6-8C1C-DAEB-801E-47CECAEB526B}"/>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3" name="TextBox 25">
            <a:extLst>
              <a:ext uri="{FF2B5EF4-FFF2-40B4-BE49-F238E27FC236}">
                <a16:creationId xmlns:a16="http://schemas.microsoft.com/office/drawing/2014/main" id="{6172D4B1-1BA3-894E-3290-699B37DD19C8}"/>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July 28,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Tree>
    <p:extLst>
      <p:ext uri="{BB962C8B-B14F-4D97-AF65-F5344CB8AC3E}">
        <p14:creationId xmlns:p14="http://schemas.microsoft.com/office/powerpoint/2010/main" val="3495085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854011E6-8C1C-DAEB-801E-47CECAEB526B}"/>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6" name="TextBox 6">
            <a:extLst>
              <a:ext uri="{FF2B5EF4-FFF2-40B4-BE49-F238E27FC236}">
                <a16:creationId xmlns:a16="http://schemas.microsoft.com/office/drawing/2014/main" id="{39BBA460-3F7C-CEF2-F7AA-1AB77A270EF8}"/>
              </a:ext>
            </a:extLst>
          </p:cNvPr>
          <p:cNvSpPr txBox="1"/>
          <p:nvPr/>
        </p:nvSpPr>
        <p:spPr>
          <a:xfrm>
            <a:off x="149892" y="561145"/>
            <a:ext cx="6421730" cy="8001828"/>
          </a:xfrm>
          <a:prstGeom prst="rect">
            <a:avLst/>
          </a:prstGeom>
          <a:noFill/>
        </p:spPr>
        <p:txBody>
          <a:bodyPr wrap="square">
            <a:noAutofit/>
          </a:bodyPr>
          <a:lstStyle/>
          <a:p>
            <a:pPr algn="just">
              <a:lnSpc>
                <a:spcPct val="115000"/>
              </a:lnSpc>
              <a:spcBef>
                <a:spcPts val="400"/>
              </a:spcBef>
              <a:spcAft>
                <a:spcPts val="400"/>
              </a:spcAft>
            </a:pPr>
            <a:r>
              <a:rPr lang="en-US" sz="800" b="1" dirty="0">
                <a:solidFill>
                  <a:srgbClr val="231F20"/>
                </a:solidFill>
                <a:latin typeface="Montserrat Medium" pitchFamily="2" charset="0"/>
                <a:ea typeface="Times New Roman" panose="02020603050405020304" pitchFamily="18" charset="0"/>
                <a:cs typeface="Arial" panose="020B0604020202020204" pitchFamily="34" charset="0"/>
              </a:rPr>
              <a:t>4</a:t>
            </a: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  IMPORTANT DISCLOSURES FOR U.S. PERSONS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This research report was prepared by Genial Institutional CCTVM, a company authorized to engage in securities activities in Brazil. Genial Institutional CCTVM is not a registered broker-dealer in the United States and, therefore, is not subject to U.S. rules regarding the preparation of research reports and the independence of research analysts. This research report is provided for distribution to “major U.S. institutional investors” in reliance on the exemption from registration provided by Rule 15a-6 of the U.S. Securities Exchange Act of 1934, as amended (the “Exchange Act”) and is not being provided pursuant to a soft-dollar arrangement.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Any U.S. recipient of this research report wishing to effect any transaction to buy or sell securities or related financial instruments based on the information provided in this research report should do so only through Auerbach Grayson &amp; Company LLC ("AGCO"), a registered broker dealer in the United States with an office at 20 West 55th Street New York, NY 10019, (212) 453-3523 . Under no circumstances should any recipient of this research report effect any transaction to buy or sell securities or related financial instruments through Genial Institutional CCTVM.</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If the report is to be distributed to anyone other than Major U.S. Institutional Investors in the United States. AGCO accepts responsibility for the contents of this report as provided for in relevant SEC releases and SEC staff no-action letters.</a:t>
            </a: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whose name appears in this research report is not registered or qualified as a research analyst with the Financial Industry Regulatory Authority (“FINRA”) and may not be an associated person at Auerbach Grayson &amp; Company LLC ("AGCO") and, therefore, may not be subject to applicable restrictions under FINRA Rules on communications with a subject company, public appearances and trading securities held by a research analyst account.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disclosures contained in research reports produced by GENIAL INSTITUTIONAL CCTVM and distributed by Auerbach Grayson &amp; Company LLC ("AGCO") in the U.S. shall be governed by and construed in accordance with U.S. law. This report may not be reproduced or redistributed to any other person, in whole or in part, for any purpose, without the prior written consent of GENIAL INSTITUTIONAL CCTVM. Additional information relative to the financial instruments discussed in this report is available upon request.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UK Disclaimer: </a:t>
            </a:r>
            <a:endParaRPr lang="pt-BR" sz="800" b="1"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This document is STRICTLY CONFIDENTIAL to the recipient, may not be distributed to the press or other media and may not be reproduced in any form.  this document is directed only at persons who are “INVESTMENT PROFESSIONALS” falling within article 19(5) of the FSMA 2000 (FINANCIAL PROMOTION) ORDER 2005, or HIGH NET WORTH BODIES falling within ARTICLE 49(2) of that order (together THE “RELEVANT PERSONS”). This document must not be acted on or relied on by persons who are not RELEVANT PERSONS.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(ii) The distribution of this document in other jurisdictions may be restricted by law and persons into whose possession this document comes should inform themselves about, and observe, any such restrictions. Any failure to comply with these restrictions may constitute a violation of the laws of any such other jurisdiction.</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Aft>
                <a:spcPts val="1000"/>
              </a:spcAft>
            </a:pPr>
            <a:r>
              <a:rPr lang="en-US" sz="800" dirty="0">
                <a:effectLst/>
                <a:latin typeface="Montserrat Medium" pitchFamily="2" charset="0"/>
                <a:ea typeface="Times New Roman" panose="02020603050405020304" pitchFamily="18" charset="0"/>
                <a:cs typeface="Arial" panose="020B0604020202020204" pitchFamily="34" charset="0"/>
              </a:rPr>
              <a:t>Copyright 2024 GENIAL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INSTITUTIONAL</a:t>
            </a:r>
            <a:r>
              <a:rPr lang="en-US" sz="800" dirty="0">
                <a:effectLst/>
                <a:latin typeface="Montserrat Medium" pitchFamily="2" charset="0"/>
                <a:ea typeface="Times New Roman" panose="02020603050405020304" pitchFamily="18" charset="0"/>
                <a:cs typeface="Arial" panose="020B0604020202020204" pitchFamily="34" charset="0"/>
              </a:rPr>
              <a:t> CCTVM</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pt-BR" sz="800" i="1" dirty="0">
              <a:latin typeface="Montserrat Medium" pitchFamily="2" charset="0"/>
            </a:endParaRPr>
          </a:p>
          <a:p>
            <a:pPr algn="just">
              <a:lnSpc>
                <a:spcPct val="107000"/>
              </a:lnSpc>
              <a:spcAft>
                <a:spcPts val="800"/>
              </a:spcAft>
            </a:pPr>
            <a:endParaRPr lang="pt-BR" sz="800" i="1" dirty="0">
              <a:latin typeface="Montserrat Medium" pitchFamily="2" charset="0"/>
            </a:endParaRPr>
          </a:p>
        </p:txBody>
      </p:sp>
      <p:sp>
        <p:nvSpPr>
          <p:cNvPr id="3" name="TextBox 25">
            <a:extLst>
              <a:ext uri="{FF2B5EF4-FFF2-40B4-BE49-F238E27FC236}">
                <a16:creationId xmlns:a16="http://schemas.microsoft.com/office/drawing/2014/main" id="{3CFFCF77-7283-D0BA-46C1-093395FEC9C8}"/>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July 28,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Tree>
    <p:extLst>
      <p:ext uri="{BB962C8B-B14F-4D97-AF65-F5344CB8AC3E}">
        <p14:creationId xmlns:p14="http://schemas.microsoft.com/office/powerpoint/2010/main" val="7284099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94dfd066-b0e0-433c-b197-9cd860b9314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01F44F50AB23B4199FF4361FA428E81" ma:contentTypeVersion="11" ma:contentTypeDescription="Create a new document." ma:contentTypeScope="" ma:versionID="d9569425562df5851da96cf3f3ab05a7">
  <xsd:schema xmlns:xsd="http://www.w3.org/2001/XMLSchema" xmlns:xs="http://www.w3.org/2001/XMLSchema" xmlns:p="http://schemas.microsoft.com/office/2006/metadata/properties" xmlns:ns3="94dfd066-b0e0-433c-b197-9cd860b93142" targetNamespace="http://schemas.microsoft.com/office/2006/metadata/properties" ma:root="true" ma:fieldsID="7760cf8e0a8863b7a91cb399aec913b8" ns3:_="">
    <xsd:import namespace="94dfd066-b0e0-433c-b197-9cd860b93142"/>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_activity" minOccurs="0"/>
                <xsd:element ref="ns3:MediaServiceSystemTags"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dfd066-b0e0-433c-b197-9cd860b93142"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_activity" ma:index="13" nillable="true" ma:displayName="_activity" ma:hidden="true" ma:internalName="_activity">
      <xsd:simpleType>
        <xsd:restriction base="dms:Note"/>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B996974-B94E-403B-A101-BBD413EDE307}">
  <ds:schemaRefs>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purl.org/dc/dcmitype/"/>
    <ds:schemaRef ds:uri="http://www.w3.org/XML/1998/namespace"/>
    <ds:schemaRef ds:uri="94dfd066-b0e0-433c-b197-9cd860b93142"/>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4A0C54BB-75D8-4C9F-A42E-2167366A0F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dfd066-b0e0-433c-b197-9cd860b931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AFC131D-AB68-4E82-A0AC-63B9EF0ABFA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1740</TotalTime>
  <Words>5047</Words>
  <Application>Microsoft Office PowerPoint</Application>
  <PresentationFormat>Letter Paper (8.5x11 in)</PresentationFormat>
  <Paragraphs>261</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Montserrat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PDF</dc:title>
  <dc:creator>Igor Guedes</dc:creator>
  <cp:lastModifiedBy>Luca Izzo</cp:lastModifiedBy>
  <cp:revision>59</cp:revision>
  <dcterms:created xsi:type="dcterms:W3CDTF">2023-03-17T17:27:08Z</dcterms:created>
  <dcterms:modified xsi:type="dcterms:W3CDTF">2026-07-28T20:52:26Z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0x010100E01F44F50AB23B4199FF4361FA428E81</vt:lpwstr>
  </property>
</Properties>
</file>