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232" autoAdjust="0"/>
    <p:restoredTop sz="96652" autoAdjust="0"/>
  </p:normalViewPr>
  <p:slideViewPr>
    <p:cSldViewPr snapToGrid="0">
      <p:cViewPr>
        <p:scale>
          <a:sx n="125" d="100"/>
          <a:sy n="125" d="100"/>
        </p:scale>
        <p:origin x="2748" y="-13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2T23:49:34.888" v="372" actId="20577"/>
      <pc:docMkLst>
        <pc:docMk/>
      </pc:docMkLst>
      <pc:sldChg chg="modSp mod">
        <pc:chgData name="Luca Izzo" userId="b25620e634527944" providerId="LiveId" clId="{676DCCBD-C5AE-46DA-8C65-D3A7A315AD1D}" dt="2026-07-12T23:49:34.888" v="372" actId="20577"/>
        <pc:sldMkLst>
          <pc:docMk/>
          <pc:sldMk cId="1456612816" sldId="256"/>
        </pc:sldMkLst>
        <pc:spChg chg="mod">
          <ac:chgData name="Luca Izzo" userId="b25620e634527944" providerId="LiveId" clId="{676DCCBD-C5AE-46DA-8C65-D3A7A315AD1D}" dt="2026-07-12T23:37:52.299" v="368" actId="20577"/>
          <ac:spMkLst>
            <pc:docMk/>
            <pc:sldMk cId="1456612816" sldId="256"/>
            <ac:spMk id="3" creationId="{EBA68141-9E09-9BF6-00BC-4CE3B87F444C}"/>
          </ac:spMkLst>
        </pc:spChg>
        <pc:spChg chg="mod">
          <ac:chgData name="Luca Izzo" userId="b25620e634527944" providerId="LiveId" clId="{676DCCBD-C5AE-46DA-8C65-D3A7A315AD1D}" dt="2026-07-12T23:49:34.888" v="372" actId="20577"/>
          <ac:spMkLst>
            <pc:docMk/>
            <pc:sldMk cId="1456612816" sldId="256"/>
            <ac:spMk id="7" creationId="{0E01F140-3FCE-1463-A81B-6696EF9DA503}"/>
          </ac:spMkLst>
        </pc:spChg>
        <pc:spChg chg="mod">
          <ac:chgData name="Luca Izzo" userId="b25620e634527944" providerId="LiveId" clId="{676DCCBD-C5AE-46DA-8C65-D3A7A315AD1D}" dt="2026-07-12T17:02:40.035" v="302" actId="947"/>
          <ac:spMkLst>
            <pc:docMk/>
            <pc:sldMk cId="1456612816" sldId="256"/>
            <ac:spMk id="22" creationId="{75084483-B59F-C7D6-36CB-7B0B74270491}"/>
          </ac:spMkLst>
        </pc:spChg>
        <pc:spChg chg="mod">
          <ac:chgData name="Luca Izzo" userId="b25620e634527944" providerId="LiveId" clId="{676DCCBD-C5AE-46DA-8C65-D3A7A315AD1D}" dt="2026-07-12T23:38:43.251" v="371" actId="20577"/>
          <ac:spMkLst>
            <pc:docMk/>
            <pc:sldMk cId="1456612816" sldId="256"/>
            <ac:spMk id="28" creationId="{16B38EE8-F3FD-851C-3E15-3033F39EE9C4}"/>
          </ac:spMkLst>
        </pc:spChg>
        <pc:graphicFrameChg chg="modGraphic">
          <ac:chgData name="Luca Izzo" userId="b25620e634527944" providerId="LiveId" clId="{676DCCBD-C5AE-46DA-8C65-D3A7A315AD1D}" dt="2026-07-12T18:43:23.714" v="323"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2T17:02:40.106" v="308" actId="947"/>
        <pc:sldMkLst>
          <pc:docMk/>
          <pc:sldMk cId="3107995891" sldId="276"/>
        </pc:sldMkLst>
        <pc:spChg chg="mod">
          <ac:chgData name="Luca Izzo" userId="b25620e634527944" providerId="LiveId" clId="{676DCCBD-C5AE-46DA-8C65-D3A7A315AD1D}" dt="2026-07-12T17:02:40.106" v="308" actId="947"/>
          <ac:spMkLst>
            <pc:docMk/>
            <pc:sldMk cId="3107995891" sldId="276"/>
            <ac:spMk id="6" creationId="{1156EA86-516B-30B7-920F-9BC56B5726D5}"/>
          </ac:spMkLst>
        </pc:spChg>
      </pc:sldChg>
      <pc:sldChg chg="modSp mod">
        <pc:chgData name="Luca Izzo" userId="b25620e634527944" providerId="LiveId" clId="{676DCCBD-C5AE-46DA-8C65-D3A7A315AD1D}" dt="2026-07-12T17:02:40.131" v="311" actId="947"/>
        <pc:sldMkLst>
          <pc:docMk/>
          <pc:sldMk cId="3451903038" sldId="277"/>
        </pc:sldMkLst>
        <pc:spChg chg="mod">
          <ac:chgData name="Luca Izzo" userId="b25620e634527944" providerId="LiveId" clId="{676DCCBD-C5AE-46DA-8C65-D3A7A315AD1D}" dt="2026-07-12T17:02:40.131" v="311" actId="947"/>
          <ac:spMkLst>
            <pc:docMk/>
            <pc:sldMk cId="3451903038" sldId="277"/>
            <ac:spMk id="3" creationId="{68415F75-34E6-6EE2-C099-61E395E0CFCC}"/>
          </ac:spMkLst>
        </pc:spChg>
      </pc:sldChg>
      <pc:sldChg chg="modSp mod">
        <pc:chgData name="Luca Izzo" userId="b25620e634527944" providerId="LiveId" clId="{676DCCBD-C5AE-46DA-8C65-D3A7A315AD1D}" dt="2026-07-12T17:02:40.155" v="314" actId="947"/>
        <pc:sldMkLst>
          <pc:docMk/>
          <pc:sldMk cId="2951990564" sldId="278"/>
        </pc:sldMkLst>
        <pc:spChg chg="mod">
          <ac:chgData name="Luca Izzo" userId="b25620e634527944" providerId="LiveId" clId="{676DCCBD-C5AE-46DA-8C65-D3A7A315AD1D}" dt="2026-07-12T17:02:40.155" v="314" actId="947"/>
          <ac:spMkLst>
            <pc:docMk/>
            <pc:sldMk cId="2951990564" sldId="278"/>
            <ac:spMk id="3" creationId="{70CB4ED1-B1A4-E557-A28E-44F8CBDFF198}"/>
          </ac:spMkLst>
        </pc:spChg>
      </pc:sldChg>
      <pc:sldChg chg="modSp mod">
        <pc:chgData name="Luca Izzo" userId="b25620e634527944" providerId="LiveId" clId="{676DCCBD-C5AE-46DA-8C65-D3A7A315AD1D}" dt="2026-07-12T17:02:40.177" v="317" actId="947"/>
        <pc:sldMkLst>
          <pc:docMk/>
          <pc:sldMk cId="3495085051" sldId="283"/>
        </pc:sldMkLst>
        <pc:spChg chg="mod">
          <ac:chgData name="Luca Izzo" userId="b25620e634527944" providerId="LiveId" clId="{676DCCBD-C5AE-46DA-8C65-D3A7A315AD1D}" dt="2026-07-12T17:02:40.177" v="317" actId="947"/>
          <ac:spMkLst>
            <pc:docMk/>
            <pc:sldMk cId="3495085051" sldId="283"/>
            <ac:spMk id="3" creationId="{6172D4B1-1BA3-894E-3290-699B37DD19C8}"/>
          </ac:spMkLst>
        </pc:spChg>
      </pc:sldChg>
      <pc:sldChg chg="modSp mod">
        <pc:chgData name="Luca Izzo" userId="b25620e634527944" providerId="LiveId" clId="{676DCCBD-C5AE-46DA-8C65-D3A7A315AD1D}" dt="2026-07-12T17:02:40.204" v="320" actId="947"/>
        <pc:sldMkLst>
          <pc:docMk/>
          <pc:sldMk cId="728409953" sldId="284"/>
        </pc:sldMkLst>
        <pc:spChg chg="mod">
          <ac:chgData name="Luca Izzo" userId="b25620e634527944" providerId="LiveId" clId="{676DCCBD-C5AE-46DA-8C65-D3A7A315AD1D}" dt="2026-07-12T17:02:40.204" v="320" actId="947"/>
          <ac:spMkLst>
            <pc:docMk/>
            <pc:sldMk cId="728409953" sldId="284"/>
            <ac:spMk id="3" creationId="{3CFFCF77-7283-D0BA-46C1-093395FEC9C8}"/>
          </ac:spMkLst>
        </pc:spChg>
      </pc:sldChg>
      <pc:sldChg chg="modSp mod">
        <pc:chgData name="Luca Izzo" userId="b25620e634527944" providerId="LiveId" clId="{676DCCBD-C5AE-46DA-8C65-D3A7A315AD1D}" dt="2026-07-12T23:35:25.721" v="349"/>
        <pc:sldMkLst>
          <pc:docMk/>
          <pc:sldMk cId="4174432949" sldId="285"/>
        </pc:sldMkLst>
        <pc:spChg chg="mod">
          <ac:chgData name="Luca Izzo" userId="b25620e634527944" providerId="LiveId" clId="{676DCCBD-C5AE-46DA-8C65-D3A7A315AD1D}" dt="2026-07-12T17:02:40.066" v="305" actId="947"/>
          <ac:spMkLst>
            <pc:docMk/>
            <pc:sldMk cId="4174432949" sldId="285"/>
            <ac:spMk id="2" creationId="{DD55B28F-9C43-D989-04CC-C16DB5D23390}"/>
          </ac:spMkLst>
        </pc:spChg>
        <pc:spChg chg="mod">
          <ac:chgData name="Luca Izzo" userId="b25620e634527944" providerId="LiveId" clId="{676DCCBD-C5AE-46DA-8C65-D3A7A315AD1D}" dt="2026-07-12T18:44:44.135" v="337" actId="20577"/>
          <ac:spMkLst>
            <pc:docMk/>
            <pc:sldMk cId="4174432949" sldId="285"/>
            <ac:spMk id="21" creationId="{00000000-0000-0000-0000-000000000000}"/>
          </ac:spMkLst>
        </pc:spChg>
        <pc:spChg chg="mod">
          <ac:chgData name="Luca Izzo" userId="b25620e634527944" providerId="LiveId" clId="{676DCCBD-C5AE-46DA-8C65-D3A7A315AD1D}" dt="2026-07-12T18:44:49.118" v="341" actId="20577"/>
          <ac:spMkLst>
            <pc:docMk/>
            <pc:sldMk cId="4174432949" sldId="285"/>
            <ac:spMk id="23" creationId="{00000000-0000-0000-0000-000000000000}"/>
          </ac:spMkLst>
        </pc:spChg>
        <pc:spChg chg="mod">
          <ac:chgData name="Luca Izzo" userId="b25620e634527944" providerId="LiveId" clId="{676DCCBD-C5AE-46DA-8C65-D3A7A315AD1D}" dt="2026-07-12T18:44:55.846" v="344" actId="20577"/>
          <ac:spMkLst>
            <pc:docMk/>
            <pc:sldMk cId="4174432949" sldId="285"/>
            <ac:spMk id="25" creationId="{00000000-0000-0000-0000-000000000000}"/>
          </ac:spMkLst>
        </pc:spChg>
      </pc:sldChg>
    </pc:docChg>
  </pc:docChgLst>
  <pc:docChgLst>
    <pc:chgData name="Luca Izzo" userId="b25620e634527944" providerId="LiveId" clId="{630A6B12-2F9B-4A77-B80B-CCD268759C9D}"/>
    <pc:docChg chg="undo redo custSel modSld">
      <pc:chgData name="Luca Izzo" userId="b25620e634527944" providerId="LiveId" clId="{630A6B12-2F9B-4A77-B80B-CCD268759C9D}" dt="2026-07-23T21:24:36.707" v="157" actId="1076"/>
      <pc:docMkLst>
        <pc:docMk/>
      </pc:docMkLst>
      <pc:sldChg chg="modSp mod">
        <pc:chgData name="Luca Izzo" userId="b25620e634527944" providerId="LiveId" clId="{630A6B12-2F9B-4A77-B80B-CCD268759C9D}" dt="2026-07-23T21:24:36.707" v="157" actId="1076"/>
        <pc:sldMkLst>
          <pc:docMk/>
          <pc:sldMk cId="1456612816" sldId="256"/>
        </pc:sldMkLst>
        <pc:spChg chg="mod">
          <ac:chgData name="Luca Izzo" userId="b25620e634527944" providerId="LiveId" clId="{630A6B12-2F9B-4A77-B80B-CCD268759C9D}" dt="2026-07-23T21:20:31.750" v="145" actId="20577"/>
          <ac:spMkLst>
            <pc:docMk/>
            <pc:sldMk cId="1456612816" sldId="256"/>
            <ac:spMk id="3" creationId="{EBA68141-9E09-9BF6-00BC-4CE3B87F444C}"/>
          </ac:spMkLst>
        </pc:spChg>
        <pc:spChg chg="mod">
          <ac:chgData name="Luca Izzo" userId="b25620e634527944" providerId="LiveId" clId="{630A6B12-2F9B-4A77-B80B-CCD268759C9D}" dt="2026-07-15T22:18:57.380" v="50" actId="20577"/>
          <ac:spMkLst>
            <pc:docMk/>
            <pc:sldMk cId="1456612816" sldId="256"/>
            <ac:spMk id="7" creationId="{0E01F140-3FCE-1463-A81B-6696EF9DA503}"/>
          </ac:spMkLst>
        </pc:spChg>
        <pc:spChg chg="mod">
          <ac:chgData name="Luca Izzo" userId="b25620e634527944" providerId="LiveId" clId="{630A6B12-2F9B-4A77-B80B-CCD268759C9D}" dt="2026-07-17T21:38:38.800" v="102" actId="20577"/>
          <ac:spMkLst>
            <pc:docMk/>
            <pc:sldMk cId="1456612816" sldId="256"/>
            <ac:spMk id="22" creationId="{75084483-B59F-C7D6-36CB-7B0B74270491}"/>
          </ac:spMkLst>
        </pc:spChg>
        <pc:spChg chg="mod">
          <ac:chgData name="Luca Izzo" userId="b25620e634527944" providerId="LiveId" clId="{630A6B12-2F9B-4A77-B80B-CCD268759C9D}" dt="2026-07-16T15:27:29.111" v="87" actId="20577"/>
          <ac:spMkLst>
            <pc:docMk/>
            <pc:sldMk cId="1456612816" sldId="256"/>
            <ac:spMk id="28" creationId="{16B38EE8-F3FD-851C-3E15-3033F39EE9C4}"/>
          </ac:spMkLst>
        </pc:spChg>
        <pc:graphicFrameChg chg="mod modGraphic">
          <ac:chgData name="Luca Izzo" userId="b25620e634527944" providerId="LiveId" clId="{630A6B12-2F9B-4A77-B80B-CCD268759C9D}" dt="2026-07-23T21:24:36.707" v="157" actId="1076"/>
          <ac:graphicFrameMkLst>
            <pc:docMk/>
            <pc:sldMk cId="1456612816" sldId="256"/>
            <ac:graphicFrameMk id="74" creationId="{00000000-0000-0000-0000-000000000000}"/>
          </ac:graphicFrameMkLst>
        </pc:graphicFrameChg>
        <pc:cxnChg chg="mod">
          <ac:chgData name="Luca Izzo" userId="b25620e634527944" providerId="LiveId" clId="{630A6B12-2F9B-4A77-B80B-CCD268759C9D}" dt="2026-07-23T21:20:40.494" v="146" actId="1076"/>
          <ac:cxnSpMkLst>
            <pc:docMk/>
            <pc:sldMk cId="1456612816" sldId="256"/>
            <ac:cxnSpMk id="29" creationId="{90519E78-65EC-134B-DADE-8932B34528D5}"/>
          </ac:cxnSpMkLst>
        </pc:cxnChg>
      </pc:sldChg>
      <pc:sldChg chg="modSp mod">
        <pc:chgData name="Luca Izzo" userId="b25620e634527944" providerId="LiveId" clId="{630A6B12-2F9B-4A77-B80B-CCD268759C9D}" dt="2026-07-17T21:38:50.207" v="110" actId="20577"/>
        <pc:sldMkLst>
          <pc:docMk/>
          <pc:sldMk cId="3107995891" sldId="276"/>
        </pc:sldMkLst>
        <pc:spChg chg="mod">
          <ac:chgData name="Luca Izzo" userId="b25620e634527944" providerId="LiveId" clId="{630A6B12-2F9B-4A77-B80B-CCD268759C9D}" dt="2026-07-17T21:38:50.207" v="110" actId="20577"/>
          <ac:spMkLst>
            <pc:docMk/>
            <pc:sldMk cId="3107995891" sldId="276"/>
            <ac:spMk id="6" creationId="{1156EA86-516B-30B7-920F-9BC56B5726D5}"/>
          </ac:spMkLst>
        </pc:spChg>
      </pc:sldChg>
      <pc:sldChg chg="modSp mod">
        <pc:chgData name="Luca Izzo" userId="b25620e634527944" providerId="LiveId" clId="{630A6B12-2F9B-4A77-B80B-CCD268759C9D}" dt="2026-07-17T21:38:53.001" v="114" actId="20577"/>
        <pc:sldMkLst>
          <pc:docMk/>
          <pc:sldMk cId="3451903038" sldId="277"/>
        </pc:sldMkLst>
        <pc:spChg chg="mod">
          <ac:chgData name="Luca Izzo" userId="b25620e634527944" providerId="LiveId" clId="{630A6B12-2F9B-4A77-B80B-CCD268759C9D}" dt="2026-07-17T21:38:53.001" v="114" actId="20577"/>
          <ac:spMkLst>
            <pc:docMk/>
            <pc:sldMk cId="3451903038" sldId="277"/>
            <ac:spMk id="3" creationId="{68415F75-34E6-6EE2-C099-61E395E0CFCC}"/>
          </ac:spMkLst>
        </pc:spChg>
      </pc:sldChg>
      <pc:sldChg chg="modSp mod">
        <pc:chgData name="Luca Izzo" userId="b25620e634527944" providerId="LiveId" clId="{630A6B12-2F9B-4A77-B80B-CCD268759C9D}" dt="2026-07-17T21:38:55.838" v="118" actId="20577"/>
        <pc:sldMkLst>
          <pc:docMk/>
          <pc:sldMk cId="2951990564" sldId="278"/>
        </pc:sldMkLst>
        <pc:spChg chg="mod">
          <ac:chgData name="Luca Izzo" userId="b25620e634527944" providerId="LiveId" clId="{630A6B12-2F9B-4A77-B80B-CCD268759C9D}" dt="2026-07-17T21:38:55.838" v="118" actId="20577"/>
          <ac:spMkLst>
            <pc:docMk/>
            <pc:sldMk cId="2951990564" sldId="278"/>
            <ac:spMk id="3" creationId="{70CB4ED1-B1A4-E557-A28E-44F8CBDFF198}"/>
          </ac:spMkLst>
        </pc:spChg>
      </pc:sldChg>
      <pc:sldChg chg="modSp mod">
        <pc:chgData name="Luca Izzo" userId="b25620e634527944" providerId="LiveId" clId="{630A6B12-2F9B-4A77-B80B-CCD268759C9D}" dt="2026-07-17T21:38:58.968" v="122" actId="20577"/>
        <pc:sldMkLst>
          <pc:docMk/>
          <pc:sldMk cId="3495085051" sldId="283"/>
        </pc:sldMkLst>
        <pc:spChg chg="mod">
          <ac:chgData name="Luca Izzo" userId="b25620e634527944" providerId="LiveId" clId="{630A6B12-2F9B-4A77-B80B-CCD268759C9D}" dt="2026-07-17T21:38:58.968" v="122" actId="20577"/>
          <ac:spMkLst>
            <pc:docMk/>
            <pc:sldMk cId="3495085051" sldId="283"/>
            <ac:spMk id="3" creationId="{6172D4B1-1BA3-894E-3290-699B37DD19C8}"/>
          </ac:spMkLst>
        </pc:spChg>
      </pc:sldChg>
      <pc:sldChg chg="modSp mod">
        <pc:chgData name="Luca Izzo" userId="b25620e634527944" providerId="LiveId" clId="{630A6B12-2F9B-4A77-B80B-CCD268759C9D}" dt="2026-07-17T21:39:02.071" v="126" actId="20577"/>
        <pc:sldMkLst>
          <pc:docMk/>
          <pc:sldMk cId="728409953" sldId="284"/>
        </pc:sldMkLst>
        <pc:spChg chg="mod">
          <ac:chgData name="Luca Izzo" userId="b25620e634527944" providerId="LiveId" clId="{630A6B12-2F9B-4A77-B80B-CCD268759C9D}" dt="2026-07-17T21:39:02.071" v="126" actId="20577"/>
          <ac:spMkLst>
            <pc:docMk/>
            <pc:sldMk cId="728409953" sldId="284"/>
            <ac:spMk id="3" creationId="{3CFFCF77-7283-D0BA-46C1-093395FEC9C8}"/>
          </ac:spMkLst>
        </pc:spChg>
      </pc:sldChg>
      <pc:sldChg chg="modSp mod">
        <pc:chgData name="Luca Izzo" userId="b25620e634527944" providerId="LiveId" clId="{630A6B12-2F9B-4A77-B80B-CCD268759C9D}" dt="2026-07-23T21:22:45.764" v="149" actId="1076"/>
        <pc:sldMkLst>
          <pc:docMk/>
          <pc:sldMk cId="4174432949" sldId="285"/>
        </pc:sldMkLst>
        <pc:spChg chg="mod">
          <ac:chgData name="Luca Izzo" userId="b25620e634527944" providerId="LiveId" clId="{630A6B12-2F9B-4A77-B80B-CCD268759C9D}" dt="2026-07-17T21:38:45.734" v="106" actId="20577"/>
          <ac:spMkLst>
            <pc:docMk/>
            <pc:sldMk cId="4174432949" sldId="285"/>
            <ac:spMk id="2" creationId="{DD55B28F-9C43-D989-04CC-C16DB5D23390}"/>
          </ac:spMkLst>
        </pc:spChg>
        <pc:spChg chg="mod">
          <ac:chgData name="Luca Izzo" userId="b25620e634527944" providerId="LiveId" clId="{630A6B12-2F9B-4A77-B80B-CCD268759C9D}" dt="2026-07-23T21:22:45.764" v="149" actId="1076"/>
          <ac:spMkLst>
            <pc:docMk/>
            <pc:sldMk cId="4174432949" sldId="285"/>
            <ac:spMk id="23" creationId="{00000000-0000-0000-0000-000000000000}"/>
          </ac:spMkLst>
        </pc:spChg>
        <pc:spChg chg="mod">
          <ac:chgData name="Luca Izzo" userId="b25620e634527944" providerId="LiveId" clId="{630A6B12-2F9B-4A77-B80B-CCD268759C9D}" dt="2026-07-23T21:22:45.764" v="149" actId="1076"/>
          <ac:spMkLst>
            <pc:docMk/>
            <pc:sldMk cId="4174432949" sldId="285"/>
            <ac:spMk id="25" creationId="{00000000-0000-0000-0000-000000000000}"/>
          </ac:spMkLst>
        </pc:spChg>
        <pc:graphicFrameChg chg="mod modGraphic">
          <ac:chgData name="Luca Izzo" userId="b25620e634527944" providerId="LiveId" clId="{630A6B12-2F9B-4A77-B80B-CCD268759C9D}" dt="2026-07-23T21:22:45.764" v="149" actId="1076"/>
          <ac:graphicFrameMkLst>
            <pc:docMk/>
            <pc:sldMk cId="4174432949" sldId="285"/>
            <ac:graphicFrameMk id="27" creationId="{00000000-0000-0000-0000-000000000000}"/>
          </ac:graphicFrameMkLst>
        </pc:graphicFrameChg>
        <pc:graphicFrameChg chg="mod">
          <ac:chgData name="Luca Izzo" userId="b25620e634527944" providerId="LiveId" clId="{630A6B12-2F9B-4A77-B80B-CCD268759C9D}" dt="2026-07-23T21:22:45.764" v="149" actId="1076"/>
          <ac:graphicFrameMkLst>
            <pc:docMk/>
            <pc:sldMk cId="4174432949" sldId="285"/>
            <ac:graphicFrameMk id="30"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7/23/2026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Pulp &amp; Paper</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6178739" cy="292388"/>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Preview: The discount widens, downtime bites</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Pulp &amp; Paper</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 Brig Faria Lima, 3400 – 9th floor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738664"/>
          </a:xfrm>
          <a:prstGeom prst="rect">
            <a:avLst/>
          </a:prstGeom>
          <a:noFill/>
        </p:spPr>
        <p:txBody>
          <a:bodyPr wrap="square" lIns="0" tIns="0" rIns="0" bIns="0" rtlCol="0">
            <a:spAutoFit/>
          </a:bodyPr>
          <a:lstStyle/>
          <a:p>
            <a:r>
              <a:rPr sz="800" b="1">
                <a:solidFill>
                  <a:srgbClr val="2121A9"/>
                </a:solidFill>
                <a:latin typeface="Montserrat Medium"/>
              </a:rPr>
              <a:t>SUZB3 BZ Equity</a:t>
            </a:r>
          </a:p>
          <a:p>
            <a:r>
              <a:rPr sz="800" b="1">
                <a:solidFill>
                  <a:srgbClr val="000000"/>
                </a:solidFill>
                <a:latin typeface="Montserrat Medium"/>
              </a:rPr>
              <a:t>BUY</a:t>
            </a:r>
          </a:p>
          <a:p>
            <a:r>
              <a:rPr sz="800" b="0">
                <a:solidFill>
                  <a:srgbClr val="000000"/>
                </a:solidFill>
                <a:latin typeface="Montserrat Medium"/>
              </a:rPr>
              <a:t>Price: R$ 42.43 (Jul 23)</a:t>
            </a:r>
          </a:p>
          <a:p>
            <a:r>
              <a:rPr sz="800" b="0">
                <a:solidFill>
                  <a:srgbClr val="000000"/>
                </a:solidFill>
                <a:latin typeface="Montserrat Medium"/>
              </a:rPr>
              <a:t>12M Target Price: R$ 60.00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312652"/>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917241"/>
          </a:xfrm>
          <a:prstGeom prst="rect">
            <a:avLst/>
          </a:prstGeom>
          <a:noFill/>
        </p:spPr>
        <p:txBody>
          <a:bodyPr wrap="square">
            <a:noAutofit/>
          </a:bodyPr>
          <a:lstStyle/>
          <a:p>
            <a:pPr algn="just">
              <a:spcBef>
                <a:spcPts val="0"/>
              </a:spcBef>
              <a:spcAft>
                <a:spcPts val="100"/>
              </a:spcAft>
            </a:pPr>
            <a:r>
              <a:rPr sz="690" b="1" dirty="0">
                <a:solidFill>
                  <a:srgbClr val="2121A9"/>
                </a:solidFill>
                <a:latin typeface="Montserrat Medium"/>
              </a:rPr>
              <a:t>Q: What should we expect from 2Q26?</a:t>
            </a:r>
          </a:p>
          <a:p>
            <a:pPr algn="just"/>
            <a:r>
              <a:rPr sz="690" b="0" dirty="0">
                <a:solidFill>
                  <a:srgbClr val="000000"/>
                </a:solidFill>
                <a:latin typeface="Montserrat Medium"/>
              </a:rPr>
              <a:t>A: We foresee a quarter of margin compression, in which revenue should advance while EBITDA retreats — a dissonance set to stem, almost entirely, from the maintenance calendar. We project net revenue of R$11,394m Est. (+3.9% q/q; −14.3% y/y) and Adjusted EBITDA of R$4,407m Est. (−3.8% q/q; −27.6% y/y), with a 38.7% Est. margin. The quarter should concentrate the year's heaviest downtime load, whereas 2Q25 ran free of it — hence the severity of the annual comparison.</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How should pulp prices behave?</a:t>
            </a:r>
          </a:p>
          <a:p>
            <a:pPr algn="just"/>
            <a:r>
              <a:rPr sz="690" b="0" dirty="0">
                <a:solidFill>
                  <a:srgbClr val="000000"/>
                </a:solidFill>
                <a:latin typeface="Montserrat Medium"/>
              </a:rPr>
              <a:t>A: The benchmark tends to ascend, although the realized price should track it only partially. We project a realized export price of US$591/t Est. (+5.1% q/q), against a ~+5.7% q/q advance in PIX/FOEX BHKP China (one-month lagged) — a differential that reflects the widening of commercial discounts. In BRL, however, currency appreciation (−3.9% q/q on average) should neutralize the gain: the divisional average price is set to reach R$2,979/t Est., broadly flat (+1.2% q/q).</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And pulp volumes?</a:t>
            </a:r>
          </a:p>
          <a:p>
            <a:pPr algn="just"/>
            <a:r>
              <a:rPr sz="690" b="0" dirty="0">
                <a:solidFill>
                  <a:srgbClr val="000000"/>
                </a:solidFill>
                <a:latin typeface="Montserrat Medium"/>
              </a:rPr>
              <a:t>A: We project sales volume of 2,904Kt Est. (+2.4% q/q; −11.2% y/y). The annual bridge is fully decomposable: (</a:t>
            </a:r>
            <a:r>
              <a:rPr sz="690" b="0" dirty="0" err="1">
                <a:solidFill>
                  <a:srgbClr val="000000"/>
                </a:solidFill>
                <a:latin typeface="Montserrat Medium"/>
              </a:rPr>
              <a:t>i</a:t>
            </a:r>
            <a:r>
              <a:rPr sz="690" b="0" dirty="0">
                <a:solidFill>
                  <a:srgbClr val="000000"/>
                </a:solidFill>
                <a:latin typeface="Montserrat Medium"/>
              </a:rPr>
              <a:t>) the 3.5% reduction in operating rate versus nominal capacity (Material Fact of Feb 10, 2026) subtracts ~117Kt; and (ii) scheduled downtime — absent in 2Q25 — a further ~235Kt. We also foresee inventory rebuilding, given that 1Q26 favored sales over inventory formation.</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Is cash cost the determining vector?</a:t>
            </a:r>
          </a:p>
          <a:p>
            <a:pPr algn="just"/>
            <a:r>
              <a:rPr sz="690" b="0" dirty="0">
                <a:solidFill>
                  <a:srgbClr val="000000"/>
                </a:solidFill>
                <a:latin typeface="Montserrat Medium"/>
              </a:rPr>
              <a:t>A: In our view, yes. We project cash cost ex-downtime of R$837/t Est. (+4.4% q/q), consistent with the upper portion of the R$830–840/t guidance (Material Fact of May 11, 2026) — a level attributable to Brent pressure on energy inputs, partly mitigated by FX. Including downtime, the indicator should climb to R$935/t Est. (+6.0% q/q). It is precisely this delta — and not price — that is set to subtract the quarter's margin.</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And the Paper business?</a:t>
            </a:r>
          </a:p>
          <a:p>
            <a:pPr algn="just"/>
            <a:r>
              <a:rPr sz="690" b="0" dirty="0">
                <a:solidFill>
                  <a:srgbClr val="000000"/>
                </a:solidFill>
                <a:latin typeface="Montserrat Medium"/>
              </a:rPr>
              <a:t>A: It should post revenue growth alongside margin contraction. We project revenue of R$2,743m Est. (+4.6% q/q), underpinned by volume of 393Kt Est. (+4.0% q/q) and by an average price stable in BRL (+0.6% q/q) — more favorable domestic-market seasonality offsetting exports, penalized by FX. COGS, however, should absorb a twofold pressure: input prices and a relevant outage at a packaging unit. Adjusted EBITDA of R$472m Est. (−9.9% q/q), with a 17.2% Est. margin.</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How should the financial result and leverage look?</a:t>
            </a:r>
          </a:p>
          <a:p>
            <a:pPr algn="just"/>
            <a:r>
              <a:rPr sz="690" b="0" dirty="0">
                <a:solidFill>
                  <a:srgbClr val="000000"/>
                </a:solidFill>
                <a:latin typeface="Montserrat Medium"/>
              </a:rPr>
              <a:t>A: The appreciation of the BRL (R$5.2194 → R$5.1617 at period-end) should produce a non-cash gain of ~R$918m Est. on the net USD exposure (~US$15.9b, between balance sheet and FX hedge notional). Even so, the financial result should come to −R$332m Est., given the interest burden, with net income retreating to R$738m Est. A distinction is warranted: net debt should ease to R$67.3b Est. (−R$731m, an exclusively FX effect), whereas leverage is set to rise to 3.41x Est. — from 3.20x reported in 1Q26 — since LTM Adjusted EBITDA should contract ~7%.</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Are we aligned with consensus?</a:t>
            </a:r>
          </a:p>
          <a:p>
            <a:pPr algn="just"/>
            <a:r>
              <a:rPr sz="690" b="0" dirty="0">
                <a:solidFill>
                  <a:srgbClr val="000000"/>
                </a:solidFill>
                <a:latin typeface="Montserrat Medium"/>
              </a:rPr>
              <a:t>A: For the quarter, we sit ~4% below on EBITDA (R$4,407m Est. versus ~R$4,600m), a differential we deem deliberate rather than residual: we fully incorporate the widening of discounts and downtime cost at the top of guidance. On net income the gap widens (R$738m Est. versus ~R$1,255m), yet its origin lies in the financial line and the effective tax rate — not in operations. On a full-year basis, we stand ~2% below consensus on 26E EBITDA, a modest deviation reflecting the same reading of price and cost.</a:t>
            </a:r>
          </a:p>
          <a:p>
            <a:pPr algn="just"/>
            <a:endParaRPr sz="690" b="0" dirty="0">
              <a:solidFill>
                <a:srgbClr val="000000"/>
              </a:solidFill>
              <a:latin typeface="Montserrat Medium"/>
            </a:endParaRPr>
          </a:p>
          <a:p>
            <a:pPr algn="just">
              <a:spcAft>
                <a:spcPts val="100"/>
              </a:spcAft>
            </a:pPr>
            <a:r>
              <a:rPr sz="690" b="1" dirty="0">
                <a:solidFill>
                  <a:srgbClr val="2121A9"/>
                </a:solidFill>
                <a:latin typeface="Montserrat Medium"/>
              </a:rPr>
              <a:t>Q: What does this imply for the recommendation?</a:t>
            </a:r>
          </a:p>
          <a:p>
            <a:pPr algn="just"/>
            <a:r>
              <a:rPr sz="690" b="0" dirty="0">
                <a:solidFill>
                  <a:srgbClr val="000000"/>
                </a:solidFill>
                <a:latin typeface="Montserrat Medium"/>
              </a:rPr>
              <a:t>A: We reiterate BUY, with a 12M Target Price of R$60.00 (~+41% versus R$42.43). 2Q26 is set to be a transition quarter — margin compressed by a calendar event, and not by structural deterioration. The stock is down −17.5% YTD and trades near the floor of its 52-week band.</a:t>
            </a:r>
          </a:p>
          <a:p>
            <a:pPr algn="just"/>
            <a:endParaRPr lang="pt-BR" sz="690" b="0" dirty="0">
              <a:solidFill>
                <a:srgbClr val="000000"/>
              </a:solidFill>
              <a:latin typeface="Montserrat Medium"/>
            </a:endParaRPr>
          </a:p>
          <a:p>
            <a:pPr algn="just"/>
            <a:r>
              <a:rPr sz="690" b="0" dirty="0">
                <a:solidFill>
                  <a:srgbClr val="000000"/>
                </a:solidFill>
                <a:latin typeface="Montserrat Medium"/>
              </a:rPr>
              <a:t>The case rests on valuation: on our estimates, the stock trades at ~5.5x EV/EBITDA 26E and ~4.9x 27E. On a comparable basis, the discount to the global peer average reaches ~16%, against a 2-year historical average of ~4% — a wider margin of safety than usual. The normalization of the maintenance calendar and the consolidation of the consumer goods business from 3Q26 constitute the near-term catalysts.</a:t>
            </a:r>
          </a:p>
          <a:p>
            <a:pPr algn="just"/>
            <a:endParaRPr sz="690" b="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3405957796"/>
              </p:ext>
            </p:extLst>
          </p:nvPr>
        </p:nvGraphicFramePr>
        <p:xfrm>
          <a:off x="4938708" y="3386099"/>
          <a:ext cx="1801367" cy="3000355"/>
        </p:xfrm>
        <a:graphic>
          <a:graphicData uri="http://schemas.openxmlformats.org/drawingml/2006/table">
            <a:tbl>
              <a:tblPr>
                <a:tableStyleId>{2D5ABB26-0587-4C30-8999-92F81FD0307C}</a:tableStyleId>
              </a:tblPr>
              <a:tblGrid>
                <a:gridCol w="936711">
                  <a:extLst>
                    <a:ext uri="{9D8B030D-6E8A-4147-A177-3AD203B41FA5}">
                      <a16:colId xmlns:a16="http://schemas.microsoft.com/office/drawing/2014/main" val="20000"/>
                    </a:ext>
                  </a:extLst>
                </a:gridCol>
                <a:gridCol w="864656">
                  <a:extLst>
                    <a:ext uri="{9D8B030D-6E8A-4147-A177-3AD203B41FA5}">
                      <a16:colId xmlns:a16="http://schemas.microsoft.com/office/drawing/2014/main" val="20001"/>
                    </a:ext>
                  </a:extLst>
                </a:gridCol>
              </a:tblGrid>
              <a:tr h="175825">
                <a:tc gridSpan="2">
                  <a:txBody>
                    <a:bodyPr/>
                    <a:lstStyle/>
                    <a:p>
                      <a:pPr algn="l"/>
                      <a:r>
                        <a:rPr sz="800" b="1">
                          <a:solidFill>
                            <a:srgbClr val="FFFFFF"/>
                          </a:solidFill>
                          <a:latin typeface="Montserrat Medium"/>
                        </a:rPr>
                        <a:t>MARKET DATA</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00"/>
                  </a:ext>
                </a:extLst>
              </a:tr>
              <a:tr h="153137">
                <a:tc>
                  <a:txBody>
                    <a:bodyPr/>
                    <a:lstStyle/>
                    <a:p>
                      <a:pPr algn="l"/>
                      <a:r>
                        <a:rPr sz="700" b="0">
                          <a:solidFill>
                            <a:srgbClr val="000000"/>
                          </a:solidFill>
                          <a:latin typeface="Montserrat Medium"/>
                        </a:rPr>
                        <a:t>Market cap</a:t>
                      </a:r>
                    </a:p>
                  </a:txBody>
                  <a:tcPr marL="45720" marR="36576" marT="0" marB="0" anchor="ctr">
                    <a:solidFill>
                      <a:srgbClr val="FFFFFF"/>
                    </a:solidFill>
                  </a:tcPr>
                </a:tc>
                <a:tc>
                  <a:txBody>
                    <a:bodyPr/>
                    <a:lstStyle/>
                    <a:p>
                      <a:pPr algn="r"/>
                      <a:r>
                        <a:rPr sz="700" b="1">
                          <a:solidFill>
                            <a:srgbClr val="000000"/>
                          </a:solidFill>
                          <a:latin typeface="Montserrat Medium"/>
                        </a:rPr>
                        <a:t>R$ 53.6b</a:t>
                      </a:r>
                    </a:p>
                  </a:txBody>
                  <a:tcPr marL="45720" marR="36576" marT="0" marB="0" anchor="ctr">
                    <a:solidFill>
                      <a:srgbClr val="FFFFFF"/>
                    </a:solidFill>
                  </a:tcPr>
                </a:tc>
                <a:extLst>
                  <a:ext uri="{0D108BD9-81ED-4DB2-BD59-A6C34878D82A}">
                    <a16:rowId xmlns:a16="http://schemas.microsoft.com/office/drawing/2014/main" val="10001"/>
                  </a:ext>
                </a:extLst>
              </a:tr>
              <a:tr h="153137">
                <a:tc>
                  <a:txBody>
                    <a:bodyPr/>
                    <a:lstStyle/>
                    <a:p>
                      <a:pPr algn="l"/>
                      <a:r>
                        <a:rPr sz="700" b="0">
                          <a:solidFill>
                            <a:srgbClr val="000000"/>
                          </a:solidFill>
                          <a:latin typeface="Montserrat Medium"/>
                        </a:rPr>
                        <a:t>Free float</a:t>
                      </a:r>
                    </a:p>
                  </a:txBody>
                  <a:tcPr marL="45720" marR="36576" marT="0" marB="0" anchor="ctr">
                    <a:solidFill>
                      <a:srgbClr val="FFFFFF"/>
                    </a:solidFill>
                  </a:tcPr>
                </a:tc>
                <a:tc>
                  <a:txBody>
                    <a:bodyPr/>
                    <a:lstStyle/>
                    <a:p>
                      <a:pPr algn="r"/>
                      <a:r>
                        <a:rPr sz="700" b="1">
                          <a:solidFill>
                            <a:srgbClr val="000000"/>
                          </a:solidFill>
                          <a:latin typeface="Montserrat Medium"/>
                        </a:rPr>
                        <a:t>~49%</a:t>
                      </a:r>
                    </a:p>
                  </a:txBody>
                  <a:tcPr marL="45720" marR="36576" marT="0" marB="0" anchor="ctr">
                    <a:solidFill>
                      <a:srgbClr val="FFFFFF"/>
                    </a:solidFill>
                  </a:tcPr>
                </a:tc>
                <a:extLst>
                  <a:ext uri="{0D108BD9-81ED-4DB2-BD59-A6C34878D82A}">
                    <a16:rowId xmlns:a16="http://schemas.microsoft.com/office/drawing/2014/main" val="10002"/>
                  </a:ext>
                </a:extLst>
              </a:tr>
              <a:tr h="153137">
                <a:tc>
                  <a:txBody>
                    <a:bodyPr/>
                    <a:lstStyle/>
                    <a:p>
                      <a:pPr algn="l"/>
                      <a:r>
                        <a:rPr sz="700" b="0">
                          <a:solidFill>
                            <a:srgbClr val="000000"/>
                          </a:solidFill>
                          <a:latin typeface="Montserrat Medium"/>
                        </a:rPr>
                        <a:t>ADTV (3m)</a:t>
                      </a:r>
                    </a:p>
                  </a:txBody>
                  <a:tcPr marL="45720" marR="36576" marT="0" marB="0" anchor="ctr">
                    <a:solidFill>
                      <a:srgbClr val="FFFFFF"/>
                    </a:solidFill>
                  </a:tcPr>
                </a:tc>
                <a:tc>
                  <a:txBody>
                    <a:bodyPr/>
                    <a:lstStyle/>
                    <a:p>
                      <a:pPr algn="r"/>
                      <a:r>
                        <a:rPr sz="700" b="1" dirty="0">
                          <a:solidFill>
                            <a:srgbClr val="000000"/>
                          </a:solidFill>
                          <a:latin typeface="Montserrat Medium"/>
                        </a:rPr>
                        <a:t>R$ 252m</a:t>
                      </a:r>
                    </a:p>
                  </a:txBody>
                  <a:tcPr marL="45720" marR="36576" marT="0" marB="0" anchor="ctr">
                    <a:solidFill>
                      <a:srgbClr val="FFFFFF"/>
                    </a:solidFill>
                  </a:tcPr>
                </a:tc>
                <a:extLst>
                  <a:ext uri="{0D108BD9-81ED-4DB2-BD59-A6C34878D82A}">
                    <a16:rowId xmlns:a16="http://schemas.microsoft.com/office/drawing/2014/main" val="10003"/>
                  </a:ext>
                </a:extLst>
              </a:tr>
              <a:tr h="153137">
                <a:tc>
                  <a:txBody>
                    <a:bodyPr/>
                    <a:lstStyle/>
                    <a:p>
                      <a:pPr algn="l"/>
                      <a:r>
                        <a:rPr sz="700" b="0">
                          <a:solidFill>
                            <a:srgbClr val="000000"/>
                          </a:solidFill>
                          <a:latin typeface="Montserrat Medium"/>
                        </a:rPr>
                        <a:t>52-wk range</a:t>
                      </a:r>
                    </a:p>
                  </a:txBody>
                  <a:tcPr marL="45720" marR="36576" marT="0" marB="0" anchor="ctr">
                    <a:solidFill>
                      <a:srgbClr val="FFFFFF"/>
                    </a:solidFill>
                  </a:tcPr>
                </a:tc>
                <a:tc>
                  <a:txBody>
                    <a:bodyPr/>
                    <a:lstStyle/>
                    <a:p>
                      <a:pPr algn="r"/>
                      <a:r>
                        <a:rPr sz="700" b="1">
                          <a:solidFill>
                            <a:srgbClr val="000000"/>
                          </a:solidFill>
                          <a:latin typeface="Montserrat Medium"/>
                        </a:rPr>
                        <a:t>39.2–59.7</a:t>
                      </a:r>
                    </a:p>
                  </a:txBody>
                  <a:tcPr marL="45720" marR="36576" marT="0" marB="0" anchor="ctr">
                    <a:solidFill>
                      <a:srgbClr val="FFFFFF"/>
                    </a:solidFill>
                  </a:tcPr>
                </a:tc>
                <a:extLst>
                  <a:ext uri="{0D108BD9-81ED-4DB2-BD59-A6C34878D82A}">
                    <a16:rowId xmlns:a16="http://schemas.microsoft.com/office/drawing/2014/main" val="10004"/>
                  </a:ext>
                </a:extLst>
              </a:tr>
              <a:tr h="153137">
                <a:tc>
                  <a:txBody>
                    <a:bodyPr/>
                    <a:lstStyle/>
                    <a:p>
                      <a:pPr algn="l"/>
                      <a:r>
                        <a:rPr sz="700" b="0">
                          <a:solidFill>
                            <a:srgbClr val="000000"/>
                          </a:solidFill>
                          <a:latin typeface="Montserrat Medium"/>
                        </a:rPr>
                        <a:t>Net debt (1Q26)</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R$ 68.1b</a:t>
                      </a:r>
                    </a:p>
                  </a:txBody>
                  <a:tcPr marL="45720" marR="36576" marT="0" marB="0" anchor="ctr">
                    <a:solidFill>
                      <a:srgbClr val="FFFFFF"/>
                    </a:solidFill>
                  </a:tcPr>
                </a:tc>
                <a:extLst>
                  <a:ext uri="{0D108BD9-81ED-4DB2-BD59-A6C34878D82A}">
                    <a16:rowId xmlns:a16="http://schemas.microsoft.com/office/drawing/2014/main" val="10005"/>
                  </a:ext>
                </a:extLst>
              </a:tr>
              <a:tr h="153137">
                <a:tc>
                  <a:txBody>
                    <a:bodyPr/>
                    <a:lstStyle/>
                    <a:p>
                      <a:pPr algn="l"/>
                      <a:r>
                        <a:rPr sz="700" b="0">
                          <a:solidFill>
                            <a:srgbClr val="000000"/>
                          </a:solidFill>
                          <a:latin typeface="Montserrat Medium"/>
                        </a:rPr>
                        <a:t>Net debt/EBITDA</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3.20x</a:t>
                      </a:r>
                    </a:p>
                  </a:txBody>
                  <a:tcPr marL="45720" marR="36576" marT="0" marB="0" anchor="ctr">
                    <a:solidFill>
                      <a:srgbClr val="FFFFFF"/>
                    </a:solidFill>
                  </a:tcPr>
                </a:tc>
                <a:extLst>
                  <a:ext uri="{0D108BD9-81ED-4DB2-BD59-A6C34878D82A}">
                    <a16:rowId xmlns:a16="http://schemas.microsoft.com/office/drawing/2014/main" val="10006"/>
                  </a:ext>
                </a:extLst>
              </a:tr>
              <a:tr h="175825">
                <a:tc gridSpan="2">
                  <a:txBody>
                    <a:bodyPr/>
                    <a:lstStyle/>
                    <a:p>
                      <a:pPr algn="l"/>
                      <a:r>
                        <a:rPr sz="800" b="1">
                          <a:solidFill>
                            <a:srgbClr val="FFFFFF"/>
                          </a:solidFill>
                          <a:latin typeface="Montserrat Medium"/>
                        </a:rPr>
                        <a:t>MULTIPLES</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07"/>
                  </a:ext>
                </a:extLst>
              </a:tr>
              <a:tr h="153137">
                <a:tc>
                  <a:txBody>
                    <a:bodyPr/>
                    <a:lstStyle/>
                    <a:p>
                      <a:pPr algn="l"/>
                      <a:r>
                        <a:rPr sz="700" b="0">
                          <a:solidFill>
                            <a:srgbClr val="000000"/>
                          </a:solidFill>
                          <a:latin typeface="Montserrat Medium"/>
                        </a:rPr>
                        <a:t>EV/EBITDA 26E</a:t>
                      </a:r>
                    </a:p>
                  </a:txBody>
                  <a:tcPr marL="45720" marR="36576" marT="0" marB="0" anchor="ctr">
                    <a:solidFill>
                      <a:srgbClr val="FFFFFF"/>
                    </a:solidFill>
                  </a:tcPr>
                </a:tc>
                <a:tc>
                  <a:txBody>
                    <a:bodyPr/>
                    <a:lstStyle/>
                    <a:p>
                      <a:pPr algn="r"/>
                      <a:r>
                        <a:rPr sz="700" b="1">
                          <a:solidFill>
                            <a:srgbClr val="000000"/>
                          </a:solidFill>
                          <a:latin typeface="Montserrat Medium"/>
                        </a:rPr>
                        <a:t>5.5x</a:t>
                      </a:r>
                    </a:p>
                  </a:txBody>
                  <a:tcPr marL="45720" marR="36576" marT="0" marB="0" anchor="ctr">
                    <a:solidFill>
                      <a:srgbClr val="FFFFFF"/>
                    </a:solidFill>
                  </a:tcPr>
                </a:tc>
                <a:extLst>
                  <a:ext uri="{0D108BD9-81ED-4DB2-BD59-A6C34878D82A}">
                    <a16:rowId xmlns:a16="http://schemas.microsoft.com/office/drawing/2014/main" val="10008"/>
                  </a:ext>
                </a:extLst>
              </a:tr>
              <a:tr h="153137">
                <a:tc>
                  <a:txBody>
                    <a:bodyPr/>
                    <a:lstStyle/>
                    <a:p>
                      <a:pPr algn="l"/>
                      <a:r>
                        <a:rPr sz="700" b="0">
                          <a:solidFill>
                            <a:srgbClr val="000000"/>
                          </a:solidFill>
                          <a:latin typeface="Montserrat Medium"/>
                        </a:rPr>
                        <a:t>EV/EBITDA 27E</a:t>
                      </a:r>
                    </a:p>
                  </a:txBody>
                  <a:tcPr marL="45720" marR="36576" marT="0" marB="0" anchor="ctr">
                    <a:solidFill>
                      <a:srgbClr val="FFFFFF"/>
                    </a:solidFill>
                  </a:tcPr>
                </a:tc>
                <a:tc>
                  <a:txBody>
                    <a:bodyPr/>
                    <a:lstStyle/>
                    <a:p>
                      <a:pPr algn="r"/>
                      <a:r>
                        <a:rPr sz="700" b="1">
                          <a:solidFill>
                            <a:srgbClr val="000000"/>
                          </a:solidFill>
                          <a:latin typeface="Montserrat Medium"/>
                        </a:rPr>
                        <a:t>4.9x</a:t>
                      </a:r>
                    </a:p>
                  </a:txBody>
                  <a:tcPr marL="45720" marR="36576" marT="0" marB="0" anchor="ctr">
                    <a:solidFill>
                      <a:srgbClr val="FFFFFF"/>
                    </a:solidFill>
                  </a:tcPr>
                </a:tc>
                <a:extLst>
                  <a:ext uri="{0D108BD9-81ED-4DB2-BD59-A6C34878D82A}">
                    <a16:rowId xmlns:a16="http://schemas.microsoft.com/office/drawing/2014/main" val="10009"/>
                  </a:ext>
                </a:extLst>
              </a:tr>
              <a:tr h="153137">
                <a:tc>
                  <a:txBody>
                    <a:bodyPr/>
                    <a:lstStyle/>
                    <a:p>
                      <a:pPr algn="l"/>
                      <a:r>
                        <a:rPr sz="700" b="0">
                          <a:solidFill>
                            <a:srgbClr val="000000"/>
                          </a:solidFill>
                          <a:latin typeface="Montserrat Medium"/>
                        </a:rPr>
                        <a:t>EV/EBITDA 28E</a:t>
                      </a:r>
                    </a:p>
                  </a:txBody>
                  <a:tcPr marL="45720" marR="36576" marT="0" marB="0" anchor="ctr">
                    <a:solidFill>
                      <a:srgbClr val="FFFFFF"/>
                    </a:solidFill>
                  </a:tcPr>
                </a:tc>
                <a:tc>
                  <a:txBody>
                    <a:bodyPr/>
                    <a:lstStyle/>
                    <a:p>
                      <a:pPr algn="r"/>
                      <a:r>
                        <a:rPr sz="700" b="1">
                          <a:solidFill>
                            <a:srgbClr val="000000"/>
                          </a:solidFill>
                          <a:latin typeface="Montserrat Medium"/>
                        </a:rPr>
                        <a:t>5.1x</a:t>
                      </a:r>
                    </a:p>
                  </a:txBody>
                  <a:tcPr marL="45720" marR="36576" marT="0" marB="0" anchor="ctr">
                    <a:solidFill>
                      <a:srgbClr val="FFFFFF"/>
                    </a:solidFill>
                  </a:tcPr>
                </a:tc>
                <a:extLst>
                  <a:ext uri="{0D108BD9-81ED-4DB2-BD59-A6C34878D82A}">
                    <a16:rowId xmlns:a16="http://schemas.microsoft.com/office/drawing/2014/main" val="10010"/>
                  </a:ext>
                </a:extLst>
              </a:tr>
              <a:tr h="153137">
                <a:tc>
                  <a:txBody>
                    <a:bodyPr/>
                    <a:lstStyle/>
                    <a:p>
                      <a:pPr algn="l"/>
                      <a:r>
                        <a:rPr sz="700" b="0">
                          <a:solidFill>
                            <a:srgbClr val="000000"/>
                          </a:solidFill>
                          <a:latin typeface="Montserrat Medium"/>
                        </a:rPr>
                        <a:t>P/E 26E</a:t>
                      </a:r>
                    </a:p>
                  </a:txBody>
                  <a:tcPr marL="45720" marR="36576" marT="0" marB="0" anchor="ctr">
                    <a:solidFill>
                      <a:srgbClr val="FFFFFF"/>
                    </a:solidFill>
                  </a:tcPr>
                </a:tc>
                <a:tc>
                  <a:txBody>
                    <a:bodyPr/>
                    <a:lstStyle/>
                    <a:p>
                      <a:pPr algn="r"/>
                      <a:r>
                        <a:rPr sz="700" b="1">
                          <a:solidFill>
                            <a:srgbClr val="000000"/>
                          </a:solidFill>
                          <a:latin typeface="Montserrat Medium"/>
                        </a:rPr>
                        <a:t>5.6x</a:t>
                      </a:r>
                    </a:p>
                  </a:txBody>
                  <a:tcPr marL="45720" marR="36576" marT="0" marB="0" anchor="ctr">
                    <a:solidFill>
                      <a:srgbClr val="FFFFFF"/>
                    </a:solidFill>
                  </a:tcPr>
                </a:tc>
                <a:extLst>
                  <a:ext uri="{0D108BD9-81ED-4DB2-BD59-A6C34878D82A}">
                    <a16:rowId xmlns:a16="http://schemas.microsoft.com/office/drawing/2014/main" val="10011"/>
                  </a:ext>
                </a:extLst>
              </a:tr>
              <a:tr h="175825">
                <a:tc gridSpan="2">
                  <a:txBody>
                    <a:bodyPr/>
                    <a:lstStyle/>
                    <a:p>
                      <a:pPr algn="l"/>
                      <a:r>
                        <a:rPr sz="800" b="1">
                          <a:solidFill>
                            <a:srgbClr val="FFFFFF"/>
                          </a:solidFill>
                          <a:latin typeface="Montserrat Medium"/>
                        </a:rPr>
                        <a:t>PERFORMANCE</a:t>
                      </a: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12"/>
                  </a:ext>
                </a:extLst>
              </a:tr>
              <a:tr h="153137">
                <a:tc>
                  <a:txBody>
                    <a:bodyPr/>
                    <a:lstStyle/>
                    <a:p>
                      <a:pPr algn="l"/>
                      <a:r>
                        <a:rPr sz="700" b="0">
                          <a:solidFill>
                            <a:srgbClr val="000000"/>
                          </a:solidFill>
                          <a:latin typeface="Montserrat Medium"/>
                        </a:rPr>
                        <a:t>YTD</a:t>
                      </a:r>
                    </a:p>
                  </a:txBody>
                  <a:tcPr marL="45720" marR="36576" marT="0" marB="0" anchor="ctr">
                    <a:solidFill>
                      <a:srgbClr val="FFFFFF"/>
                    </a:solidFill>
                  </a:tcPr>
                </a:tc>
                <a:tc>
                  <a:txBody>
                    <a:bodyPr/>
                    <a:lstStyle/>
                    <a:p>
                      <a:pPr algn="r"/>
                      <a:r>
                        <a:rPr sz="700" b="1" dirty="0">
                          <a:solidFill>
                            <a:srgbClr val="C00000"/>
                          </a:solidFill>
                          <a:latin typeface="Montserrat Medium"/>
                        </a:rPr>
                        <a:t>−17.5%</a:t>
                      </a:r>
                    </a:p>
                  </a:txBody>
                  <a:tcPr marL="45720" marR="36576" marT="0" marB="0" anchor="ctr">
                    <a:solidFill>
                      <a:srgbClr val="FFFFFF"/>
                    </a:solidFill>
                  </a:tcPr>
                </a:tc>
                <a:extLst>
                  <a:ext uri="{0D108BD9-81ED-4DB2-BD59-A6C34878D82A}">
                    <a16:rowId xmlns:a16="http://schemas.microsoft.com/office/drawing/2014/main" val="10013"/>
                  </a:ext>
                </a:extLst>
              </a:tr>
              <a:tr h="153137">
                <a:tc>
                  <a:txBody>
                    <a:bodyPr/>
                    <a:lstStyle/>
                    <a:p>
                      <a:pPr algn="l"/>
                      <a:r>
                        <a:rPr sz="700" b="0">
                          <a:solidFill>
                            <a:srgbClr val="000000"/>
                          </a:solidFill>
                          <a:latin typeface="Montserrat Medium"/>
                        </a:rPr>
                        <a:t>12 months (LTM)</a:t>
                      </a:r>
                    </a:p>
                  </a:txBody>
                  <a:tcPr marL="45720" marR="36576" marT="0" marB="0" anchor="ctr">
                    <a:solidFill>
                      <a:srgbClr val="FFFFFF"/>
                    </a:solidFill>
                  </a:tcPr>
                </a:tc>
                <a:tc>
                  <a:txBody>
                    <a:bodyPr/>
                    <a:lstStyle/>
                    <a:p>
                      <a:pPr algn="r"/>
                      <a:r>
                        <a:rPr sz="700" b="1" dirty="0">
                          <a:solidFill>
                            <a:srgbClr val="C00000"/>
                          </a:solidFill>
                          <a:latin typeface="Montserrat Medium"/>
                        </a:rPr>
                        <a:t>−18.0%</a:t>
                      </a:r>
                    </a:p>
                  </a:txBody>
                  <a:tcPr marL="45720" marR="36576" marT="0" marB="0" anchor="ctr">
                    <a:solidFill>
                      <a:srgbClr val="FFFFFF"/>
                    </a:solidFill>
                  </a:tcPr>
                </a:tc>
                <a:extLst>
                  <a:ext uri="{0D108BD9-81ED-4DB2-BD59-A6C34878D82A}">
                    <a16:rowId xmlns:a16="http://schemas.microsoft.com/office/drawing/2014/main" val="10014"/>
                  </a:ext>
                </a:extLst>
              </a:tr>
              <a:tr h="175825">
                <a:tc gridSpan="2">
                  <a:txBody>
                    <a:bodyPr/>
                    <a:lstStyle/>
                    <a:p>
                      <a:pPr algn="l"/>
                      <a:r>
                        <a:rPr sz="800" b="1">
                          <a:solidFill>
                            <a:srgbClr val="FFFFFF"/>
                          </a:solidFill>
                          <a:latin typeface="Montserrat Medium"/>
                        </a:rPr>
                        <a:t>2Q26E GENIAL</a:t>
                      </a:r>
                      <a:endParaRPr sz="700" b="1" dirty="0">
                        <a:solidFill>
                          <a:srgbClr val="FFFFFF"/>
                        </a:solidFill>
                        <a:latin typeface="Montserrat Medium"/>
                      </a:endParaRPr>
                    </a:p>
                  </a:txBody>
                  <a:tcPr marL="45720" marR="36576" marT="0" marB="0" anchor="ctr">
                    <a:solidFill>
                      <a:srgbClr val="0A1774"/>
                    </a:solidFill>
                  </a:tcPr>
                </a:tc>
                <a:tc hMerge="1">
                  <a:txBody>
                    <a:bodyPr/>
                    <a:lstStyle/>
                    <a:p>
                      <a:pPr algn="l"/>
                      <a:endParaRPr/>
                    </a:p>
                  </a:txBody>
                  <a:tcPr marL="45720" marR="36576" marT="0" marB="0" anchor="ctr">
                    <a:solidFill>
                      <a:srgbClr val="0A1774"/>
                    </a:solidFill>
                  </a:tcPr>
                </a:tc>
                <a:extLst>
                  <a:ext uri="{0D108BD9-81ED-4DB2-BD59-A6C34878D82A}">
                    <a16:rowId xmlns:a16="http://schemas.microsoft.com/office/drawing/2014/main" val="10015"/>
                  </a:ext>
                </a:extLst>
              </a:tr>
              <a:tr h="153137">
                <a:tc>
                  <a:txBody>
                    <a:bodyPr/>
                    <a:lstStyle/>
                    <a:p>
                      <a:pPr algn="l"/>
                      <a:r>
                        <a:rPr sz="700" b="0">
                          <a:solidFill>
                            <a:srgbClr val="000000"/>
                          </a:solidFill>
                          <a:latin typeface="Montserrat Medium"/>
                        </a:rPr>
                        <a:t>Net revenue</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R$ 11,394m</a:t>
                      </a:r>
                    </a:p>
                  </a:txBody>
                  <a:tcPr marL="36576" marR="22860" marT="0" marB="0" anchor="ctr">
                    <a:solidFill>
                      <a:srgbClr val="FFFFFF"/>
                    </a:solidFill>
                  </a:tcPr>
                </a:tc>
                <a:extLst>
                  <a:ext uri="{0D108BD9-81ED-4DB2-BD59-A6C34878D82A}">
                    <a16:rowId xmlns:a16="http://schemas.microsoft.com/office/drawing/2014/main" val="10016"/>
                  </a:ext>
                </a:extLst>
              </a:tr>
              <a:tr h="153137">
                <a:tc>
                  <a:txBody>
                    <a:bodyPr/>
                    <a:lstStyle/>
                    <a:p>
                      <a:pPr algn="l"/>
                      <a:r>
                        <a:rPr sz="700" b="0">
                          <a:solidFill>
                            <a:srgbClr val="000000"/>
                          </a:solidFill>
                          <a:latin typeface="Montserrat Medium"/>
                        </a:rPr>
                        <a:t>Adj. EBITDA</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a:solidFill>
                            <a:srgbClr val="000000"/>
                          </a:solidFill>
                          <a:latin typeface="Montserrat Medium"/>
                        </a:rPr>
                        <a:t>R$ 4,407m</a:t>
                      </a:r>
                    </a:p>
                  </a:txBody>
                  <a:tcPr marL="36576" marR="22860" marT="0" marB="0" anchor="ctr">
                    <a:solidFill>
                      <a:srgbClr val="FFFFFF"/>
                    </a:solidFill>
                  </a:tcPr>
                </a:tc>
                <a:extLst>
                  <a:ext uri="{0D108BD9-81ED-4DB2-BD59-A6C34878D82A}">
                    <a16:rowId xmlns:a16="http://schemas.microsoft.com/office/drawing/2014/main" val="10017"/>
                  </a:ext>
                </a:extLst>
              </a:tr>
              <a:tr h="153137">
                <a:tc>
                  <a:txBody>
                    <a:bodyPr/>
                    <a:lstStyle/>
                    <a:p>
                      <a:pPr algn="l"/>
                      <a:r>
                        <a:rPr sz="700" b="0" dirty="0">
                          <a:solidFill>
                            <a:srgbClr val="000000"/>
                          </a:solidFill>
                          <a:latin typeface="Montserrat Medium"/>
                        </a:rPr>
                        <a:t>EBITDA margin</a:t>
                      </a:r>
                      <a:endParaRPr sz="700" b="0" dirty="0">
                        <a:solidFill>
                          <a:srgbClr val="555555"/>
                        </a:solidFill>
                        <a:latin typeface="Montserrat Medium"/>
                      </a:endParaRPr>
                    </a:p>
                  </a:txBody>
                  <a:tcPr marL="45720" marR="36576" marT="0" marB="0" anchor="ctr">
                    <a:solidFill>
                      <a:srgbClr val="FFFFFF"/>
                    </a:solidFill>
                  </a:tcPr>
                </a:tc>
                <a:tc>
                  <a:txBody>
                    <a:bodyPr/>
                    <a:lstStyle/>
                    <a:p>
                      <a:pPr algn="r"/>
                      <a:r>
                        <a:rPr sz="700" b="1" dirty="0">
                          <a:solidFill>
                            <a:srgbClr val="000000"/>
                          </a:solidFill>
                          <a:latin typeface="Montserrat Medium"/>
                        </a:rPr>
                        <a:t>38.7%</a:t>
                      </a:r>
                    </a:p>
                  </a:txBody>
                  <a:tcPr marL="36576" marR="22860" marT="0" marB="0" anchor="ctr">
                    <a:solidFill>
                      <a:srgbClr val="FFFFFF"/>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 Brig Faria Lima, 3400 – 9th floor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
        <p:nvSpPr>
          <p:cNvPr id="21" name="TextBox 20"/>
          <p:cNvSpPr txBox="1"/>
          <p:nvPr/>
        </p:nvSpPr>
        <p:spPr>
          <a:xfrm>
            <a:off x="146304" y="566928"/>
            <a:ext cx="3840480" cy="230832"/>
          </a:xfrm>
          <a:prstGeom prst="rect">
            <a:avLst/>
          </a:prstGeom>
          <a:noFill/>
        </p:spPr>
        <p:txBody>
          <a:bodyPr wrap="none">
            <a:spAutoFit/>
          </a:bodyPr>
          <a:lstStyle/>
          <a:p>
            <a:r>
              <a:rPr lang="pt-BR" sz="900" b="1" dirty="0">
                <a:solidFill>
                  <a:srgbClr val="2121A9"/>
                </a:solidFill>
                <a:latin typeface="Montserrat Medium"/>
              </a:rPr>
              <a:t>2Q26E Estimates (Genial Est.)</a:t>
            </a:r>
            <a:endParaRPr sz="900" b="1" dirty="0">
              <a:solidFill>
                <a:srgbClr val="2121A9"/>
              </a:solidFill>
              <a:latin typeface="Montserrat Medium"/>
            </a:endParaRPr>
          </a:p>
        </p:txBody>
      </p:sp>
      <p:sp>
        <p:nvSpPr>
          <p:cNvPr id="23" name="TextBox 22"/>
          <p:cNvSpPr txBox="1"/>
          <p:nvPr/>
        </p:nvSpPr>
        <p:spPr>
          <a:xfrm>
            <a:off x="146304" y="3780568"/>
            <a:ext cx="3840480"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sp>
        <p:nvSpPr>
          <p:cNvPr id="25" name="TextBox 24"/>
          <p:cNvSpPr txBox="1"/>
          <p:nvPr/>
        </p:nvSpPr>
        <p:spPr>
          <a:xfrm>
            <a:off x="146304" y="5018617"/>
            <a:ext cx="3840480"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7" name="Table 26"/>
          <p:cNvGraphicFramePr>
            <a:graphicFrameLocks noGrp="1"/>
          </p:cNvGraphicFramePr>
          <p:nvPr>
            <p:extLst>
              <p:ext uri="{D42A27DB-BD31-4B8C-83A1-F6EECF244321}">
                <p14:modId xmlns:p14="http://schemas.microsoft.com/office/powerpoint/2010/main" val="296360214"/>
              </p:ext>
            </p:extLst>
          </p:nvPr>
        </p:nvGraphicFramePr>
        <p:xfrm>
          <a:off x="146304" y="4045744"/>
          <a:ext cx="6492240" cy="777240"/>
        </p:xfrm>
        <a:graphic>
          <a:graphicData uri="http://schemas.openxmlformats.org/drawingml/2006/table">
            <a:tbl>
              <a:tblPr>
                <a:tableStyleId>{5C22544A-7EE6-4342-B048-85BDC9FD1C3A}</a:tableStyleId>
              </a:tblPr>
              <a:tblGrid>
                <a:gridCol w="237744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55448">
                <a:tc>
                  <a:txBody>
                    <a:bodyPr/>
                    <a:lstStyle/>
                    <a:p>
                      <a:pPr algn="l"/>
                      <a:r>
                        <a:rPr sz="700" b="1">
                          <a:solidFill>
                            <a:srgbClr val="FFFFFF"/>
                          </a:solidFill>
                          <a:latin typeface="Montserrat Medium"/>
                        </a:rPr>
                        <a:t>R$ million</a:t>
                      </a:r>
                    </a:p>
                  </a:txBody>
                  <a:tcPr marL="45720" marR="45720" marT="9144" marB="9144" anchor="ctr">
                    <a:solidFill>
                      <a:srgbClr val="0A1774"/>
                    </a:solidFill>
                  </a:tcPr>
                </a:tc>
                <a:tc>
                  <a:txBody>
                    <a:bodyPr/>
                    <a:lstStyle/>
                    <a:p>
                      <a:pPr algn="ctr"/>
                      <a:r>
                        <a:rPr sz="700" b="1">
                          <a:solidFill>
                            <a:srgbClr val="FFFFFF"/>
                          </a:solidFill>
                          <a:latin typeface="Montserrat Medium"/>
                        </a:rPr>
                        <a:t>Genial Est.</a:t>
                      </a:r>
                    </a:p>
                  </a:txBody>
                  <a:tcPr marL="45720" marR="45720" marT="9144" marB="9144" anchor="ctr">
                    <a:solidFill>
                      <a:srgbClr val="0A1774"/>
                    </a:solidFill>
                  </a:tcPr>
                </a:tc>
                <a:tc>
                  <a:txBody>
                    <a:bodyPr/>
                    <a:lstStyle/>
                    <a:p>
                      <a:pPr algn="ctr"/>
                      <a:r>
                        <a:rPr sz="700" b="1">
                          <a:solidFill>
                            <a:srgbClr val="FFFFFF"/>
                          </a:solidFill>
                          <a:latin typeface="Montserrat Medium"/>
                        </a:rPr>
                        <a:t>BBG Consensus</a:t>
                      </a:r>
                    </a:p>
                  </a:txBody>
                  <a:tcPr marL="45720" marR="45720" marT="9144" marB="9144" anchor="ctr">
                    <a:solidFill>
                      <a:srgbClr val="0A1774"/>
                    </a:solidFill>
                  </a:tcPr>
                </a:tc>
                <a:tc>
                  <a:txBody>
                    <a:bodyPr/>
                    <a:lstStyle/>
                    <a:p>
                      <a:pPr algn="ctr"/>
                      <a:r>
                        <a:rPr sz="700" b="1">
                          <a:solidFill>
                            <a:srgbClr val="FFFFFF"/>
                          </a:solidFill>
                          <a:latin typeface="Montserrat Medium"/>
                        </a:rPr>
                        <a:t>Δ</a:t>
                      </a:r>
                    </a:p>
                  </a:txBody>
                  <a:tcPr marL="45720" marR="45720" marT="9144" marB="9144"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45720" marR="45720" marT="9144" marB="9144" anchor="ctr">
                    <a:solidFill>
                      <a:srgbClr val="FFFFFF"/>
                    </a:solidFill>
                  </a:tcPr>
                </a:tc>
                <a:tc>
                  <a:txBody>
                    <a:bodyPr/>
                    <a:lstStyle/>
                    <a:p>
                      <a:pPr algn="ctr"/>
                      <a:r>
                        <a:rPr sz="700" b="1">
                          <a:solidFill>
                            <a:srgbClr val="000000"/>
                          </a:solidFill>
                          <a:latin typeface="Montserrat Medium"/>
                        </a:rPr>
                        <a:t>11,394</a:t>
                      </a:r>
                    </a:p>
                  </a:txBody>
                  <a:tcPr marL="36576" marR="22860" marT="0" marB="0" anchor="ctr">
                    <a:solidFill>
                      <a:srgbClr val="FFFFFF"/>
                    </a:solidFill>
                  </a:tcPr>
                </a:tc>
                <a:tc>
                  <a:txBody>
                    <a:bodyPr/>
                    <a:lstStyle/>
                    <a:p>
                      <a:pPr algn="ctr"/>
                      <a:r>
                        <a:rPr sz="700" b="1">
                          <a:solidFill>
                            <a:srgbClr val="000000"/>
                          </a:solidFill>
                          <a:latin typeface="Montserrat Medium"/>
                        </a:rPr>
                        <a:t>11,500</a:t>
                      </a:r>
                    </a:p>
                  </a:txBody>
                  <a:tcPr marL="45720" marR="45720" marT="9144" marB="9144" anchor="ctr">
                    <a:solidFill>
                      <a:srgbClr val="FFFFFF"/>
                    </a:solidFill>
                  </a:tcPr>
                </a:tc>
                <a:tc>
                  <a:txBody>
                    <a:bodyPr/>
                    <a:lstStyle/>
                    <a:p>
                      <a:pPr algn="ctr"/>
                      <a:r>
                        <a:rPr sz="700" b="1">
                          <a:solidFill>
                            <a:srgbClr val="000000"/>
                          </a:solidFill>
                          <a:latin typeface="Montserrat Medium"/>
                        </a:rPr>
                        <a:t>−0.9%</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Adj. EBITDA</a:t>
                      </a:r>
                    </a:p>
                  </a:txBody>
                  <a:tcPr marL="45720" marR="45720" marT="9144" marB="9144" anchor="ctr">
                    <a:solidFill>
                      <a:srgbClr val="EEF1F6"/>
                    </a:solidFill>
                  </a:tcPr>
                </a:tc>
                <a:tc>
                  <a:txBody>
                    <a:bodyPr/>
                    <a:lstStyle/>
                    <a:p>
                      <a:pPr algn="ctr"/>
                      <a:r>
                        <a:rPr sz="700" b="1">
                          <a:solidFill>
                            <a:srgbClr val="000000"/>
                          </a:solidFill>
                          <a:latin typeface="Montserrat Medium"/>
                        </a:rPr>
                        <a:t>4,407</a:t>
                      </a:r>
                    </a:p>
                  </a:txBody>
                  <a:tcPr marL="36576" marR="22860" marT="0" marB="0" anchor="ctr">
                    <a:solidFill>
                      <a:srgbClr val="EEF1F6"/>
                    </a:solidFill>
                  </a:tcPr>
                </a:tc>
                <a:tc>
                  <a:txBody>
                    <a:bodyPr/>
                    <a:lstStyle/>
                    <a:p>
                      <a:pPr algn="ctr"/>
                      <a:r>
                        <a:rPr sz="700" b="1">
                          <a:solidFill>
                            <a:srgbClr val="000000"/>
                          </a:solidFill>
                          <a:latin typeface="Montserrat Medium"/>
                        </a:rPr>
                        <a:t>4,600</a:t>
                      </a:r>
                    </a:p>
                  </a:txBody>
                  <a:tcPr marL="45720" marR="45720" marT="9144" marB="9144" anchor="ctr">
                    <a:solidFill>
                      <a:srgbClr val="EEF1F6"/>
                    </a:solidFill>
                  </a:tcPr>
                </a:tc>
                <a:tc>
                  <a:txBody>
                    <a:bodyPr/>
                    <a:lstStyle/>
                    <a:p>
                      <a:pPr algn="ctr"/>
                      <a:r>
                        <a:rPr sz="700" b="1">
                          <a:solidFill>
                            <a:srgbClr val="000000"/>
                          </a:solidFill>
                          <a:latin typeface="Montserrat Medium"/>
                        </a:rPr>
                        <a:t>−4.2%</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Net income</a:t>
                      </a:r>
                    </a:p>
                  </a:txBody>
                  <a:tcPr marL="45720" marR="45720" marT="9144" marB="9144" anchor="ctr">
                    <a:solidFill>
                      <a:srgbClr val="FFFFFF"/>
                    </a:solidFill>
                  </a:tcPr>
                </a:tc>
                <a:tc>
                  <a:txBody>
                    <a:bodyPr/>
                    <a:lstStyle/>
                    <a:p>
                      <a:pPr algn="ctr"/>
                      <a:r>
                        <a:rPr sz="700" b="1">
                          <a:solidFill>
                            <a:srgbClr val="000000"/>
                          </a:solidFill>
                          <a:latin typeface="Montserrat Medium"/>
                        </a:rPr>
                        <a:t>738</a:t>
                      </a:r>
                    </a:p>
                  </a:txBody>
                  <a:tcPr marL="36576" marR="22860" marT="0" marB="0" anchor="ctr">
                    <a:solidFill>
                      <a:srgbClr val="FFFFFF"/>
                    </a:solidFill>
                  </a:tcPr>
                </a:tc>
                <a:tc>
                  <a:txBody>
                    <a:bodyPr/>
                    <a:lstStyle/>
                    <a:p>
                      <a:pPr algn="ctr"/>
                      <a:r>
                        <a:rPr sz="700" b="1">
                          <a:solidFill>
                            <a:srgbClr val="000000"/>
                          </a:solidFill>
                          <a:latin typeface="Montserrat Medium"/>
                        </a:rPr>
                        <a:t>1,255</a:t>
                      </a:r>
                    </a:p>
                  </a:txBody>
                  <a:tcPr marL="45720" marR="45720" marT="9144" marB="9144" anchor="ctr">
                    <a:solidFill>
                      <a:srgbClr val="FFFFFF"/>
                    </a:solidFill>
                  </a:tcPr>
                </a:tc>
                <a:tc>
                  <a:txBody>
                    <a:bodyPr/>
                    <a:lstStyle/>
                    <a:p>
                      <a:pPr algn="ctr"/>
                      <a:r>
                        <a:rPr sz="700" b="1">
                          <a:solidFill>
                            <a:srgbClr val="000000"/>
                          </a:solidFill>
                          <a:latin typeface="Montserrat Medium"/>
                        </a:rPr>
                        <a:t>−41.2%</a:t>
                      </a:r>
                      <a:endParaRPr sz="660" b="1" dirty="0">
                        <a:solidFill>
                          <a:srgbClr val="B01E2E"/>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EBITDA margin</a:t>
                      </a:r>
                    </a:p>
                  </a:txBody>
                  <a:tcPr marL="45720" marR="45720" marT="9144" marB="9144" anchor="ctr">
                    <a:solidFill>
                      <a:srgbClr val="EEF1F6"/>
                    </a:solidFill>
                  </a:tcPr>
                </a:tc>
                <a:tc>
                  <a:txBody>
                    <a:bodyPr/>
                    <a:lstStyle/>
                    <a:p>
                      <a:pPr algn="ctr"/>
                      <a:r>
                        <a:rPr sz="700" b="1">
                          <a:solidFill>
                            <a:srgbClr val="000000"/>
                          </a:solidFill>
                          <a:latin typeface="Montserrat Medium"/>
                        </a:rPr>
                        <a:t>38.7%</a:t>
                      </a:r>
                    </a:p>
                  </a:txBody>
                  <a:tcPr marL="36576" marR="22860" marT="0" marB="0" anchor="ctr">
                    <a:solidFill>
                      <a:srgbClr val="EEF1F6"/>
                    </a:solidFill>
                  </a:tcPr>
                </a:tc>
                <a:tc>
                  <a:txBody>
                    <a:bodyPr/>
                    <a:lstStyle/>
                    <a:p>
                      <a:pPr algn="ctr"/>
                      <a:r>
                        <a:rPr sz="700" b="1">
                          <a:solidFill>
                            <a:srgbClr val="000000"/>
                          </a:solidFill>
                          <a:latin typeface="Montserrat Medium"/>
                        </a:rPr>
                        <a:t>40.0%</a:t>
                      </a:r>
                    </a:p>
                  </a:txBody>
                  <a:tcPr marL="45720" marR="45720" marT="9144" marB="9144" anchor="ctr">
                    <a:solidFill>
                      <a:srgbClr val="EEF1F6"/>
                    </a:solidFill>
                  </a:tcPr>
                </a:tc>
                <a:tc>
                  <a:txBody>
                    <a:bodyPr/>
                    <a:lstStyle/>
                    <a:p>
                      <a:pPr algn="ctr"/>
                      <a:r>
                        <a:rPr sz="700" b="1">
                          <a:solidFill>
                            <a:srgbClr val="000000"/>
                          </a:solidFill>
                          <a:latin typeface="Montserrat Medium"/>
                        </a:rPr>
                        <a:t>−1.3pp</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graphicFrame>
        <p:nvGraphicFramePr>
          <p:cNvPr id="29" name="Table 28"/>
          <p:cNvGraphicFramePr>
            <a:graphicFrameLocks noGrp="1"/>
          </p:cNvGraphicFramePr>
          <p:nvPr/>
        </p:nvGraphicFramePr>
        <p:xfrm>
          <a:off x="146304" y="822960"/>
          <a:ext cx="6492239" cy="2788920"/>
        </p:xfrm>
        <a:graphic>
          <a:graphicData uri="http://schemas.openxmlformats.org/drawingml/2006/table">
            <a:tbl>
              <a:tblPr>
                <a:tableStyleId>{5C22544A-7EE6-4342-B048-85BDC9FD1C3A}</a:tableStyleId>
              </a:tblPr>
              <a:tblGrid>
                <a:gridCol w="1874519">
                  <a:extLst>
                    <a:ext uri="{9D8B030D-6E8A-4147-A177-3AD203B41FA5}">
                      <a16:colId xmlns:a16="http://schemas.microsoft.com/office/drawing/2014/main" val="20000"/>
                    </a:ext>
                  </a:extLst>
                </a:gridCol>
                <a:gridCol w="923544">
                  <a:extLst>
                    <a:ext uri="{9D8B030D-6E8A-4147-A177-3AD203B41FA5}">
                      <a16:colId xmlns:a16="http://schemas.microsoft.com/office/drawing/2014/main" val="20001"/>
                    </a:ext>
                  </a:extLst>
                </a:gridCol>
                <a:gridCol w="923544">
                  <a:extLst>
                    <a:ext uri="{9D8B030D-6E8A-4147-A177-3AD203B41FA5}">
                      <a16:colId xmlns:a16="http://schemas.microsoft.com/office/drawing/2014/main" val="20002"/>
                    </a:ext>
                  </a:extLst>
                </a:gridCol>
                <a:gridCol w="923544">
                  <a:extLst>
                    <a:ext uri="{9D8B030D-6E8A-4147-A177-3AD203B41FA5}">
                      <a16:colId xmlns:a16="http://schemas.microsoft.com/office/drawing/2014/main" val="20003"/>
                    </a:ext>
                  </a:extLst>
                </a:gridCol>
                <a:gridCol w="923544">
                  <a:extLst>
                    <a:ext uri="{9D8B030D-6E8A-4147-A177-3AD203B41FA5}">
                      <a16:colId xmlns:a16="http://schemas.microsoft.com/office/drawing/2014/main" val="20004"/>
                    </a:ext>
                  </a:extLst>
                </a:gridCol>
                <a:gridCol w="923544">
                  <a:extLst>
                    <a:ext uri="{9D8B030D-6E8A-4147-A177-3AD203B41FA5}">
                      <a16:colId xmlns:a16="http://schemas.microsoft.com/office/drawing/2014/main" val="20005"/>
                    </a:ext>
                  </a:extLst>
                </a:gridCol>
              </a:tblGrid>
              <a:tr h="114300">
                <a:tc>
                  <a:txBody>
                    <a:bodyPr/>
                    <a:lstStyle/>
                    <a:p>
                      <a:pPr algn="l"/>
                      <a:r>
                        <a:rPr sz="700" b="1">
                          <a:solidFill>
                            <a:srgbClr val="FFFFFF"/>
                          </a:solidFill>
                          <a:latin typeface="Montserrat Medium"/>
                        </a:rPr>
                        <a:t>SUZB3</a:t>
                      </a:r>
                    </a:p>
                  </a:txBody>
                  <a:tcPr marL="36576" marR="22860" marT="0" marB="0" anchor="ctr">
                    <a:solidFill>
                      <a:srgbClr val="0A1774"/>
                    </a:solidFill>
                  </a:tcPr>
                </a:tc>
                <a:tc>
                  <a:txBody>
                    <a:bodyPr/>
                    <a:lstStyle/>
                    <a:p>
                      <a:pPr algn="ctr"/>
                      <a:r>
                        <a:rPr sz="700" b="1">
                          <a:solidFill>
                            <a:srgbClr val="FFFFFF"/>
                          </a:solidFill>
                          <a:latin typeface="Montserrat Medium"/>
                        </a:rPr>
                        <a:t>2Q26E</a:t>
                      </a:r>
                    </a:p>
                  </a:txBody>
                  <a:tcPr marL="36576" marR="22860" marT="0" marB="0" anchor="ctr">
                    <a:solidFill>
                      <a:srgbClr val="0A1774"/>
                    </a:solidFill>
                  </a:tcPr>
                </a:tc>
                <a:tc>
                  <a:txBody>
                    <a:bodyPr/>
                    <a:lstStyle/>
                    <a:p>
                      <a:pPr algn="ctr"/>
                      <a:r>
                        <a:rPr sz="700" b="1">
                          <a:solidFill>
                            <a:srgbClr val="FFFFFF"/>
                          </a:solidFill>
                          <a:latin typeface="Montserrat Medium"/>
                        </a:rPr>
                        <a:t>1Q26</a:t>
                      </a:r>
                    </a:p>
                  </a:txBody>
                  <a:tcPr marL="36576" marR="22860" marT="0" marB="0" anchor="ctr">
                    <a:solidFill>
                      <a:srgbClr val="0A1774"/>
                    </a:solidFill>
                  </a:tcPr>
                </a:tc>
                <a:tc>
                  <a:txBody>
                    <a:bodyPr/>
                    <a:lstStyle/>
                    <a:p>
                      <a:pPr algn="ctr"/>
                      <a:r>
                        <a:rPr sz="700" b="1">
                          <a:solidFill>
                            <a:srgbClr val="FFFFFF"/>
                          </a:solidFill>
                          <a:latin typeface="Montserrat Medium"/>
                        </a:rPr>
                        <a:t>Δ q/q</a:t>
                      </a:r>
                    </a:p>
                  </a:txBody>
                  <a:tcPr marL="36576" marR="22860" marT="0" marB="0" anchor="ctr">
                    <a:solidFill>
                      <a:srgbClr val="0A1774"/>
                    </a:solidFill>
                  </a:tcPr>
                </a:tc>
                <a:tc>
                  <a:txBody>
                    <a:bodyPr/>
                    <a:lstStyle/>
                    <a:p>
                      <a:pPr algn="ctr"/>
                      <a:r>
                        <a:rPr sz="700" b="1">
                          <a:solidFill>
                            <a:srgbClr val="FFFFFF"/>
                          </a:solidFill>
                          <a:latin typeface="Montserrat Medium"/>
                        </a:rPr>
                        <a:t>2Q25</a:t>
                      </a:r>
                    </a:p>
                  </a:txBody>
                  <a:tcPr marL="36576" marR="22860" marT="0" marB="0" anchor="ctr">
                    <a:solidFill>
                      <a:srgbClr val="0A1774"/>
                    </a:solidFill>
                  </a:tcPr>
                </a:tc>
                <a:tc>
                  <a:txBody>
                    <a:bodyPr/>
                    <a:lstStyle/>
                    <a:p>
                      <a:pPr algn="ctr"/>
                      <a:r>
                        <a:rPr sz="700" b="1">
                          <a:solidFill>
                            <a:srgbClr val="FFFFFF"/>
                          </a:solidFill>
                          <a:latin typeface="Montserrat Medium"/>
                        </a:rPr>
                        <a:t>Δ y/y</a:t>
                      </a:r>
                    </a:p>
                  </a:txBody>
                  <a:tcPr marL="36576" marR="22860" marT="0" marB="0" anchor="ctr">
                    <a:solidFill>
                      <a:srgbClr val="0A1774"/>
                    </a:solidFill>
                  </a:tcPr>
                </a:tc>
                <a:extLst>
                  <a:ext uri="{0D108BD9-81ED-4DB2-BD59-A6C34878D82A}">
                    <a16:rowId xmlns:a16="http://schemas.microsoft.com/office/drawing/2014/main" val="10000"/>
                  </a:ext>
                </a:extLst>
              </a:tr>
              <a:tr h="114300">
                <a:tc>
                  <a:txBody>
                    <a:bodyPr/>
                    <a:lstStyle/>
                    <a:p>
                      <a:pPr algn="l"/>
                      <a:r>
                        <a:rPr sz="700" b="1">
                          <a:solidFill>
                            <a:srgbClr val="FFFFFF"/>
                          </a:solidFill>
                          <a:latin typeface="Montserrat Medium"/>
                        </a:rPr>
                        <a:t>PULP</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1"/>
                  </a:ext>
                </a:extLst>
              </a:tr>
              <a:tr h="114300">
                <a:tc>
                  <a:txBody>
                    <a:bodyPr/>
                    <a:lstStyle/>
                    <a:p>
                      <a:pPr algn="l"/>
                      <a:r>
                        <a:rPr sz="700" b="0">
                          <a:solidFill>
                            <a:srgbClr val="000000"/>
                          </a:solidFill>
                          <a:latin typeface="Montserrat Medium"/>
                        </a:rPr>
                        <a:t>Net revenue (R$m)</a:t>
                      </a:r>
                    </a:p>
                  </a:txBody>
                  <a:tcPr marL="36576" marR="22860" marT="0" marB="0" anchor="ctr">
                    <a:solidFill>
                      <a:srgbClr val="FFFFFF"/>
                    </a:solidFill>
                  </a:tcPr>
                </a:tc>
                <a:tc>
                  <a:txBody>
                    <a:bodyPr/>
                    <a:lstStyle/>
                    <a:p>
                      <a:pPr algn="ctr"/>
                      <a:r>
                        <a:rPr sz="700" b="1">
                          <a:solidFill>
                            <a:srgbClr val="000000"/>
                          </a:solidFill>
                          <a:latin typeface="Montserrat Medium"/>
                        </a:rPr>
                        <a:t>8,651</a:t>
                      </a:r>
                    </a:p>
                  </a:txBody>
                  <a:tcPr marL="36576" marR="22860" marT="0" marB="0" anchor="ctr">
                    <a:solidFill>
                      <a:srgbClr val="FFFFFF"/>
                    </a:solidFill>
                  </a:tcPr>
                </a:tc>
                <a:tc>
                  <a:txBody>
                    <a:bodyPr/>
                    <a:lstStyle/>
                    <a:p>
                      <a:pPr algn="ctr"/>
                      <a:r>
                        <a:rPr sz="700" b="1">
                          <a:solidFill>
                            <a:srgbClr val="000000"/>
                          </a:solidFill>
                          <a:latin typeface="Montserrat Medium"/>
                        </a:rPr>
                        <a:t>8,346</a:t>
                      </a:r>
                    </a:p>
                  </a:txBody>
                  <a:tcPr marL="36576" marR="22860" marT="0" marB="0" anchor="ctr">
                    <a:solidFill>
                      <a:srgbClr val="FFFFFF"/>
                    </a:solidFill>
                  </a:tcPr>
                </a:tc>
                <a:tc>
                  <a:txBody>
                    <a:bodyPr/>
                    <a:lstStyle/>
                    <a:p>
                      <a:pPr algn="ctr"/>
                      <a:r>
                        <a:rPr sz="700" b="1">
                          <a:solidFill>
                            <a:srgbClr val="000000"/>
                          </a:solidFill>
                          <a:latin typeface="Montserrat Medium"/>
                        </a:rPr>
                        <a:t>+3.7%</a:t>
                      </a:r>
                    </a:p>
                  </a:txBody>
                  <a:tcPr marL="36576" marR="22860" marT="0" marB="0" anchor="ctr">
                    <a:solidFill>
                      <a:srgbClr val="FFFFFF"/>
                    </a:solidFill>
                  </a:tcPr>
                </a:tc>
                <a:tc>
                  <a:txBody>
                    <a:bodyPr/>
                    <a:lstStyle/>
                    <a:p>
                      <a:pPr algn="ctr"/>
                      <a:r>
                        <a:rPr sz="700" b="1">
                          <a:solidFill>
                            <a:srgbClr val="000000"/>
                          </a:solidFill>
                          <a:latin typeface="Montserrat Medium"/>
                        </a:rPr>
                        <a:t>10,288</a:t>
                      </a:r>
                    </a:p>
                  </a:txBody>
                  <a:tcPr marL="36576" marR="22860" marT="0" marB="0" anchor="ctr">
                    <a:solidFill>
                      <a:srgbClr val="FFFFFF"/>
                    </a:solidFill>
                  </a:tcPr>
                </a:tc>
                <a:tc>
                  <a:txBody>
                    <a:bodyPr/>
                    <a:lstStyle/>
                    <a:p>
                      <a:pPr algn="ctr"/>
                      <a:r>
                        <a:rPr sz="700" b="1">
                          <a:solidFill>
                            <a:srgbClr val="000000"/>
                          </a:solidFill>
                          <a:latin typeface="Montserrat Medium"/>
                        </a:rPr>
                        <a:t>−15.9%</a:t>
                      </a:r>
                    </a:p>
                  </a:txBody>
                  <a:tcPr marL="36576" marR="22860" marT="0" marB="0" anchor="ctr">
                    <a:solidFill>
                      <a:srgbClr val="FFFFFF"/>
                    </a:solidFill>
                  </a:tcPr>
                </a:tc>
                <a:extLst>
                  <a:ext uri="{0D108BD9-81ED-4DB2-BD59-A6C34878D82A}">
                    <a16:rowId xmlns:a16="http://schemas.microsoft.com/office/drawing/2014/main" val="10002"/>
                  </a:ext>
                </a:extLst>
              </a:tr>
              <a:tr h="114300">
                <a:tc>
                  <a:txBody>
                    <a:bodyPr/>
                    <a:lstStyle/>
                    <a:p>
                      <a:pPr algn="l"/>
                      <a:r>
                        <a:rPr sz="700" b="0">
                          <a:solidFill>
                            <a:srgbClr val="000000"/>
                          </a:solidFill>
                          <a:latin typeface="Montserrat Medium"/>
                        </a:rPr>
                        <a:t>Sales volume (Kt)</a:t>
                      </a:r>
                    </a:p>
                  </a:txBody>
                  <a:tcPr marL="36576" marR="22860" marT="0" marB="0" anchor="ctr">
                    <a:solidFill>
                      <a:srgbClr val="EEF1F6"/>
                    </a:solidFill>
                  </a:tcPr>
                </a:tc>
                <a:tc>
                  <a:txBody>
                    <a:bodyPr/>
                    <a:lstStyle/>
                    <a:p>
                      <a:pPr algn="ctr"/>
                      <a:r>
                        <a:rPr sz="700" b="1">
                          <a:solidFill>
                            <a:srgbClr val="000000"/>
                          </a:solidFill>
                          <a:latin typeface="Montserrat Medium"/>
                        </a:rPr>
                        <a:t>2,904</a:t>
                      </a:r>
                    </a:p>
                  </a:txBody>
                  <a:tcPr marL="36576" marR="22860" marT="0" marB="0" anchor="ctr">
                    <a:solidFill>
                      <a:srgbClr val="EEF1F6"/>
                    </a:solidFill>
                  </a:tcPr>
                </a:tc>
                <a:tc>
                  <a:txBody>
                    <a:bodyPr/>
                    <a:lstStyle/>
                    <a:p>
                      <a:pPr algn="ctr"/>
                      <a:r>
                        <a:rPr sz="700" b="1">
                          <a:solidFill>
                            <a:srgbClr val="000000"/>
                          </a:solidFill>
                          <a:latin typeface="Montserrat Medium"/>
                        </a:rPr>
                        <a:t>2,835</a:t>
                      </a:r>
                    </a:p>
                  </a:txBody>
                  <a:tcPr marL="36576" marR="22860" marT="0" marB="0" anchor="ctr">
                    <a:solidFill>
                      <a:srgbClr val="EEF1F6"/>
                    </a:solidFill>
                  </a:tcPr>
                </a:tc>
                <a:tc>
                  <a:txBody>
                    <a:bodyPr/>
                    <a:lstStyle/>
                    <a:p>
                      <a:pPr algn="ctr"/>
                      <a:r>
                        <a:rPr sz="700" b="1">
                          <a:solidFill>
                            <a:srgbClr val="000000"/>
                          </a:solidFill>
                          <a:latin typeface="Montserrat Medium"/>
                        </a:rPr>
                        <a:t>+2.4%</a:t>
                      </a:r>
                    </a:p>
                  </a:txBody>
                  <a:tcPr marL="36576" marR="22860" marT="0" marB="0" anchor="ctr">
                    <a:solidFill>
                      <a:srgbClr val="EEF1F6"/>
                    </a:solidFill>
                  </a:tcPr>
                </a:tc>
                <a:tc>
                  <a:txBody>
                    <a:bodyPr/>
                    <a:lstStyle/>
                    <a:p>
                      <a:pPr algn="ctr"/>
                      <a:r>
                        <a:rPr sz="700" b="1">
                          <a:solidFill>
                            <a:srgbClr val="000000"/>
                          </a:solidFill>
                          <a:latin typeface="Montserrat Medium"/>
                        </a:rPr>
                        <a:t>3,269</a:t>
                      </a:r>
                    </a:p>
                  </a:txBody>
                  <a:tcPr marL="36576" marR="22860" marT="0" marB="0" anchor="ctr">
                    <a:solidFill>
                      <a:srgbClr val="EEF1F6"/>
                    </a:solidFill>
                  </a:tcPr>
                </a:tc>
                <a:tc>
                  <a:txBody>
                    <a:bodyPr/>
                    <a:lstStyle/>
                    <a:p>
                      <a:pPr algn="ctr"/>
                      <a:r>
                        <a:rPr sz="700" b="1">
                          <a:solidFill>
                            <a:srgbClr val="000000"/>
                          </a:solidFill>
                          <a:latin typeface="Montserrat Medium"/>
                        </a:rPr>
                        <a:t>−11.2%</a:t>
                      </a:r>
                    </a:p>
                  </a:txBody>
                  <a:tcPr marL="36576" marR="22860" marT="0" marB="0" anchor="ctr">
                    <a:solidFill>
                      <a:srgbClr val="EEF1F6"/>
                    </a:solidFill>
                  </a:tcPr>
                </a:tc>
                <a:extLst>
                  <a:ext uri="{0D108BD9-81ED-4DB2-BD59-A6C34878D82A}">
                    <a16:rowId xmlns:a16="http://schemas.microsoft.com/office/drawing/2014/main" val="10003"/>
                  </a:ext>
                </a:extLst>
              </a:tr>
              <a:tr h="114300">
                <a:tc>
                  <a:txBody>
                    <a:bodyPr/>
                    <a:lstStyle/>
                    <a:p>
                      <a:pPr algn="l"/>
                      <a:r>
                        <a:rPr sz="700" b="0">
                          <a:solidFill>
                            <a:srgbClr val="000000"/>
                          </a:solidFill>
                          <a:latin typeface="Montserrat Medium"/>
                        </a:rPr>
                        <a:t>Realized export price (US$/t)</a:t>
                      </a:r>
                    </a:p>
                  </a:txBody>
                  <a:tcPr marL="36576" marR="22860" marT="0" marB="0" anchor="ctr">
                    <a:solidFill>
                      <a:srgbClr val="FFFFFF"/>
                    </a:solidFill>
                  </a:tcPr>
                </a:tc>
                <a:tc>
                  <a:txBody>
                    <a:bodyPr/>
                    <a:lstStyle/>
                    <a:p>
                      <a:pPr algn="ctr"/>
                      <a:r>
                        <a:rPr sz="700" b="1">
                          <a:solidFill>
                            <a:srgbClr val="000000"/>
                          </a:solidFill>
                          <a:latin typeface="Montserrat Medium"/>
                        </a:rPr>
                        <a:t>591</a:t>
                      </a:r>
                    </a:p>
                  </a:txBody>
                  <a:tcPr marL="36576" marR="22860" marT="0" marB="0" anchor="ctr">
                    <a:solidFill>
                      <a:srgbClr val="FFFFFF"/>
                    </a:solidFill>
                  </a:tcPr>
                </a:tc>
                <a:tc>
                  <a:txBody>
                    <a:bodyPr/>
                    <a:lstStyle/>
                    <a:p>
                      <a:pPr algn="ctr"/>
                      <a:r>
                        <a:rPr sz="700" b="1">
                          <a:solidFill>
                            <a:srgbClr val="000000"/>
                          </a:solidFill>
                          <a:latin typeface="Montserrat Medium"/>
                        </a:rPr>
                        <a:t>562</a:t>
                      </a:r>
                    </a:p>
                  </a:txBody>
                  <a:tcPr marL="36576" marR="22860" marT="0" marB="0" anchor="ctr">
                    <a:solidFill>
                      <a:srgbClr val="FFFFFF"/>
                    </a:solidFill>
                  </a:tcPr>
                </a:tc>
                <a:tc>
                  <a:txBody>
                    <a:bodyPr/>
                    <a:lstStyle/>
                    <a:p>
                      <a:pPr algn="ctr"/>
                      <a:r>
                        <a:rPr sz="700" b="1">
                          <a:solidFill>
                            <a:srgbClr val="000000"/>
                          </a:solidFill>
                          <a:latin typeface="Montserrat Medium"/>
                        </a:rPr>
                        <a:t>+5.1%</a:t>
                      </a:r>
                    </a:p>
                  </a:txBody>
                  <a:tcPr marL="36576" marR="22860" marT="0" marB="0" anchor="ctr">
                    <a:solidFill>
                      <a:srgbClr val="FFFFFF"/>
                    </a:solidFill>
                  </a:tcPr>
                </a:tc>
                <a:tc>
                  <a:txBody>
                    <a:bodyPr/>
                    <a:lstStyle/>
                    <a:p>
                      <a:pPr algn="ctr"/>
                      <a:r>
                        <a:rPr sz="700" b="1">
                          <a:solidFill>
                            <a:srgbClr val="000000"/>
                          </a:solidFill>
                          <a:latin typeface="Montserrat Medium"/>
                        </a:rPr>
                        <a:t>555</a:t>
                      </a:r>
                    </a:p>
                  </a:txBody>
                  <a:tcPr marL="36576" marR="22860" marT="0" marB="0" anchor="ctr">
                    <a:solidFill>
                      <a:srgbClr val="FFFFFF"/>
                    </a:solidFill>
                  </a:tcPr>
                </a:tc>
                <a:tc>
                  <a:txBody>
                    <a:bodyPr/>
                    <a:lstStyle/>
                    <a:p>
                      <a:pPr algn="ctr"/>
                      <a:r>
                        <a:rPr sz="700" b="1">
                          <a:solidFill>
                            <a:srgbClr val="000000"/>
                          </a:solidFill>
                          <a:latin typeface="Montserrat Medium"/>
                        </a:rPr>
                        <a:t>+6.4%</a:t>
                      </a:r>
                    </a:p>
                  </a:txBody>
                  <a:tcPr marL="36576" marR="22860" marT="0" marB="0" anchor="ctr">
                    <a:solidFill>
                      <a:srgbClr val="FFFFFF"/>
                    </a:solidFill>
                  </a:tcPr>
                </a:tc>
                <a:extLst>
                  <a:ext uri="{0D108BD9-81ED-4DB2-BD59-A6C34878D82A}">
                    <a16:rowId xmlns:a16="http://schemas.microsoft.com/office/drawing/2014/main" val="10004"/>
                  </a:ext>
                </a:extLst>
              </a:tr>
              <a:tr h="114300">
                <a:tc>
                  <a:txBody>
                    <a:bodyPr/>
                    <a:lstStyle/>
                    <a:p>
                      <a:pPr algn="l"/>
                      <a:r>
                        <a:rPr sz="700" b="0">
                          <a:solidFill>
                            <a:srgbClr val="000000"/>
                          </a:solidFill>
                          <a:latin typeface="Montserrat Medium"/>
                        </a:rPr>
                        <a:t>Cash cost ex-downtime (R$/t)</a:t>
                      </a:r>
                    </a:p>
                  </a:txBody>
                  <a:tcPr marL="36576" marR="22860" marT="0" marB="0" anchor="ctr">
                    <a:solidFill>
                      <a:srgbClr val="EEF1F6"/>
                    </a:solidFill>
                  </a:tcPr>
                </a:tc>
                <a:tc>
                  <a:txBody>
                    <a:bodyPr/>
                    <a:lstStyle/>
                    <a:p>
                      <a:pPr algn="ctr"/>
                      <a:r>
                        <a:rPr sz="700" b="1">
                          <a:solidFill>
                            <a:srgbClr val="000000"/>
                          </a:solidFill>
                          <a:latin typeface="Montserrat Medium"/>
                        </a:rPr>
                        <a:t>837</a:t>
                      </a:r>
                      <a:endParaRPr/>
                    </a:p>
                  </a:txBody>
                  <a:tcPr marL="36576" marR="22860" marT="0" marB="0" anchor="ctr">
                    <a:solidFill>
                      <a:srgbClr val="EEF1F6"/>
                    </a:solidFill>
                  </a:tcPr>
                </a:tc>
                <a:tc>
                  <a:txBody>
                    <a:bodyPr/>
                    <a:lstStyle/>
                    <a:p>
                      <a:pPr algn="ctr"/>
                      <a:r>
                        <a:rPr sz="700" b="1">
                          <a:solidFill>
                            <a:srgbClr val="000000"/>
                          </a:solidFill>
                          <a:latin typeface="Montserrat Medium"/>
                        </a:rPr>
                        <a:t>802</a:t>
                      </a:r>
                      <a:endParaRPr/>
                    </a:p>
                  </a:txBody>
                  <a:tcPr marL="36576" marR="22860" marT="0" marB="0" anchor="ctr">
                    <a:solidFill>
                      <a:srgbClr val="EEF1F6"/>
                    </a:solidFill>
                  </a:tcPr>
                </a:tc>
                <a:tc>
                  <a:txBody>
                    <a:bodyPr/>
                    <a:lstStyle/>
                    <a:p>
                      <a:pPr algn="ctr"/>
                      <a:r>
                        <a:rPr sz="700" b="1">
                          <a:solidFill>
                            <a:srgbClr val="000000"/>
                          </a:solidFill>
                          <a:latin typeface="Montserrat Medium"/>
                        </a:rPr>
                        <a:t>+4.4%</a:t>
                      </a:r>
                      <a:endParaRPr/>
                    </a:p>
                  </a:txBody>
                  <a:tcPr marL="36576" marR="22860" marT="0" marB="0" anchor="ctr">
                    <a:solidFill>
                      <a:srgbClr val="EEF1F6"/>
                    </a:solidFill>
                  </a:tcPr>
                </a:tc>
                <a:tc>
                  <a:txBody>
                    <a:bodyPr/>
                    <a:lstStyle/>
                    <a:p>
                      <a:pPr algn="ctr"/>
                      <a:r>
                        <a:rPr sz="700" b="1">
                          <a:solidFill>
                            <a:srgbClr val="000000"/>
                          </a:solidFill>
                          <a:latin typeface="Montserrat Medium"/>
                        </a:rPr>
                        <a:t>832</a:t>
                      </a:r>
                      <a:endParaRPr/>
                    </a:p>
                  </a:txBody>
                  <a:tcPr marL="36576" marR="22860" marT="0" marB="0" anchor="ctr">
                    <a:solidFill>
                      <a:srgbClr val="EEF1F6"/>
                    </a:solidFill>
                  </a:tcPr>
                </a:tc>
                <a:tc>
                  <a:txBody>
                    <a:bodyPr/>
                    <a:lstStyle/>
                    <a:p>
                      <a:pPr algn="ctr"/>
                      <a:r>
                        <a:rPr sz="700" b="1">
                          <a:solidFill>
                            <a:srgbClr val="000000"/>
                          </a:solidFill>
                          <a:latin typeface="Montserrat Medium"/>
                        </a:rPr>
                        <a:t>+0.6%</a:t>
                      </a:r>
                      <a:endParaRPr/>
                    </a:p>
                  </a:txBody>
                  <a:tcPr marL="36576" marR="22860" marT="0" marB="0" anchor="ctr">
                    <a:solidFill>
                      <a:srgbClr val="EEF1F6"/>
                    </a:solidFill>
                  </a:tcPr>
                </a:tc>
                <a:extLst>
                  <a:ext uri="{0D108BD9-81ED-4DB2-BD59-A6C34878D82A}">
                    <a16:rowId xmlns:a16="http://schemas.microsoft.com/office/drawing/2014/main" val="10005"/>
                  </a:ext>
                </a:extLst>
              </a:tr>
              <a:tr h="114300">
                <a:tc>
                  <a:txBody>
                    <a:bodyPr/>
                    <a:lstStyle/>
                    <a:p>
                      <a:pPr algn="l"/>
                      <a:r>
                        <a:rPr sz="700" b="0">
                          <a:solidFill>
                            <a:srgbClr val="000000"/>
                          </a:solidFill>
                          <a:latin typeface="Montserrat Medium"/>
                        </a:rPr>
                        <a:t>Cash cost w/ downtime (R$/t)</a:t>
                      </a:r>
                    </a:p>
                  </a:txBody>
                  <a:tcPr marL="36576" marR="22860" marT="0" marB="0" anchor="ctr">
                    <a:solidFill>
                      <a:srgbClr val="FFFFFF"/>
                    </a:solidFill>
                  </a:tcPr>
                </a:tc>
                <a:tc>
                  <a:txBody>
                    <a:bodyPr/>
                    <a:lstStyle/>
                    <a:p>
                      <a:pPr algn="ctr"/>
                      <a:r>
                        <a:rPr sz="700" b="1">
                          <a:solidFill>
                            <a:srgbClr val="000000"/>
                          </a:solidFill>
                          <a:latin typeface="Montserrat Medium"/>
                        </a:rPr>
                        <a:t>935</a:t>
                      </a:r>
                    </a:p>
                  </a:txBody>
                  <a:tcPr marL="36576" marR="22860" marT="0" marB="0" anchor="ctr">
                    <a:solidFill>
                      <a:srgbClr val="FFFFFF"/>
                    </a:solidFill>
                  </a:tcPr>
                </a:tc>
                <a:tc>
                  <a:txBody>
                    <a:bodyPr/>
                    <a:lstStyle/>
                    <a:p>
                      <a:pPr algn="ctr"/>
                      <a:r>
                        <a:rPr sz="700" b="1">
                          <a:solidFill>
                            <a:srgbClr val="000000"/>
                          </a:solidFill>
                          <a:latin typeface="Montserrat Medium"/>
                        </a:rPr>
                        <a:t>882</a:t>
                      </a:r>
                    </a:p>
                  </a:txBody>
                  <a:tcPr marL="36576" marR="22860" marT="0" marB="0" anchor="ctr">
                    <a:solidFill>
                      <a:srgbClr val="FFFFFF"/>
                    </a:solidFill>
                  </a:tcPr>
                </a:tc>
                <a:tc>
                  <a:txBody>
                    <a:bodyPr/>
                    <a:lstStyle/>
                    <a:p>
                      <a:pPr algn="ctr"/>
                      <a:r>
                        <a:rPr sz="700" b="1">
                          <a:solidFill>
                            <a:srgbClr val="000000"/>
                          </a:solidFill>
                          <a:latin typeface="Montserrat Medium"/>
                        </a:rPr>
                        <a:t>+6.0%</a:t>
                      </a:r>
                    </a:p>
                  </a:txBody>
                  <a:tcPr marL="36576" marR="22860" marT="0" marB="0" anchor="ctr">
                    <a:solidFill>
                      <a:srgbClr val="FFFFFF"/>
                    </a:solidFill>
                  </a:tcPr>
                </a:tc>
                <a:tc>
                  <a:txBody>
                    <a:bodyPr/>
                    <a:lstStyle/>
                    <a:p>
                      <a:pPr algn="ctr"/>
                      <a:r>
                        <a:rPr sz="700" b="1">
                          <a:solidFill>
                            <a:srgbClr val="000000"/>
                          </a:solidFill>
                          <a:latin typeface="Montserrat Medium"/>
                        </a:rPr>
                        <a:t>838</a:t>
                      </a:r>
                    </a:p>
                  </a:txBody>
                  <a:tcPr marL="36576" marR="22860" marT="0" marB="0" anchor="ctr">
                    <a:solidFill>
                      <a:srgbClr val="FFFFFF"/>
                    </a:solidFill>
                  </a:tcPr>
                </a:tc>
                <a:tc>
                  <a:txBody>
                    <a:bodyPr/>
                    <a:lstStyle/>
                    <a:p>
                      <a:pPr algn="ctr"/>
                      <a:r>
                        <a:rPr sz="700" b="1">
                          <a:solidFill>
                            <a:srgbClr val="000000"/>
                          </a:solidFill>
                          <a:latin typeface="Montserrat Medium"/>
                        </a:rPr>
                        <a:t>+11.5%</a:t>
                      </a:r>
                    </a:p>
                  </a:txBody>
                  <a:tcPr marL="36576" marR="22860" marT="0" marB="0" anchor="ctr">
                    <a:solidFill>
                      <a:srgbClr val="FFFFFF"/>
                    </a:solidFill>
                  </a:tcPr>
                </a:tc>
                <a:extLst>
                  <a:ext uri="{0D108BD9-81ED-4DB2-BD59-A6C34878D82A}">
                    <a16:rowId xmlns:a16="http://schemas.microsoft.com/office/drawing/2014/main" val="10006"/>
                  </a:ext>
                </a:extLst>
              </a:tr>
              <a:tr h="114300">
                <a:tc>
                  <a:txBody>
                    <a:bodyPr/>
                    <a:lstStyle/>
                    <a:p>
                      <a:pPr algn="l"/>
                      <a:r>
                        <a:rPr sz="700" b="0">
                          <a:solidFill>
                            <a:srgbClr val="000000"/>
                          </a:solidFill>
                          <a:latin typeface="Montserrat Medium"/>
                        </a:rPr>
                        <a:t>Adj. EBITDA (R$m)</a:t>
                      </a:r>
                    </a:p>
                  </a:txBody>
                  <a:tcPr marL="36576" marR="22860" marT="0" marB="0" anchor="ctr">
                    <a:solidFill>
                      <a:srgbClr val="EEF1F6"/>
                    </a:solidFill>
                  </a:tcPr>
                </a:tc>
                <a:tc>
                  <a:txBody>
                    <a:bodyPr/>
                    <a:lstStyle/>
                    <a:p>
                      <a:pPr algn="ctr"/>
                      <a:r>
                        <a:rPr sz="700" b="1">
                          <a:solidFill>
                            <a:srgbClr val="000000"/>
                          </a:solidFill>
                          <a:latin typeface="Montserrat Medium"/>
                        </a:rPr>
                        <a:t>3,935</a:t>
                      </a:r>
                      <a:endParaRPr/>
                    </a:p>
                  </a:txBody>
                  <a:tcPr marL="36576" marR="22860" marT="0" marB="0" anchor="ctr">
                    <a:solidFill>
                      <a:srgbClr val="EEF1F6"/>
                    </a:solidFill>
                  </a:tcPr>
                </a:tc>
                <a:tc>
                  <a:txBody>
                    <a:bodyPr/>
                    <a:lstStyle/>
                    <a:p>
                      <a:pPr algn="ctr"/>
                      <a:r>
                        <a:rPr sz="700" b="1">
                          <a:solidFill>
                            <a:srgbClr val="000000"/>
                          </a:solidFill>
                          <a:latin typeface="Montserrat Medium"/>
                        </a:rPr>
                        <a:t>4,056</a:t>
                      </a:r>
                      <a:endParaRPr/>
                    </a:p>
                  </a:txBody>
                  <a:tcPr marL="36576" marR="22860" marT="0" marB="0" anchor="ctr">
                    <a:solidFill>
                      <a:srgbClr val="EEF1F6"/>
                    </a:solidFill>
                  </a:tcPr>
                </a:tc>
                <a:tc>
                  <a:txBody>
                    <a:bodyPr/>
                    <a:lstStyle/>
                    <a:p>
                      <a:pPr algn="ctr"/>
                      <a:r>
                        <a:rPr sz="700" b="1">
                          <a:solidFill>
                            <a:srgbClr val="000000"/>
                          </a:solidFill>
                          <a:latin typeface="Montserrat Medium"/>
                        </a:rPr>
                        <a:t>−3.0%</a:t>
                      </a:r>
                      <a:endParaRPr/>
                    </a:p>
                  </a:txBody>
                  <a:tcPr marL="36576" marR="22860" marT="0" marB="0" anchor="ctr">
                    <a:solidFill>
                      <a:srgbClr val="EEF1F6"/>
                    </a:solidFill>
                  </a:tcPr>
                </a:tc>
                <a:tc>
                  <a:txBody>
                    <a:bodyPr/>
                    <a:lstStyle/>
                    <a:p>
                      <a:pPr algn="ctr"/>
                      <a:r>
                        <a:rPr sz="700" b="1">
                          <a:solidFill>
                            <a:srgbClr val="000000"/>
                          </a:solidFill>
                          <a:latin typeface="Montserrat Medium"/>
                        </a:rPr>
                        <a:t>5,378</a:t>
                      </a:r>
                      <a:endParaRPr/>
                    </a:p>
                  </a:txBody>
                  <a:tcPr marL="36576" marR="22860" marT="0" marB="0" anchor="ctr">
                    <a:solidFill>
                      <a:srgbClr val="EEF1F6"/>
                    </a:solidFill>
                  </a:tcPr>
                </a:tc>
                <a:tc>
                  <a:txBody>
                    <a:bodyPr/>
                    <a:lstStyle/>
                    <a:p>
                      <a:pPr algn="ctr"/>
                      <a:r>
                        <a:rPr sz="700" b="1">
                          <a:solidFill>
                            <a:srgbClr val="000000"/>
                          </a:solidFill>
                          <a:latin typeface="Montserrat Medium"/>
                        </a:rPr>
                        <a:t>−26.8%</a:t>
                      </a:r>
                      <a:endParaRPr/>
                    </a:p>
                  </a:txBody>
                  <a:tcPr marL="36576" marR="22860" marT="0" marB="0" anchor="ctr">
                    <a:solidFill>
                      <a:srgbClr val="EEF1F6"/>
                    </a:solidFill>
                  </a:tcPr>
                </a:tc>
                <a:extLst>
                  <a:ext uri="{0D108BD9-81ED-4DB2-BD59-A6C34878D82A}">
                    <a16:rowId xmlns:a16="http://schemas.microsoft.com/office/drawing/2014/main" val="10007"/>
                  </a:ext>
                </a:extLst>
              </a:tr>
              <a:tr h="114300">
                <a:tc>
                  <a:txBody>
                    <a:bodyPr/>
                    <a:lstStyle/>
                    <a:p>
                      <a:pPr algn="l"/>
                      <a:r>
                        <a:rPr sz="700" b="0">
                          <a:solidFill>
                            <a:srgbClr val="000000"/>
                          </a:solidFill>
                          <a:latin typeface="Montserrat Medium"/>
                        </a:rPr>
                        <a:t>Margin</a:t>
                      </a:r>
                    </a:p>
                  </a:txBody>
                  <a:tcPr marL="36576" marR="22860" marT="0" marB="0" anchor="ctr">
                    <a:solidFill>
                      <a:srgbClr val="FFFFFF"/>
                    </a:solidFill>
                  </a:tcPr>
                </a:tc>
                <a:tc>
                  <a:txBody>
                    <a:bodyPr/>
                    <a:lstStyle/>
                    <a:p>
                      <a:pPr algn="ctr"/>
                      <a:r>
                        <a:rPr sz="700" b="1">
                          <a:solidFill>
                            <a:srgbClr val="000000"/>
                          </a:solidFill>
                          <a:latin typeface="Montserrat Medium"/>
                        </a:rPr>
                        <a:t>45.5%</a:t>
                      </a:r>
                    </a:p>
                  </a:txBody>
                  <a:tcPr marL="36576" marR="22860" marT="0" marB="0" anchor="ctr">
                    <a:solidFill>
                      <a:srgbClr val="FFFFFF"/>
                    </a:solidFill>
                  </a:tcPr>
                </a:tc>
                <a:tc>
                  <a:txBody>
                    <a:bodyPr/>
                    <a:lstStyle/>
                    <a:p>
                      <a:pPr algn="ctr"/>
                      <a:r>
                        <a:rPr sz="700" b="1">
                          <a:solidFill>
                            <a:srgbClr val="000000"/>
                          </a:solidFill>
                          <a:latin typeface="Montserrat Medium"/>
                        </a:rPr>
                        <a:t>48.6%</a:t>
                      </a:r>
                    </a:p>
                  </a:txBody>
                  <a:tcPr marL="36576" marR="22860" marT="0" marB="0" anchor="ctr">
                    <a:solidFill>
                      <a:srgbClr val="FFFFFF"/>
                    </a:solidFill>
                  </a:tcPr>
                </a:tc>
                <a:tc>
                  <a:txBody>
                    <a:bodyPr/>
                    <a:lstStyle/>
                    <a:p>
                      <a:pPr algn="ctr"/>
                      <a:r>
                        <a:rPr sz="700" b="1">
                          <a:solidFill>
                            <a:srgbClr val="000000"/>
                          </a:solidFill>
                          <a:latin typeface="Montserrat Medium"/>
                        </a:rPr>
                        <a:t>−3.1pp</a:t>
                      </a:r>
                    </a:p>
                  </a:txBody>
                  <a:tcPr marL="36576" marR="22860" marT="0" marB="0" anchor="ctr">
                    <a:solidFill>
                      <a:srgbClr val="FFFFFF"/>
                    </a:solidFill>
                  </a:tcPr>
                </a:tc>
                <a:tc>
                  <a:txBody>
                    <a:bodyPr/>
                    <a:lstStyle/>
                    <a:p>
                      <a:pPr algn="ctr"/>
                      <a:r>
                        <a:rPr sz="700" b="1">
                          <a:solidFill>
                            <a:srgbClr val="000000"/>
                          </a:solidFill>
                          <a:latin typeface="Montserrat Medium"/>
                        </a:rPr>
                        <a:t>52.3%</a:t>
                      </a:r>
                    </a:p>
                  </a:txBody>
                  <a:tcPr marL="36576" marR="22860" marT="0" marB="0" anchor="ctr">
                    <a:solidFill>
                      <a:srgbClr val="FFFFFF"/>
                    </a:solidFill>
                  </a:tcPr>
                </a:tc>
                <a:tc>
                  <a:txBody>
                    <a:bodyPr/>
                    <a:lstStyle/>
                    <a:p>
                      <a:pPr algn="ctr"/>
                      <a:r>
                        <a:rPr sz="700" b="1">
                          <a:solidFill>
                            <a:srgbClr val="000000"/>
                          </a:solidFill>
                          <a:latin typeface="Montserrat Medium"/>
                        </a:rPr>
                        <a:t>−6.8pp</a:t>
                      </a:r>
                    </a:p>
                  </a:txBody>
                  <a:tcPr marL="36576" marR="22860" marT="0" marB="0" anchor="ctr">
                    <a:solidFill>
                      <a:srgbClr val="FFFFFF"/>
                    </a:solidFill>
                  </a:tcPr>
                </a:tc>
                <a:extLst>
                  <a:ext uri="{0D108BD9-81ED-4DB2-BD59-A6C34878D82A}">
                    <a16:rowId xmlns:a16="http://schemas.microsoft.com/office/drawing/2014/main" val="10008"/>
                  </a:ext>
                </a:extLst>
              </a:tr>
              <a:tr h="114300">
                <a:tc>
                  <a:txBody>
                    <a:bodyPr/>
                    <a:lstStyle/>
                    <a:p>
                      <a:pPr algn="l"/>
                      <a:r>
                        <a:rPr sz="700" b="1">
                          <a:solidFill>
                            <a:srgbClr val="FFFFFF"/>
                          </a:solidFill>
                          <a:latin typeface="Montserrat Medium"/>
                        </a:rPr>
                        <a:t>PAPER</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9"/>
                  </a:ext>
                </a:extLst>
              </a:tr>
              <a:tr h="114300">
                <a:tc>
                  <a:txBody>
                    <a:bodyPr/>
                    <a:lstStyle/>
                    <a:p>
                      <a:pPr algn="l"/>
                      <a:r>
                        <a:rPr sz="700" b="0">
                          <a:solidFill>
                            <a:srgbClr val="000000"/>
                          </a:solidFill>
                          <a:latin typeface="Montserrat Medium"/>
                        </a:rPr>
                        <a:t>Net revenue (R$m)</a:t>
                      </a:r>
                    </a:p>
                  </a:txBody>
                  <a:tcPr marL="36576" marR="22860" marT="0" marB="0" anchor="ctr">
                    <a:solidFill>
                      <a:srgbClr val="EEF1F6"/>
                    </a:solidFill>
                  </a:tcPr>
                </a:tc>
                <a:tc>
                  <a:txBody>
                    <a:bodyPr/>
                    <a:lstStyle/>
                    <a:p>
                      <a:pPr algn="ctr"/>
                      <a:r>
                        <a:rPr sz="700" b="1">
                          <a:solidFill>
                            <a:srgbClr val="000000"/>
                          </a:solidFill>
                          <a:latin typeface="Montserrat Medium"/>
                        </a:rPr>
                        <a:t>2,743</a:t>
                      </a:r>
                    </a:p>
                  </a:txBody>
                  <a:tcPr marL="36576" marR="22860" marT="0" marB="0" anchor="ctr">
                    <a:solidFill>
                      <a:srgbClr val="EEF1F6"/>
                    </a:solidFill>
                  </a:tcPr>
                </a:tc>
                <a:tc>
                  <a:txBody>
                    <a:bodyPr/>
                    <a:lstStyle/>
                    <a:p>
                      <a:pPr algn="ctr"/>
                      <a:r>
                        <a:rPr sz="700" b="1">
                          <a:solidFill>
                            <a:srgbClr val="000000"/>
                          </a:solidFill>
                          <a:latin typeface="Montserrat Medium"/>
                        </a:rPr>
                        <a:t>2,623</a:t>
                      </a:r>
                    </a:p>
                  </a:txBody>
                  <a:tcPr marL="36576" marR="22860" marT="0" marB="0" anchor="ctr">
                    <a:solidFill>
                      <a:srgbClr val="EEF1F6"/>
                    </a:solidFill>
                  </a:tcPr>
                </a:tc>
                <a:tc>
                  <a:txBody>
                    <a:bodyPr/>
                    <a:lstStyle/>
                    <a:p>
                      <a:pPr algn="ctr"/>
                      <a:r>
                        <a:rPr sz="700" b="1">
                          <a:solidFill>
                            <a:srgbClr val="000000"/>
                          </a:solidFill>
                          <a:latin typeface="Montserrat Medium"/>
                        </a:rPr>
                        <a:t>+4.6%</a:t>
                      </a:r>
                    </a:p>
                  </a:txBody>
                  <a:tcPr marL="36576" marR="22860" marT="0" marB="0" anchor="ctr">
                    <a:solidFill>
                      <a:srgbClr val="EEF1F6"/>
                    </a:solidFill>
                  </a:tcPr>
                </a:tc>
                <a:tc>
                  <a:txBody>
                    <a:bodyPr/>
                    <a:lstStyle/>
                    <a:p>
                      <a:pPr algn="ctr"/>
                      <a:r>
                        <a:rPr sz="700" b="1">
                          <a:solidFill>
                            <a:srgbClr val="000000"/>
                          </a:solidFill>
                          <a:latin typeface="Montserrat Medium"/>
                        </a:rPr>
                        <a:t>3,008</a:t>
                      </a:r>
                    </a:p>
                  </a:txBody>
                  <a:tcPr marL="36576" marR="22860" marT="0" marB="0" anchor="ctr">
                    <a:solidFill>
                      <a:srgbClr val="EEF1F6"/>
                    </a:solidFill>
                  </a:tcPr>
                </a:tc>
                <a:tc>
                  <a:txBody>
                    <a:bodyPr/>
                    <a:lstStyle/>
                    <a:p>
                      <a:pPr algn="ctr"/>
                      <a:r>
                        <a:rPr sz="700" b="1">
                          <a:solidFill>
                            <a:srgbClr val="000000"/>
                          </a:solidFill>
                          <a:latin typeface="Montserrat Medium"/>
                        </a:rPr>
                        <a:t>−8.8%</a:t>
                      </a:r>
                    </a:p>
                  </a:txBody>
                  <a:tcPr marL="36576" marR="22860" marT="0" marB="0" anchor="ctr">
                    <a:solidFill>
                      <a:srgbClr val="EEF1F6"/>
                    </a:solidFill>
                  </a:tcPr>
                </a:tc>
                <a:extLst>
                  <a:ext uri="{0D108BD9-81ED-4DB2-BD59-A6C34878D82A}">
                    <a16:rowId xmlns:a16="http://schemas.microsoft.com/office/drawing/2014/main" val="10010"/>
                  </a:ext>
                </a:extLst>
              </a:tr>
              <a:tr h="114300">
                <a:tc>
                  <a:txBody>
                    <a:bodyPr/>
                    <a:lstStyle/>
                    <a:p>
                      <a:pPr algn="l"/>
                      <a:r>
                        <a:rPr sz="700" b="0">
                          <a:solidFill>
                            <a:srgbClr val="000000"/>
                          </a:solidFill>
                          <a:latin typeface="Montserrat Medium"/>
                        </a:rPr>
                        <a:t>Sales volume (Kt)</a:t>
                      </a:r>
                    </a:p>
                  </a:txBody>
                  <a:tcPr marL="36576" marR="22860" marT="0" marB="0" anchor="ctr">
                    <a:solidFill>
                      <a:srgbClr val="FFFFFF"/>
                    </a:solidFill>
                  </a:tcPr>
                </a:tc>
                <a:tc>
                  <a:txBody>
                    <a:bodyPr/>
                    <a:lstStyle/>
                    <a:p>
                      <a:pPr algn="ctr"/>
                      <a:r>
                        <a:rPr sz="700" b="1">
                          <a:solidFill>
                            <a:srgbClr val="000000"/>
                          </a:solidFill>
                          <a:latin typeface="Montserrat Medium"/>
                        </a:rPr>
                        <a:t>393</a:t>
                      </a:r>
                      <a:endParaRPr/>
                    </a:p>
                  </a:txBody>
                  <a:tcPr marL="36576" marR="22860" marT="0" marB="0" anchor="ctr">
                    <a:solidFill>
                      <a:srgbClr val="FFFFFF"/>
                    </a:solidFill>
                  </a:tcPr>
                </a:tc>
                <a:tc>
                  <a:txBody>
                    <a:bodyPr/>
                    <a:lstStyle/>
                    <a:p>
                      <a:pPr algn="ctr"/>
                      <a:r>
                        <a:rPr sz="700" b="1">
                          <a:solidFill>
                            <a:srgbClr val="000000"/>
                          </a:solidFill>
                          <a:latin typeface="Montserrat Medium"/>
                        </a:rPr>
                        <a:t>378</a:t>
                      </a:r>
                      <a:endParaRPr/>
                    </a:p>
                  </a:txBody>
                  <a:tcPr marL="36576" marR="22860" marT="0" marB="0" anchor="ctr">
                    <a:solidFill>
                      <a:srgbClr val="FFFFFF"/>
                    </a:solidFill>
                  </a:tcPr>
                </a:tc>
                <a:tc>
                  <a:txBody>
                    <a:bodyPr/>
                    <a:lstStyle/>
                    <a:p>
                      <a:pPr algn="ctr"/>
                      <a:r>
                        <a:rPr sz="700" b="1">
                          <a:solidFill>
                            <a:srgbClr val="000000"/>
                          </a:solidFill>
                          <a:latin typeface="Montserrat Medium"/>
                        </a:rPr>
                        <a:t>+4.0%</a:t>
                      </a:r>
                      <a:endParaRPr/>
                    </a:p>
                  </a:txBody>
                  <a:tcPr marL="36576" marR="22860" marT="0" marB="0" anchor="ctr">
                    <a:solidFill>
                      <a:srgbClr val="FFFFFF"/>
                    </a:solidFill>
                  </a:tcPr>
                </a:tc>
                <a:tc>
                  <a:txBody>
                    <a:bodyPr/>
                    <a:lstStyle/>
                    <a:p>
                      <a:pPr algn="ctr"/>
                      <a:r>
                        <a:rPr sz="700" b="1">
                          <a:solidFill>
                            <a:srgbClr val="000000"/>
                          </a:solidFill>
                          <a:latin typeface="Montserrat Medium"/>
                        </a:rPr>
                        <a:t>411</a:t>
                      </a:r>
                      <a:endParaRPr/>
                    </a:p>
                  </a:txBody>
                  <a:tcPr marL="36576" marR="22860" marT="0" marB="0" anchor="ctr">
                    <a:solidFill>
                      <a:srgbClr val="FFFFFF"/>
                    </a:solidFill>
                  </a:tcPr>
                </a:tc>
                <a:tc>
                  <a:txBody>
                    <a:bodyPr/>
                    <a:lstStyle/>
                    <a:p>
                      <a:pPr algn="ctr"/>
                      <a:r>
                        <a:rPr sz="700" b="1">
                          <a:solidFill>
                            <a:srgbClr val="000000"/>
                          </a:solidFill>
                          <a:latin typeface="Montserrat Medium"/>
                        </a:rPr>
                        <a:t>−4.3%</a:t>
                      </a:r>
                      <a:endParaRPr/>
                    </a:p>
                  </a:txBody>
                  <a:tcPr marL="36576" marR="22860" marT="0" marB="0" anchor="ctr">
                    <a:solidFill>
                      <a:srgbClr val="FFFFFF"/>
                    </a:solidFill>
                  </a:tcPr>
                </a:tc>
                <a:extLst>
                  <a:ext uri="{0D108BD9-81ED-4DB2-BD59-A6C34878D82A}">
                    <a16:rowId xmlns:a16="http://schemas.microsoft.com/office/drawing/2014/main" val="10011"/>
                  </a:ext>
                </a:extLst>
              </a:tr>
              <a:tr h="114300">
                <a:tc>
                  <a:txBody>
                    <a:bodyPr/>
                    <a:lstStyle/>
                    <a:p>
                      <a:pPr algn="l"/>
                      <a:r>
                        <a:rPr sz="700" b="0">
                          <a:solidFill>
                            <a:srgbClr val="000000"/>
                          </a:solidFill>
                          <a:latin typeface="Montserrat Medium"/>
                        </a:rPr>
                        <a:t>Average price (R$/t)</a:t>
                      </a:r>
                    </a:p>
                  </a:txBody>
                  <a:tcPr marL="36576" marR="22860" marT="0" marB="0" anchor="ctr">
                    <a:solidFill>
                      <a:srgbClr val="EEF1F6"/>
                    </a:solidFill>
                  </a:tcPr>
                </a:tc>
                <a:tc>
                  <a:txBody>
                    <a:bodyPr/>
                    <a:lstStyle/>
                    <a:p>
                      <a:pPr algn="ctr"/>
                      <a:r>
                        <a:rPr sz="700" b="1">
                          <a:solidFill>
                            <a:srgbClr val="000000"/>
                          </a:solidFill>
                          <a:latin typeface="Montserrat Medium"/>
                        </a:rPr>
                        <a:t>6,973</a:t>
                      </a:r>
                    </a:p>
                  </a:txBody>
                  <a:tcPr marL="36576" marR="22860" marT="0" marB="0" anchor="ctr">
                    <a:solidFill>
                      <a:srgbClr val="EEF1F6"/>
                    </a:solidFill>
                  </a:tcPr>
                </a:tc>
                <a:tc>
                  <a:txBody>
                    <a:bodyPr/>
                    <a:lstStyle/>
                    <a:p>
                      <a:pPr algn="ctr"/>
                      <a:r>
                        <a:rPr sz="700" b="1">
                          <a:solidFill>
                            <a:srgbClr val="000000"/>
                          </a:solidFill>
                          <a:latin typeface="Montserrat Medium"/>
                        </a:rPr>
                        <a:t>6,933</a:t>
                      </a:r>
                    </a:p>
                  </a:txBody>
                  <a:tcPr marL="36576" marR="22860" marT="0" marB="0" anchor="ctr">
                    <a:solidFill>
                      <a:srgbClr val="EEF1F6"/>
                    </a:solidFill>
                  </a:tcPr>
                </a:tc>
                <a:tc>
                  <a:txBody>
                    <a:bodyPr/>
                    <a:lstStyle/>
                    <a:p>
                      <a:pPr algn="ctr"/>
                      <a:r>
                        <a:rPr sz="700" b="1">
                          <a:solidFill>
                            <a:srgbClr val="000000"/>
                          </a:solidFill>
                          <a:latin typeface="Montserrat Medium"/>
                        </a:rPr>
                        <a:t>+0.6%</a:t>
                      </a:r>
                    </a:p>
                  </a:txBody>
                  <a:tcPr marL="36576" marR="22860" marT="0" marB="0" anchor="ctr">
                    <a:solidFill>
                      <a:srgbClr val="EEF1F6"/>
                    </a:solidFill>
                  </a:tcPr>
                </a:tc>
                <a:tc>
                  <a:txBody>
                    <a:bodyPr/>
                    <a:lstStyle/>
                    <a:p>
                      <a:pPr algn="ctr"/>
                      <a:r>
                        <a:rPr sz="700" b="1">
                          <a:solidFill>
                            <a:srgbClr val="000000"/>
                          </a:solidFill>
                          <a:latin typeface="Montserrat Medium"/>
                        </a:rPr>
                        <a:t>7,315</a:t>
                      </a:r>
                    </a:p>
                  </a:txBody>
                  <a:tcPr marL="36576" marR="22860" marT="0" marB="0" anchor="ctr">
                    <a:solidFill>
                      <a:srgbClr val="EEF1F6"/>
                    </a:solidFill>
                  </a:tcPr>
                </a:tc>
                <a:tc>
                  <a:txBody>
                    <a:bodyPr/>
                    <a:lstStyle/>
                    <a:p>
                      <a:pPr algn="ctr"/>
                      <a:r>
                        <a:rPr sz="700" b="1">
                          <a:solidFill>
                            <a:srgbClr val="000000"/>
                          </a:solidFill>
                          <a:latin typeface="Montserrat Medium"/>
                        </a:rPr>
                        <a:t>−4.7%</a:t>
                      </a:r>
                    </a:p>
                  </a:txBody>
                  <a:tcPr marL="36576" marR="22860" marT="0" marB="0" anchor="ctr">
                    <a:solidFill>
                      <a:srgbClr val="EEF1F6"/>
                    </a:solidFill>
                  </a:tcPr>
                </a:tc>
                <a:extLst>
                  <a:ext uri="{0D108BD9-81ED-4DB2-BD59-A6C34878D82A}">
                    <a16:rowId xmlns:a16="http://schemas.microsoft.com/office/drawing/2014/main" val="10012"/>
                  </a:ext>
                </a:extLst>
              </a:tr>
              <a:tr h="114300">
                <a:tc>
                  <a:txBody>
                    <a:bodyPr/>
                    <a:lstStyle/>
                    <a:p>
                      <a:pPr algn="l"/>
                      <a:r>
                        <a:rPr sz="700" b="0">
                          <a:solidFill>
                            <a:srgbClr val="000000"/>
                          </a:solidFill>
                          <a:latin typeface="Montserrat Medium"/>
                        </a:rPr>
                        <a:t>Adj. EBITDA (R$m)</a:t>
                      </a:r>
                    </a:p>
                  </a:txBody>
                  <a:tcPr marL="36576" marR="22860" marT="0" marB="0" anchor="ctr">
                    <a:solidFill>
                      <a:srgbClr val="FFFFFF"/>
                    </a:solidFill>
                  </a:tcPr>
                </a:tc>
                <a:tc>
                  <a:txBody>
                    <a:bodyPr/>
                    <a:lstStyle/>
                    <a:p>
                      <a:pPr algn="ctr"/>
                      <a:r>
                        <a:rPr sz="700" b="1">
                          <a:solidFill>
                            <a:srgbClr val="000000"/>
                          </a:solidFill>
                          <a:latin typeface="Montserrat Medium"/>
                        </a:rPr>
                        <a:t>472</a:t>
                      </a:r>
                      <a:endParaRPr/>
                    </a:p>
                  </a:txBody>
                  <a:tcPr marL="36576" marR="22860" marT="0" marB="0" anchor="ctr">
                    <a:solidFill>
                      <a:srgbClr val="FFFFFF"/>
                    </a:solidFill>
                  </a:tcPr>
                </a:tc>
                <a:tc>
                  <a:txBody>
                    <a:bodyPr/>
                    <a:lstStyle/>
                    <a:p>
                      <a:pPr algn="ctr"/>
                      <a:r>
                        <a:rPr sz="700" b="1">
                          <a:solidFill>
                            <a:srgbClr val="000000"/>
                          </a:solidFill>
                          <a:latin typeface="Montserrat Medium"/>
                        </a:rPr>
                        <a:t>524</a:t>
                      </a:r>
                      <a:endParaRPr/>
                    </a:p>
                  </a:txBody>
                  <a:tcPr marL="36576" marR="22860" marT="0" marB="0" anchor="ctr">
                    <a:solidFill>
                      <a:srgbClr val="FFFFFF"/>
                    </a:solidFill>
                  </a:tcPr>
                </a:tc>
                <a:tc>
                  <a:txBody>
                    <a:bodyPr/>
                    <a:lstStyle/>
                    <a:p>
                      <a:pPr algn="ctr"/>
                      <a:r>
                        <a:rPr sz="700" b="1">
                          <a:solidFill>
                            <a:srgbClr val="000000"/>
                          </a:solidFill>
                          <a:latin typeface="Montserrat Medium"/>
                        </a:rPr>
                        <a:t>−9.9%</a:t>
                      </a:r>
                      <a:endParaRPr/>
                    </a:p>
                  </a:txBody>
                  <a:tcPr marL="36576" marR="22860" marT="0" marB="0" anchor="ctr">
                    <a:solidFill>
                      <a:srgbClr val="FFFFFF"/>
                    </a:solidFill>
                  </a:tcPr>
                </a:tc>
                <a:tc>
                  <a:txBody>
                    <a:bodyPr/>
                    <a:lstStyle/>
                    <a:p>
                      <a:pPr algn="ctr"/>
                      <a:r>
                        <a:rPr sz="700" b="1">
                          <a:solidFill>
                            <a:srgbClr val="000000"/>
                          </a:solidFill>
                          <a:latin typeface="Montserrat Medium"/>
                        </a:rPr>
                        <a:t>709</a:t>
                      </a:r>
                      <a:endParaRPr/>
                    </a:p>
                  </a:txBody>
                  <a:tcPr marL="36576" marR="22860" marT="0" marB="0" anchor="ctr">
                    <a:solidFill>
                      <a:srgbClr val="FFFFFF"/>
                    </a:solidFill>
                  </a:tcPr>
                </a:tc>
                <a:tc>
                  <a:txBody>
                    <a:bodyPr/>
                    <a:lstStyle/>
                    <a:p>
                      <a:pPr algn="ctr"/>
                      <a:r>
                        <a:rPr sz="700" b="1">
                          <a:solidFill>
                            <a:srgbClr val="000000"/>
                          </a:solidFill>
                          <a:latin typeface="Montserrat Medium"/>
                        </a:rPr>
                        <a:t>−33.5%</a:t>
                      </a:r>
                      <a:endParaRPr/>
                    </a:p>
                  </a:txBody>
                  <a:tcPr marL="36576" marR="22860" marT="0" marB="0" anchor="ctr">
                    <a:solidFill>
                      <a:srgbClr val="FFFFFF"/>
                    </a:solidFill>
                  </a:tcPr>
                </a:tc>
                <a:extLst>
                  <a:ext uri="{0D108BD9-81ED-4DB2-BD59-A6C34878D82A}">
                    <a16:rowId xmlns:a16="http://schemas.microsoft.com/office/drawing/2014/main" val="10013"/>
                  </a:ext>
                </a:extLst>
              </a:tr>
              <a:tr h="114300">
                <a:tc>
                  <a:txBody>
                    <a:bodyPr/>
                    <a:lstStyle/>
                    <a:p>
                      <a:pPr algn="l"/>
                      <a:r>
                        <a:rPr sz="700" b="0">
                          <a:solidFill>
                            <a:srgbClr val="000000"/>
                          </a:solidFill>
                          <a:latin typeface="Montserrat Medium"/>
                        </a:rPr>
                        <a:t>Margin</a:t>
                      </a:r>
                    </a:p>
                  </a:txBody>
                  <a:tcPr marL="36576" marR="22860" marT="0" marB="0" anchor="ctr">
                    <a:solidFill>
                      <a:srgbClr val="EEF1F6"/>
                    </a:solidFill>
                  </a:tcPr>
                </a:tc>
                <a:tc>
                  <a:txBody>
                    <a:bodyPr/>
                    <a:lstStyle/>
                    <a:p>
                      <a:pPr algn="ctr"/>
                      <a:r>
                        <a:rPr sz="700" b="1">
                          <a:solidFill>
                            <a:srgbClr val="000000"/>
                          </a:solidFill>
                          <a:latin typeface="Montserrat Medium"/>
                        </a:rPr>
                        <a:t>17.2%</a:t>
                      </a:r>
                    </a:p>
                  </a:txBody>
                  <a:tcPr marL="36576" marR="22860" marT="0" marB="0" anchor="ctr">
                    <a:solidFill>
                      <a:srgbClr val="EEF1F6"/>
                    </a:solidFill>
                  </a:tcPr>
                </a:tc>
                <a:tc>
                  <a:txBody>
                    <a:bodyPr/>
                    <a:lstStyle/>
                    <a:p>
                      <a:pPr algn="ctr"/>
                      <a:r>
                        <a:rPr sz="700" b="1">
                          <a:solidFill>
                            <a:srgbClr val="000000"/>
                          </a:solidFill>
                          <a:latin typeface="Montserrat Medium"/>
                        </a:rPr>
                        <a:t>20.0%</a:t>
                      </a:r>
                    </a:p>
                  </a:txBody>
                  <a:tcPr marL="36576" marR="22860" marT="0" marB="0" anchor="ctr">
                    <a:solidFill>
                      <a:srgbClr val="EEF1F6"/>
                    </a:solidFill>
                  </a:tcPr>
                </a:tc>
                <a:tc>
                  <a:txBody>
                    <a:bodyPr/>
                    <a:lstStyle/>
                    <a:p>
                      <a:pPr algn="ctr"/>
                      <a:r>
                        <a:rPr sz="700" b="1">
                          <a:solidFill>
                            <a:srgbClr val="000000"/>
                          </a:solidFill>
                          <a:latin typeface="Montserrat Medium"/>
                        </a:rPr>
                        <a:t>−2.8pp</a:t>
                      </a:r>
                    </a:p>
                  </a:txBody>
                  <a:tcPr marL="36576" marR="22860" marT="0" marB="0" anchor="ctr">
                    <a:solidFill>
                      <a:srgbClr val="EEF1F6"/>
                    </a:solidFill>
                  </a:tcPr>
                </a:tc>
                <a:tc>
                  <a:txBody>
                    <a:bodyPr/>
                    <a:lstStyle/>
                    <a:p>
                      <a:pPr algn="ctr"/>
                      <a:r>
                        <a:rPr sz="700" b="1">
                          <a:solidFill>
                            <a:srgbClr val="000000"/>
                          </a:solidFill>
                          <a:latin typeface="Montserrat Medium"/>
                        </a:rPr>
                        <a:t>23.6%</a:t>
                      </a:r>
                    </a:p>
                  </a:txBody>
                  <a:tcPr marL="36576" marR="22860" marT="0" marB="0" anchor="ctr">
                    <a:solidFill>
                      <a:srgbClr val="EEF1F6"/>
                    </a:solidFill>
                  </a:tcPr>
                </a:tc>
                <a:tc>
                  <a:txBody>
                    <a:bodyPr/>
                    <a:lstStyle/>
                    <a:p>
                      <a:pPr algn="ctr"/>
                      <a:r>
                        <a:rPr sz="700" b="1">
                          <a:solidFill>
                            <a:srgbClr val="000000"/>
                          </a:solidFill>
                          <a:latin typeface="Montserrat Medium"/>
                        </a:rPr>
                        <a:t>−6.4pp</a:t>
                      </a:r>
                    </a:p>
                  </a:txBody>
                  <a:tcPr marL="36576" marR="22860" marT="0" marB="0" anchor="ctr">
                    <a:solidFill>
                      <a:srgbClr val="EEF1F6"/>
                    </a:solidFill>
                  </a:tcPr>
                </a:tc>
                <a:extLst>
                  <a:ext uri="{0D108BD9-81ED-4DB2-BD59-A6C34878D82A}">
                    <a16:rowId xmlns:a16="http://schemas.microsoft.com/office/drawing/2014/main" val="10014"/>
                  </a:ext>
                </a:extLst>
              </a:tr>
              <a:tr h="114300">
                <a:tc>
                  <a:txBody>
                    <a:bodyPr/>
                    <a:lstStyle/>
                    <a:p>
                      <a:pPr algn="l"/>
                      <a:r>
                        <a:rPr sz="700" b="1">
                          <a:solidFill>
                            <a:srgbClr val="FFFFFF"/>
                          </a:solidFill>
                          <a:latin typeface="Montserrat Medium"/>
                        </a:rPr>
                        <a:t>CONSOLIDATED</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5"/>
                  </a:ext>
                </a:extLst>
              </a:tr>
              <a:tr h="114300">
                <a:tc>
                  <a:txBody>
                    <a:bodyPr/>
                    <a:lstStyle/>
                    <a:p>
                      <a:pPr algn="l"/>
                      <a:r>
                        <a:rPr sz="700" b="0">
                          <a:solidFill>
                            <a:srgbClr val="000000"/>
                          </a:solidFill>
                          <a:latin typeface="Montserrat Medium"/>
                        </a:rPr>
                        <a:t>Net revenue (R$m)</a:t>
                      </a:r>
                    </a:p>
                  </a:txBody>
                  <a:tcPr marL="36576" marR="22860" marT="0" marB="0" anchor="ctr">
                    <a:solidFill>
                      <a:srgbClr val="FFFFFF"/>
                    </a:solidFill>
                  </a:tcPr>
                </a:tc>
                <a:tc>
                  <a:txBody>
                    <a:bodyPr/>
                    <a:lstStyle/>
                    <a:p>
                      <a:pPr algn="ctr"/>
                      <a:r>
                        <a:rPr sz="700" b="1">
                          <a:solidFill>
                            <a:srgbClr val="000000"/>
                          </a:solidFill>
                          <a:latin typeface="Montserrat Medium"/>
                        </a:rPr>
                        <a:t>11,394</a:t>
                      </a:r>
                    </a:p>
                  </a:txBody>
                  <a:tcPr marL="36576" marR="22860" marT="0" marB="0" anchor="ctr">
                    <a:solidFill>
                      <a:srgbClr val="FFFFFF"/>
                    </a:solidFill>
                  </a:tcPr>
                </a:tc>
                <a:tc>
                  <a:txBody>
                    <a:bodyPr/>
                    <a:lstStyle/>
                    <a:p>
                      <a:pPr algn="ctr"/>
                      <a:r>
                        <a:rPr sz="700" b="1">
                          <a:solidFill>
                            <a:srgbClr val="000000"/>
                          </a:solidFill>
                          <a:latin typeface="Montserrat Medium"/>
                        </a:rPr>
                        <a:t>10,968</a:t>
                      </a:r>
                    </a:p>
                  </a:txBody>
                  <a:tcPr marL="36576" marR="22860" marT="0" marB="0" anchor="ctr">
                    <a:solidFill>
                      <a:srgbClr val="FFFFFF"/>
                    </a:solidFill>
                  </a:tcPr>
                </a:tc>
                <a:tc>
                  <a:txBody>
                    <a:bodyPr/>
                    <a:lstStyle/>
                    <a:p>
                      <a:pPr algn="ctr"/>
                      <a:r>
                        <a:rPr sz="700" b="1">
                          <a:solidFill>
                            <a:srgbClr val="000000"/>
                          </a:solidFill>
                          <a:latin typeface="Montserrat Medium"/>
                        </a:rPr>
                        <a:t>+3.9%</a:t>
                      </a:r>
                    </a:p>
                  </a:txBody>
                  <a:tcPr marL="36576" marR="22860" marT="0" marB="0" anchor="ctr">
                    <a:solidFill>
                      <a:srgbClr val="FFFFFF"/>
                    </a:solidFill>
                  </a:tcPr>
                </a:tc>
                <a:tc>
                  <a:txBody>
                    <a:bodyPr/>
                    <a:lstStyle/>
                    <a:p>
                      <a:pPr algn="ctr"/>
                      <a:r>
                        <a:rPr sz="700" b="1">
                          <a:solidFill>
                            <a:srgbClr val="000000"/>
                          </a:solidFill>
                          <a:latin typeface="Montserrat Medium"/>
                        </a:rPr>
                        <a:t>13,296</a:t>
                      </a:r>
                    </a:p>
                  </a:txBody>
                  <a:tcPr marL="36576" marR="22860" marT="0" marB="0" anchor="ctr">
                    <a:solidFill>
                      <a:srgbClr val="FFFFFF"/>
                    </a:solidFill>
                  </a:tcPr>
                </a:tc>
                <a:tc>
                  <a:txBody>
                    <a:bodyPr/>
                    <a:lstStyle/>
                    <a:p>
                      <a:pPr algn="ctr"/>
                      <a:r>
                        <a:rPr sz="700" b="1">
                          <a:solidFill>
                            <a:srgbClr val="000000"/>
                          </a:solidFill>
                          <a:latin typeface="Montserrat Medium"/>
                        </a:rPr>
                        <a:t>−14.3%</a:t>
                      </a:r>
                    </a:p>
                  </a:txBody>
                  <a:tcPr marL="36576" marR="22860" marT="0" marB="0" anchor="ctr">
                    <a:solidFill>
                      <a:srgbClr val="FFFFFF"/>
                    </a:solidFill>
                  </a:tcPr>
                </a:tc>
                <a:extLst>
                  <a:ext uri="{0D108BD9-81ED-4DB2-BD59-A6C34878D82A}">
                    <a16:rowId xmlns:a16="http://schemas.microsoft.com/office/drawing/2014/main" val="10016"/>
                  </a:ext>
                </a:extLst>
              </a:tr>
              <a:tr h="114300">
                <a:tc>
                  <a:txBody>
                    <a:bodyPr/>
                    <a:lstStyle/>
                    <a:p>
                      <a:pPr algn="l"/>
                      <a:r>
                        <a:rPr sz="700" b="0">
                          <a:solidFill>
                            <a:srgbClr val="000000"/>
                          </a:solidFill>
                          <a:latin typeface="Montserrat Medium"/>
                        </a:rPr>
                        <a:t>Adj. EBITDA (R$m)</a:t>
                      </a:r>
                    </a:p>
                  </a:txBody>
                  <a:tcPr marL="36576" marR="22860" marT="0" marB="0" anchor="ctr">
                    <a:solidFill>
                      <a:srgbClr val="EEF1F6"/>
                    </a:solidFill>
                  </a:tcPr>
                </a:tc>
                <a:tc>
                  <a:txBody>
                    <a:bodyPr/>
                    <a:lstStyle/>
                    <a:p>
                      <a:pPr algn="ctr"/>
                      <a:r>
                        <a:rPr sz="700" b="1">
                          <a:solidFill>
                            <a:srgbClr val="000000"/>
                          </a:solidFill>
                          <a:latin typeface="Montserrat Medium"/>
                        </a:rPr>
                        <a:t>4,407</a:t>
                      </a:r>
                    </a:p>
                  </a:txBody>
                  <a:tcPr marL="36576" marR="22860" marT="0" marB="0" anchor="ctr">
                    <a:solidFill>
                      <a:srgbClr val="EEF1F6"/>
                    </a:solidFill>
                  </a:tcPr>
                </a:tc>
                <a:tc>
                  <a:txBody>
                    <a:bodyPr/>
                    <a:lstStyle/>
                    <a:p>
                      <a:pPr algn="ctr"/>
                      <a:r>
                        <a:rPr sz="700" b="1">
                          <a:solidFill>
                            <a:srgbClr val="000000"/>
                          </a:solidFill>
                          <a:latin typeface="Montserrat Medium"/>
                        </a:rPr>
                        <a:t>4,580</a:t>
                      </a:r>
                    </a:p>
                  </a:txBody>
                  <a:tcPr marL="36576" marR="22860" marT="0" marB="0" anchor="ctr">
                    <a:solidFill>
                      <a:srgbClr val="EEF1F6"/>
                    </a:solidFill>
                  </a:tcPr>
                </a:tc>
                <a:tc>
                  <a:txBody>
                    <a:bodyPr/>
                    <a:lstStyle/>
                    <a:p>
                      <a:pPr algn="ctr"/>
                      <a:r>
                        <a:rPr sz="700" b="1">
                          <a:solidFill>
                            <a:srgbClr val="000000"/>
                          </a:solidFill>
                          <a:latin typeface="Montserrat Medium"/>
                        </a:rPr>
                        <a:t>−3.8%</a:t>
                      </a:r>
                    </a:p>
                  </a:txBody>
                  <a:tcPr marL="36576" marR="22860" marT="0" marB="0" anchor="ctr">
                    <a:solidFill>
                      <a:srgbClr val="EEF1F6"/>
                    </a:solidFill>
                  </a:tcPr>
                </a:tc>
                <a:tc>
                  <a:txBody>
                    <a:bodyPr/>
                    <a:lstStyle/>
                    <a:p>
                      <a:pPr algn="ctr"/>
                      <a:r>
                        <a:rPr sz="700" b="1">
                          <a:solidFill>
                            <a:srgbClr val="000000"/>
                          </a:solidFill>
                          <a:latin typeface="Montserrat Medium"/>
                        </a:rPr>
                        <a:t>6,087</a:t>
                      </a:r>
                    </a:p>
                  </a:txBody>
                  <a:tcPr marL="36576" marR="22860" marT="0" marB="0" anchor="ctr">
                    <a:solidFill>
                      <a:srgbClr val="EEF1F6"/>
                    </a:solidFill>
                  </a:tcPr>
                </a:tc>
                <a:tc>
                  <a:txBody>
                    <a:bodyPr/>
                    <a:lstStyle/>
                    <a:p>
                      <a:pPr algn="ctr"/>
                      <a:r>
                        <a:rPr sz="700" b="1">
                          <a:solidFill>
                            <a:srgbClr val="000000"/>
                          </a:solidFill>
                          <a:latin typeface="Montserrat Medium"/>
                        </a:rPr>
                        <a:t>−27.6%</a:t>
                      </a:r>
                    </a:p>
                  </a:txBody>
                  <a:tcPr marL="36576" marR="22860" marT="0" marB="0" anchor="ctr">
                    <a:solidFill>
                      <a:srgbClr val="EEF1F6"/>
                    </a:solidFill>
                  </a:tcPr>
                </a:tc>
                <a:extLst>
                  <a:ext uri="{0D108BD9-81ED-4DB2-BD59-A6C34878D82A}">
                    <a16:rowId xmlns:a16="http://schemas.microsoft.com/office/drawing/2014/main" val="10017"/>
                  </a:ext>
                </a:extLst>
              </a:tr>
              <a:tr h="114300">
                <a:tc>
                  <a:txBody>
                    <a:bodyPr/>
                    <a:lstStyle/>
                    <a:p>
                      <a:pPr algn="l"/>
                      <a:r>
                        <a:rPr sz="700" b="0">
                          <a:solidFill>
                            <a:srgbClr val="000000"/>
                          </a:solidFill>
                          <a:latin typeface="Montserrat Medium"/>
                        </a:rPr>
                        <a:t>EBITDA margin</a:t>
                      </a:r>
                    </a:p>
                  </a:txBody>
                  <a:tcPr marL="36576" marR="22860" marT="0" marB="0" anchor="ctr">
                    <a:solidFill>
                      <a:srgbClr val="FFFFFF"/>
                    </a:solidFill>
                  </a:tcPr>
                </a:tc>
                <a:tc>
                  <a:txBody>
                    <a:bodyPr/>
                    <a:lstStyle/>
                    <a:p>
                      <a:pPr algn="ctr"/>
                      <a:r>
                        <a:rPr sz="700" b="1">
                          <a:solidFill>
                            <a:srgbClr val="000000"/>
                          </a:solidFill>
                          <a:latin typeface="Montserrat Medium"/>
                        </a:rPr>
                        <a:t>38.7%</a:t>
                      </a:r>
                    </a:p>
                  </a:txBody>
                  <a:tcPr marL="36576" marR="22860" marT="0" marB="0" anchor="ctr">
                    <a:solidFill>
                      <a:srgbClr val="FFFFFF"/>
                    </a:solidFill>
                  </a:tcPr>
                </a:tc>
                <a:tc>
                  <a:txBody>
                    <a:bodyPr/>
                    <a:lstStyle/>
                    <a:p>
                      <a:pPr algn="ctr"/>
                      <a:r>
                        <a:rPr sz="700" b="1">
                          <a:solidFill>
                            <a:srgbClr val="000000"/>
                          </a:solidFill>
                          <a:latin typeface="Montserrat Medium"/>
                        </a:rPr>
                        <a:t>41.8%</a:t>
                      </a:r>
                    </a:p>
                  </a:txBody>
                  <a:tcPr marL="36576" marR="22860" marT="0" marB="0" anchor="ctr">
                    <a:solidFill>
                      <a:srgbClr val="FFFFFF"/>
                    </a:solidFill>
                  </a:tcPr>
                </a:tc>
                <a:tc>
                  <a:txBody>
                    <a:bodyPr/>
                    <a:lstStyle/>
                    <a:p>
                      <a:pPr algn="ctr"/>
                      <a:r>
                        <a:rPr sz="700" b="1">
                          <a:solidFill>
                            <a:srgbClr val="000000"/>
                          </a:solidFill>
                          <a:latin typeface="Montserrat Medium"/>
                        </a:rPr>
                        <a:t>−3.1pp</a:t>
                      </a:r>
                    </a:p>
                  </a:txBody>
                  <a:tcPr marL="36576" marR="22860" marT="0" marB="0" anchor="ctr">
                    <a:solidFill>
                      <a:srgbClr val="FFFFFF"/>
                    </a:solidFill>
                  </a:tcPr>
                </a:tc>
                <a:tc>
                  <a:txBody>
                    <a:bodyPr/>
                    <a:lstStyle/>
                    <a:p>
                      <a:pPr algn="ctr"/>
                      <a:r>
                        <a:rPr sz="700" b="1">
                          <a:solidFill>
                            <a:srgbClr val="000000"/>
                          </a:solidFill>
                          <a:latin typeface="Montserrat Medium"/>
                        </a:rPr>
                        <a:t>45.8%</a:t>
                      </a:r>
                    </a:p>
                  </a:txBody>
                  <a:tcPr marL="36576" marR="22860" marT="0" marB="0" anchor="ctr">
                    <a:solidFill>
                      <a:srgbClr val="FFFFFF"/>
                    </a:solidFill>
                  </a:tcPr>
                </a:tc>
                <a:tc>
                  <a:txBody>
                    <a:bodyPr/>
                    <a:lstStyle/>
                    <a:p>
                      <a:pPr algn="ctr"/>
                      <a:r>
                        <a:rPr sz="700" b="1">
                          <a:solidFill>
                            <a:srgbClr val="000000"/>
                          </a:solidFill>
                          <a:latin typeface="Montserrat Medium"/>
                        </a:rPr>
                        <a:t>−7.1pp</a:t>
                      </a:r>
                    </a:p>
                  </a:txBody>
                  <a:tcPr marL="36576" marR="22860" marT="0" marB="0" anchor="ctr">
                    <a:solidFill>
                      <a:srgbClr val="FFFFFF"/>
                    </a:solidFill>
                  </a:tcPr>
                </a:tc>
                <a:extLst>
                  <a:ext uri="{0D108BD9-81ED-4DB2-BD59-A6C34878D82A}">
                    <a16:rowId xmlns:a16="http://schemas.microsoft.com/office/drawing/2014/main" val="10018"/>
                  </a:ext>
                </a:extLst>
              </a:tr>
              <a:tr h="114300">
                <a:tc>
                  <a:txBody>
                    <a:bodyPr/>
                    <a:lstStyle/>
                    <a:p>
                      <a:pPr algn="l"/>
                      <a:r>
                        <a:rPr sz="700" b="0">
                          <a:solidFill>
                            <a:srgbClr val="000000"/>
                          </a:solidFill>
                          <a:latin typeface="Montserrat Medium"/>
                        </a:rPr>
                        <a:t>Net financial result (R$m)</a:t>
                      </a:r>
                    </a:p>
                  </a:txBody>
                  <a:tcPr marL="36576" marR="22860" marT="0" marB="0" anchor="ctr">
                    <a:solidFill>
                      <a:srgbClr val="EEF1F6"/>
                    </a:solidFill>
                  </a:tcPr>
                </a:tc>
                <a:tc>
                  <a:txBody>
                    <a:bodyPr/>
                    <a:lstStyle/>
                    <a:p>
                      <a:pPr algn="ctr"/>
                      <a:r>
                        <a:rPr sz="700" b="1">
                          <a:solidFill>
                            <a:srgbClr val="000000"/>
                          </a:solidFill>
                          <a:latin typeface="Montserrat Medium"/>
                        </a:rPr>
                        <a:t>−332</a:t>
                      </a:r>
                    </a:p>
                  </a:txBody>
                  <a:tcPr marL="36576" marR="22860" marT="0" marB="0" anchor="ctr">
                    <a:solidFill>
                      <a:srgbClr val="EEF1F6"/>
                    </a:solidFill>
                  </a:tcPr>
                </a:tc>
                <a:tc>
                  <a:txBody>
                    <a:bodyPr/>
                    <a:lstStyle/>
                    <a:p>
                      <a:pPr algn="ctr"/>
                      <a:r>
                        <a:rPr sz="700" b="1">
                          <a:solidFill>
                            <a:srgbClr val="000000"/>
                          </a:solidFill>
                          <a:latin typeface="Montserrat Medium"/>
                        </a:rPr>
                        <a:t>4,616</a:t>
                      </a:r>
                    </a:p>
                  </a:txBody>
                  <a:tcPr marL="36576" marR="22860" marT="0" marB="0" anchor="ctr">
                    <a:solidFill>
                      <a:srgbClr val="EEF1F6"/>
                    </a:solidFill>
                  </a:tcPr>
                </a:tc>
                <a:tc>
                  <a:txBody>
                    <a:bodyPr/>
                    <a:lstStyle/>
                    <a:p>
                      <a:pPr algn="ctr"/>
                      <a:r>
                        <a:rPr sz="700" b="1">
                          <a:solidFill>
                            <a:srgbClr val="000000"/>
                          </a:solidFill>
                          <a:latin typeface="Montserrat Medium"/>
                        </a:rPr>
                        <a:t>n/a</a:t>
                      </a:r>
                    </a:p>
                  </a:txBody>
                  <a:tcPr marL="36576" marR="22860" marT="0" marB="0" anchor="ctr">
                    <a:solidFill>
                      <a:srgbClr val="EEF1F6"/>
                    </a:solidFill>
                  </a:tcPr>
                </a:tc>
                <a:tc>
                  <a:txBody>
                    <a:bodyPr/>
                    <a:lstStyle/>
                    <a:p>
                      <a:pPr algn="ctr"/>
                      <a:r>
                        <a:rPr sz="700" b="1">
                          <a:solidFill>
                            <a:srgbClr val="000000"/>
                          </a:solidFill>
                          <a:latin typeface="Montserrat Medium"/>
                        </a:rPr>
                        <a:t>4,425</a:t>
                      </a:r>
                    </a:p>
                  </a:txBody>
                  <a:tcPr marL="36576" marR="22860" marT="0" marB="0" anchor="ctr">
                    <a:solidFill>
                      <a:srgbClr val="EEF1F6"/>
                    </a:solidFill>
                  </a:tcPr>
                </a:tc>
                <a:tc>
                  <a:txBody>
                    <a:bodyPr/>
                    <a:lstStyle/>
                    <a:p>
                      <a:pPr algn="ctr"/>
                      <a:r>
                        <a:rPr sz="700" b="1">
                          <a:solidFill>
                            <a:srgbClr val="000000"/>
                          </a:solidFill>
                          <a:latin typeface="Montserrat Medium"/>
                        </a:rPr>
                        <a:t>n/a</a:t>
                      </a:r>
                    </a:p>
                  </a:txBody>
                  <a:tcPr marL="36576" marR="22860" marT="0" marB="0" anchor="ctr">
                    <a:solidFill>
                      <a:srgbClr val="EEF1F6"/>
                    </a:solidFill>
                  </a:tcPr>
                </a:tc>
                <a:extLst>
                  <a:ext uri="{0D108BD9-81ED-4DB2-BD59-A6C34878D82A}">
                    <a16:rowId xmlns:a16="http://schemas.microsoft.com/office/drawing/2014/main" val="1200077076"/>
                  </a:ext>
                </a:extLst>
              </a:tr>
              <a:tr h="114300">
                <a:tc>
                  <a:txBody>
                    <a:bodyPr/>
                    <a:lstStyle/>
                    <a:p>
                      <a:pPr algn="l"/>
                      <a:r>
                        <a:rPr sz="700" b="0">
                          <a:solidFill>
                            <a:srgbClr val="000000"/>
                          </a:solidFill>
                          <a:latin typeface="Montserrat Medium"/>
                        </a:rPr>
                        <a:t>Net income (R$m)</a:t>
                      </a:r>
                    </a:p>
                  </a:txBody>
                  <a:tcPr marL="36576" marR="22860" marT="0" marB="0" anchor="ctr">
                    <a:solidFill>
                      <a:srgbClr val="FFFFFF"/>
                    </a:solidFill>
                  </a:tcPr>
                </a:tc>
                <a:tc>
                  <a:txBody>
                    <a:bodyPr/>
                    <a:lstStyle/>
                    <a:p>
                      <a:pPr algn="ctr"/>
                      <a:r>
                        <a:rPr sz="700" b="1">
                          <a:solidFill>
                            <a:srgbClr val="000000"/>
                          </a:solidFill>
                          <a:latin typeface="Montserrat Medium"/>
                        </a:rPr>
                        <a:t>738</a:t>
                      </a:r>
                    </a:p>
                  </a:txBody>
                  <a:tcPr marL="36576" marR="22860" marT="0" marB="0" anchor="ctr">
                    <a:solidFill>
                      <a:srgbClr val="FFFFFF"/>
                    </a:solidFill>
                  </a:tcPr>
                </a:tc>
                <a:tc>
                  <a:txBody>
                    <a:bodyPr/>
                    <a:lstStyle/>
                    <a:p>
                      <a:pPr algn="ctr"/>
                      <a:r>
                        <a:rPr sz="700" b="1">
                          <a:solidFill>
                            <a:srgbClr val="000000"/>
                          </a:solidFill>
                          <a:latin typeface="Montserrat Medium"/>
                        </a:rPr>
                        <a:t>4,312</a:t>
                      </a:r>
                    </a:p>
                  </a:txBody>
                  <a:tcPr marL="36576" marR="22860" marT="0" marB="0" anchor="ctr">
                    <a:solidFill>
                      <a:srgbClr val="FFFFFF"/>
                    </a:solidFill>
                  </a:tcPr>
                </a:tc>
                <a:tc>
                  <a:txBody>
                    <a:bodyPr/>
                    <a:lstStyle/>
                    <a:p>
                      <a:pPr algn="ctr"/>
                      <a:r>
                        <a:rPr sz="700" b="1">
                          <a:solidFill>
                            <a:srgbClr val="000000"/>
                          </a:solidFill>
                          <a:latin typeface="Montserrat Medium"/>
                        </a:rPr>
                        <a:t>−82.9%</a:t>
                      </a:r>
                    </a:p>
                  </a:txBody>
                  <a:tcPr marL="36576" marR="22860" marT="0" marB="0" anchor="ctr">
                    <a:solidFill>
                      <a:srgbClr val="FFFFFF"/>
                    </a:solidFill>
                  </a:tcPr>
                </a:tc>
                <a:tc>
                  <a:txBody>
                    <a:bodyPr/>
                    <a:lstStyle/>
                    <a:p>
                      <a:pPr algn="ctr"/>
                      <a:r>
                        <a:rPr sz="700" b="1">
                          <a:solidFill>
                            <a:srgbClr val="000000"/>
                          </a:solidFill>
                          <a:latin typeface="Montserrat Medium"/>
                        </a:rPr>
                        <a:t>5,012</a:t>
                      </a:r>
                    </a:p>
                  </a:txBody>
                  <a:tcPr marL="36576" marR="22860" marT="0" marB="0" anchor="ctr">
                    <a:solidFill>
                      <a:srgbClr val="FFFFFF"/>
                    </a:solidFill>
                  </a:tcPr>
                </a:tc>
                <a:tc>
                  <a:txBody>
                    <a:bodyPr/>
                    <a:lstStyle/>
                    <a:p>
                      <a:pPr algn="ctr"/>
                      <a:r>
                        <a:rPr sz="700" b="1">
                          <a:solidFill>
                            <a:srgbClr val="000000"/>
                          </a:solidFill>
                          <a:latin typeface="Montserrat Medium"/>
                        </a:rPr>
                        <a:t>−85.3%</a:t>
                      </a:r>
                    </a:p>
                  </a:txBody>
                  <a:tcPr marL="36576" marR="22860" marT="0" marB="0" anchor="ctr">
                    <a:solidFill>
                      <a:srgbClr val="FFFFFF"/>
                    </a:solidFill>
                  </a:tcPr>
                </a:tc>
                <a:extLst>
                  <a:ext uri="{0D108BD9-81ED-4DB2-BD59-A6C34878D82A}">
                    <a16:rowId xmlns:a16="http://schemas.microsoft.com/office/drawing/2014/main" val="4122020851"/>
                  </a:ext>
                </a:extLst>
              </a:tr>
              <a:tr h="114300">
                <a:tc>
                  <a:txBody>
                    <a:bodyPr/>
                    <a:lstStyle/>
                    <a:p>
                      <a:pPr algn="l"/>
                      <a:r>
                        <a:rPr sz="700" b="0">
                          <a:solidFill>
                            <a:srgbClr val="000000"/>
                          </a:solidFill>
                          <a:latin typeface="Montserrat Medium"/>
                        </a:rPr>
                        <a:t>Net debt/EBITDA</a:t>
                      </a:r>
                    </a:p>
                  </a:txBody>
                  <a:tcPr marL="36576" marR="22860" marT="0" marB="0" anchor="ctr">
                    <a:solidFill>
                      <a:srgbClr val="EEF1F6"/>
                    </a:solidFill>
                  </a:tcPr>
                </a:tc>
                <a:tc>
                  <a:txBody>
                    <a:bodyPr/>
                    <a:lstStyle/>
                    <a:p>
                      <a:pPr algn="ctr"/>
                      <a:r>
                        <a:rPr sz="700" b="1">
                          <a:solidFill>
                            <a:srgbClr val="000000"/>
                          </a:solidFill>
                          <a:latin typeface="Montserrat Medium"/>
                        </a:rPr>
                        <a:t>3.41x</a:t>
                      </a:r>
                    </a:p>
                  </a:txBody>
                  <a:tcPr marL="36576" marR="22860" marT="0" marB="0" anchor="ctr">
                    <a:solidFill>
                      <a:srgbClr val="EEF1F6"/>
                    </a:solidFill>
                  </a:tcPr>
                </a:tc>
                <a:tc>
                  <a:txBody>
                    <a:bodyPr/>
                    <a:lstStyle/>
                    <a:p>
                      <a:pPr algn="ctr"/>
                      <a:r>
                        <a:rPr sz="700" b="1">
                          <a:solidFill>
                            <a:srgbClr val="000000"/>
                          </a:solidFill>
                          <a:latin typeface="Montserrat Medium"/>
                        </a:rPr>
                        <a:t>3.20x</a:t>
                      </a:r>
                    </a:p>
                  </a:txBody>
                  <a:tcPr marL="36576" marR="22860" marT="0" marB="0" anchor="ctr">
                    <a:solidFill>
                      <a:srgbClr val="EEF1F6"/>
                    </a:solidFill>
                  </a:tcPr>
                </a:tc>
                <a:tc>
                  <a:txBody>
                    <a:bodyPr/>
                    <a:lstStyle/>
                    <a:p>
                      <a:pPr algn="ctr"/>
                      <a:r>
                        <a:rPr sz="700" b="1">
                          <a:solidFill>
                            <a:srgbClr val="000000"/>
                          </a:solidFill>
                          <a:latin typeface="Montserrat Medium"/>
                        </a:rPr>
                        <a:t>+0.21x</a:t>
                      </a:r>
                    </a:p>
                  </a:txBody>
                  <a:tcPr marL="36576" marR="22860" marT="0" marB="0" anchor="ctr">
                    <a:solidFill>
                      <a:srgbClr val="EEF1F6"/>
                    </a:solidFill>
                  </a:tcPr>
                </a:tc>
                <a:tc>
                  <a:txBody>
                    <a:bodyPr/>
                    <a:lstStyle/>
                    <a:p>
                      <a:pPr algn="ctr"/>
                      <a:r>
                        <a:rPr sz="700" b="1">
                          <a:solidFill>
                            <a:srgbClr val="000000"/>
                          </a:solidFill>
                          <a:latin typeface="Montserrat Medium"/>
                        </a:rPr>
                        <a:t>2.99x</a:t>
                      </a:r>
                    </a:p>
                  </a:txBody>
                  <a:tcPr marL="36576" marR="22860" marT="0" marB="0" anchor="ctr">
                    <a:solidFill>
                      <a:srgbClr val="EEF1F6"/>
                    </a:solidFill>
                  </a:tcPr>
                </a:tc>
                <a:tc>
                  <a:txBody>
                    <a:bodyPr/>
                    <a:lstStyle/>
                    <a:p>
                      <a:pPr algn="ctr"/>
                      <a:r>
                        <a:rPr sz="700" b="1">
                          <a:solidFill>
                            <a:srgbClr val="000000"/>
                          </a:solidFill>
                          <a:latin typeface="Montserrat Medium"/>
                        </a:rPr>
                        <a:t>+0.42x</a:t>
                      </a:r>
                    </a:p>
                  </a:txBody>
                  <a:tcPr marL="36576" marR="22860" marT="0" marB="0" anchor="ctr">
                    <a:solidFill>
                      <a:srgbClr val="EEF1F6"/>
                    </a:solidFill>
                  </a:tcPr>
                </a:tc>
                <a:extLst>
                  <a:ext uri="{0D108BD9-81ED-4DB2-BD59-A6C34878D82A}">
                    <a16:rowId xmlns:a16="http://schemas.microsoft.com/office/drawing/2014/main" val="1650023102"/>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889351635"/>
              </p:ext>
            </p:extLst>
          </p:nvPr>
        </p:nvGraphicFramePr>
        <p:xfrm>
          <a:off x="146304" y="5247217"/>
          <a:ext cx="6492240" cy="777240"/>
        </p:xfrm>
        <a:graphic>
          <a:graphicData uri="http://schemas.openxmlformats.org/drawingml/2006/table">
            <a:tbl>
              <a:tblPr>
                <a:tableStyleId>{5C22544A-7EE6-4342-B048-85BDC9FD1C3A}</a:tableStyleId>
              </a:tblPr>
              <a:tblGrid>
                <a:gridCol w="1737360">
                  <a:extLst>
                    <a:ext uri="{9D8B030D-6E8A-4147-A177-3AD203B41FA5}">
                      <a16:colId xmlns:a16="http://schemas.microsoft.com/office/drawing/2014/main" val="20000"/>
                    </a:ext>
                  </a:extLst>
                </a:gridCol>
                <a:gridCol w="950976">
                  <a:extLst>
                    <a:ext uri="{9D8B030D-6E8A-4147-A177-3AD203B41FA5}">
                      <a16:colId xmlns:a16="http://schemas.microsoft.com/office/drawing/2014/main" val="20001"/>
                    </a:ext>
                  </a:extLst>
                </a:gridCol>
                <a:gridCol w="950976">
                  <a:extLst>
                    <a:ext uri="{9D8B030D-6E8A-4147-A177-3AD203B41FA5}">
                      <a16:colId xmlns:a16="http://schemas.microsoft.com/office/drawing/2014/main" val="20002"/>
                    </a:ext>
                  </a:extLst>
                </a:gridCol>
                <a:gridCol w="950976">
                  <a:extLst>
                    <a:ext uri="{9D8B030D-6E8A-4147-A177-3AD203B41FA5}">
                      <a16:colId xmlns:a16="http://schemas.microsoft.com/office/drawing/2014/main" val="20003"/>
                    </a:ext>
                  </a:extLst>
                </a:gridCol>
                <a:gridCol w="950976">
                  <a:extLst>
                    <a:ext uri="{9D8B030D-6E8A-4147-A177-3AD203B41FA5}">
                      <a16:colId xmlns:a16="http://schemas.microsoft.com/office/drawing/2014/main" val="20004"/>
                    </a:ext>
                  </a:extLst>
                </a:gridCol>
                <a:gridCol w="950976">
                  <a:extLst>
                    <a:ext uri="{9D8B030D-6E8A-4147-A177-3AD203B41FA5}">
                      <a16:colId xmlns:a16="http://schemas.microsoft.com/office/drawing/2014/main" val="20005"/>
                    </a:ext>
                  </a:extLst>
                </a:gridCol>
              </a:tblGrid>
              <a:tr h="155448">
                <a:tc>
                  <a:txBody>
                    <a:bodyPr/>
                    <a:lstStyle/>
                    <a:p>
                      <a:pPr algn="l"/>
                      <a:r>
                        <a:rPr sz="700" b="1">
                          <a:solidFill>
                            <a:srgbClr val="FFFFFF"/>
                          </a:solidFill>
                          <a:latin typeface="Montserrat Medium"/>
                        </a:rPr>
                        <a:t>R$ million</a:t>
                      </a:r>
                    </a:p>
                  </a:txBody>
                  <a:tcPr marL="36576" marR="22860" marT="0" marB="0" anchor="ctr">
                    <a:solidFill>
                      <a:srgbClr val="0A1774"/>
                    </a:solidFill>
                  </a:tcPr>
                </a:tc>
                <a:tc>
                  <a:txBody>
                    <a:bodyPr/>
                    <a:lstStyle/>
                    <a:p>
                      <a:pPr algn="ctr"/>
                      <a:r>
                        <a:rPr sz="700" b="1">
                          <a:solidFill>
                            <a:srgbClr val="FFFFFF"/>
                          </a:solidFill>
                          <a:latin typeface="Montserrat Medium"/>
                        </a:rPr>
                        <a:t>2025A</a:t>
                      </a:r>
                    </a:p>
                  </a:txBody>
                  <a:tcPr marL="36576" marR="22860" marT="0" marB="0" anchor="ctr">
                    <a:solidFill>
                      <a:srgbClr val="0A1774"/>
                    </a:solidFill>
                  </a:tcPr>
                </a:tc>
                <a:tc>
                  <a:txBody>
                    <a:bodyPr/>
                    <a:lstStyle/>
                    <a:p>
                      <a:pPr algn="ctr"/>
                      <a:r>
                        <a:rPr sz="700" b="1">
                          <a:solidFill>
                            <a:srgbClr val="FFFFFF"/>
                          </a:solidFill>
                          <a:latin typeface="Montserrat Medium"/>
                        </a:rPr>
                        <a:t>2026E</a:t>
                      </a:r>
                    </a:p>
                  </a:txBody>
                  <a:tcPr marL="36576" marR="22860" marT="0" marB="0" anchor="ctr">
                    <a:solidFill>
                      <a:srgbClr val="0A1774"/>
                    </a:solidFill>
                  </a:tcPr>
                </a:tc>
                <a:tc>
                  <a:txBody>
                    <a:bodyPr/>
                    <a:lstStyle/>
                    <a:p>
                      <a:pPr algn="ctr"/>
                      <a:r>
                        <a:rPr sz="700" b="1">
                          <a:solidFill>
                            <a:srgbClr val="FFFFFF"/>
                          </a:solidFill>
                          <a:latin typeface="Montserrat Medium"/>
                        </a:rPr>
                        <a:t>2027E</a:t>
                      </a:r>
                    </a:p>
                  </a:txBody>
                  <a:tcPr marL="36576" marR="22860" marT="0" marB="0" anchor="ctr">
                    <a:solidFill>
                      <a:srgbClr val="0A1774"/>
                    </a:solidFill>
                  </a:tcPr>
                </a:tc>
                <a:tc>
                  <a:txBody>
                    <a:bodyPr/>
                    <a:lstStyle/>
                    <a:p>
                      <a:pPr algn="ctr"/>
                      <a:r>
                        <a:rPr sz="700" b="1">
                          <a:solidFill>
                            <a:srgbClr val="FFFFFF"/>
                          </a:solidFill>
                          <a:latin typeface="Montserrat Medium"/>
                        </a:rPr>
                        <a:t>2028E</a:t>
                      </a:r>
                    </a:p>
                  </a:txBody>
                  <a:tcPr marL="36576" marR="22860" marT="0" marB="0" anchor="ctr">
                    <a:solidFill>
                      <a:srgbClr val="0A1774"/>
                    </a:solidFill>
                  </a:tcPr>
                </a:tc>
                <a:tc>
                  <a:txBody>
                    <a:bodyPr/>
                    <a:lstStyle/>
                    <a:p>
                      <a:pPr algn="ctr"/>
                      <a:r>
                        <a:rPr sz="700" b="1">
                          <a:solidFill>
                            <a:srgbClr val="FFFFFF"/>
                          </a:solidFill>
                          <a:latin typeface="Montserrat Medium"/>
                        </a:rPr>
                        <a:t>2029E</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36576" marR="22860" marT="0" marB="0" anchor="ctr">
                    <a:solidFill>
                      <a:srgbClr val="FFFFFF"/>
                    </a:solidFill>
                  </a:tcPr>
                </a:tc>
                <a:tc>
                  <a:txBody>
                    <a:bodyPr/>
                    <a:lstStyle/>
                    <a:p>
                      <a:pPr algn="ctr"/>
                      <a:r>
                        <a:rPr sz="700" b="0">
                          <a:solidFill>
                            <a:srgbClr val="000000"/>
                          </a:solidFill>
                          <a:latin typeface="Montserrat Medium"/>
                        </a:rPr>
                        <a:t>50,116</a:t>
                      </a:r>
                    </a:p>
                  </a:txBody>
                  <a:tcPr marL="36576" marR="22860" marT="0" marB="0" anchor="ctr">
                    <a:solidFill>
                      <a:srgbClr val="FFFFFF"/>
                    </a:solidFill>
                  </a:tcPr>
                </a:tc>
                <a:tc>
                  <a:txBody>
                    <a:bodyPr/>
                    <a:lstStyle/>
                    <a:p>
                      <a:pPr algn="ctr"/>
                      <a:r>
                        <a:rPr sz="700" b="0">
                          <a:solidFill>
                            <a:srgbClr val="000000"/>
                          </a:solidFill>
                          <a:latin typeface="Montserrat Medium"/>
                        </a:rPr>
                        <a:t>53,700</a:t>
                      </a:r>
                    </a:p>
                  </a:txBody>
                  <a:tcPr marL="36576" marR="22860" marT="0" marB="0" anchor="ctr">
                    <a:solidFill>
                      <a:srgbClr val="FFFFFF"/>
                    </a:solidFill>
                  </a:tcPr>
                </a:tc>
                <a:tc>
                  <a:txBody>
                    <a:bodyPr/>
                    <a:lstStyle/>
                    <a:p>
                      <a:pPr algn="ctr"/>
                      <a:r>
                        <a:rPr sz="700" b="0">
                          <a:solidFill>
                            <a:srgbClr val="000000"/>
                          </a:solidFill>
                          <a:latin typeface="Montserrat Medium"/>
                        </a:rPr>
                        <a:t>61,050</a:t>
                      </a:r>
                    </a:p>
                  </a:txBody>
                  <a:tcPr marL="36576" marR="22860" marT="0" marB="0" anchor="ctr">
                    <a:solidFill>
                      <a:srgbClr val="FFFFFF"/>
                    </a:solidFill>
                  </a:tcPr>
                </a:tc>
                <a:tc>
                  <a:txBody>
                    <a:bodyPr/>
                    <a:lstStyle/>
                    <a:p>
                      <a:pPr algn="ctr"/>
                      <a:r>
                        <a:rPr sz="700" b="0">
                          <a:solidFill>
                            <a:srgbClr val="000000"/>
                          </a:solidFill>
                          <a:latin typeface="Montserrat Medium"/>
                        </a:rPr>
                        <a:t>57,800</a:t>
                      </a:r>
                    </a:p>
                  </a:txBody>
                  <a:tcPr marL="36576" marR="22860" marT="0" marB="0" anchor="ctr">
                    <a:solidFill>
                      <a:srgbClr val="FFFFFF"/>
                    </a:solidFill>
                  </a:tcPr>
                </a:tc>
                <a:tc>
                  <a:txBody>
                    <a:bodyPr/>
                    <a:lstStyle/>
                    <a:p>
                      <a:pPr algn="ctr"/>
                      <a:r>
                        <a:rPr sz="700" b="0">
                          <a:solidFill>
                            <a:srgbClr val="000000"/>
                          </a:solidFill>
                          <a:latin typeface="Montserrat Medium"/>
                        </a:rPr>
                        <a:t>50,720</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Adj. EBITDA</a:t>
                      </a:r>
                    </a:p>
                  </a:txBody>
                  <a:tcPr marL="36576" marR="22860" marT="0" marB="0" anchor="ctr">
                    <a:solidFill>
                      <a:srgbClr val="EEF1F6"/>
                    </a:solidFill>
                  </a:tcPr>
                </a:tc>
                <a:tc>
                  <a:txBody>
                    <a:bodyPr/>
                    <a:lstStyle/>
                    <a:p>
                      <a:pPr algn="ctr"/>
                      <a:r>
                        <a:rPr sz="700" b="0">
                          <a:solidFill>
                            <a:srgbClr val="000000"/>
                          </a:solidFill>
                          <a:latin typeface="Montserrat Medium"/>
                        </a:rPr>
                        <a:t>21,736</a:t>
                      </a:r>
                    </a:p>
                  </a:txBody>
                  <a:tcPr marL="36576" marR="22860" marT="0" marB="0" anchor="ctr">
                    <a:solidFill>
                      <a:srgbClr val="EEF1F6"/>
                    </a:solidFill>
                  </a:tcPr>
                </a:tc>
                <a:tc>
                  <a:txBody>
                    <a:bodyPr/>
                    <a:lstStyle/>
                    <a:p>
                      <a:pPr algn="ctr"/>
                      <a:r>
                        <a:rPr sz="700" b="0">
                          <a:solidFill>
                            <a:srgbClr val="000000"/>
                          </a:solidFill>
                          <a:latin typeface="Montserrat Medium"/>
                        </a:rPr>
                        <a:t>22,150</a:t>
                      </a:r>
                    </a:p>
                  </a:txBody>
                  <a:tcPr marL="36576" marR="22860" marT="0" marB="0" anchor="ctr">
                    <a:solidFill>
                      <a:srgbClr val="EEF1F6"/>
                    </a:solidFill>
                  </a:tcPr>
                </a:tc>
                <a:tc>
                  <a:txBody>
                    <a:bodyPr/>
                    <a:lstStyle/>
                    <a:p>
                      <a:pPr algn="ctr"/>
                      <a:r>
                        <a:rPr sz="700" b="0">
                          <a:solidFill>
                            <a:srgbClr val="000000"/>
                          </a:solidFill>
                          <a:latin typeface="Montserrat Medium"/>
                        </a:rPr>
                        <a:t>24,750</a:t>
                      </a:r>
                    </a:p>
                  </a:txBody>
                  <a:tcPr marL="36576" marR="22860" marT="0" marB="0" anchor="ctr">
                    <a:solidFill>
                      <a:srgbClr val="EEF1F6"/>
                    </a:solidFill>
                  </a:tcPr>
                </a:tc>
                <a:tc>
                  <a:txBody>
                    <a:bodyPr/>
                    <a:lstStyle/>
                    <a:p>
                      <a:pPr algn="ctr"/>
                      <a:r>
                        <a:rPr sz="700" b="0">
                          <a:solidFill>
                            <a:srgbClr val="000000"/>
                          </a:solidFill>
                          <a:latin typeface="Montserrat Medium"/>
                        </a:rPr>
                        <a:t>23,650</a:t>
                      </a:r>
                    </a:p>
                  </a:txBody>
                  <a:tcPr marL="36576" marR="22860" marT="0" marB="0" anchor="ctr">
                    <a:solidFill>
                      <a:srgbClr val="EEF1F6"/>
                    </a:solidFill>
                  </a:tcPr>
                </a:tc>
                <a:tc>
                  <a:txBody>
                    <a:bodyPr/>
                    <a:lstStyle/>
                    <a:p>
                      <a:pPr algn="ctr"/>
                      <a:r>
                        <a:rPr sz="700" b="0">
                          <a:solidFill>
                            <a:srgbClr val="000000"/>
                          </a:solidFill>
                          <a:latin typeface="Montserrat Medium"/>
                        </a:rPr>
                        <a:t>21,320</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EBITDA margin</a:t>
                      </a:r>
                    </a:p>
                  </a:txBody>
                  <a:tcPr marL="36576" marR="22860" marT="0" marB="0" anchor="ctr">
                    <a:solidFill>
                      <a:srgbClr val="FFFFFF"/>
                    </a:solidFill>
                  </a:tcPr>
                </a:tc>
                <a:tc>
                  <a:txBody>
                    <a:bodyPr/>
                    <a:lstStyle/>
                    <a:p>
                      <a:pPr algn="ctr"/>
                      <a:r>
                        <a:rPr sz="700" b="0">
                          <a:solidFill>
                            <a:srgbClr val="000000"/>
                          </a:solidFill>
                          <a:latin typeface="Montserrat Medium"/>
                        </a:rPr>
                        <a:t>43.4%</a:t>
                      </a:r>
                    </a:p>
                  </a:txBody>
                  <a:tcPr marL="36576" marR="22860" marT="0" marB="0" anchor="ctr">
                    <a:solidFill>
                      <a:srgbClr val="FFFFFF"/>
                    </a:solidFill>
                  </a:tcPr>
                </a:tc>
                <a:tc>
                  <a:txBody>
                    <a:bodyPr/>
                    <a:lstStyle/>
                    <a:p>
                      <a:pPr algn="ctr"/>
                      <a:r>
                        <a:rPr sz="700" b="0">
                          <a:solidFill>
                            <a:srgbClr val="000000"/>
                          </a:solidFill>
                          <a:latin typeface="Montserrat Medium"/>
                        </a:rPr>
                        <a:t>41.2%</a:t>
                      </a:r>
                    </a:p>
                  </a:txBody>
                  <a:tcPr marL="36576" marR="22860" marT="0" marB="0" anchor="ctr">
                    <a:solidFill>
                      <a:srgbClr val="FFFFFF"/>
                    </a:solidFill>
                  </a:tcPr>
                </a:tc>
                <a:tc>
                  <a:txBody>
                    <a:bodyPr/>
                    <a:lstStyle/>
                    <a:p>
                      <a:pPr algn="ctr"/>
                      <a:r>
                        <a:rPr sz="700" b="0">
                          <a:solidFill>
                            <a:srgbClr val="000000"/>
                          </a:solidFill>
                          <a:latin typeface="Montserrat Medium"/>
                        </a:rPr>
                        <a:t>40.5%</a:t>
                      </a:r>
                    </a:p>
                  </a:txBody>
                  <a:tcPr marL="36576" marR="22860" marT="0" marB="0" anchor="ctr">
                    <a:solidFill>
                      <a:srgbClr val="FFFFFF"/>
                    </a:solidFill>
                  </a:tcPr>
                </a:tc>
                <a:tc>
                  <a:txBody>
                    <a:bodyPr/>
                    <a:lstStyle/>
                    <a:p>
                      <a:pPr algn="ctr"/>
                      <a:r>
                        <a:rPr sz="700" b="0">
                          <a:solidFill>
                            <a:srgbClr val="000000"/>
                          </a:solidFill>
                          <a:latin typeface="Montserrat Medium"/>
                        </a:rPr>
                        <a:t>40.9%</a:t>
                      </a:r>
                    </a:p>
                  </a:txBody>
                  <a:tcPr marL="36576" marR="22860" marT="0" marB="0" anchor="ctr">
                    <a:solidFill>
                      <a:srgbClr val="FFFFFF"/>
                    </a:solidFill>
                  </a:tcPr>
                </a:tc>
                <a:tc>
                  <a:txBody>
                    <a:bodyPr/>
                    <a:lstStyle/>
                    <a:p>
                      <a:pPr algn="ctr"/>
                      <a:r>
                        <a:rPr sz="700" b="0">
                          <a:solidFill>
                            <a:srgbClr val="000000"/>
                          </a:solidFill>
                          <a:latin typeface="Montserrat Medium"/>
                        </a:rPr>
                        <a:t>42.0%</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Net income</a:t>
                      </a:r>
                    </a:p>
                  </a:txBody>
                  <a:tcPr marL="36576" marR="22860" marT="0" marB="0" anchor="ctr">
                    <a:solidFill>
                      <a:srgbClr val="EEF1F6"/>
                    </a:solidFill>
                  </a:tcPr>
                </a:tc>
                <a:tc>
                  <a:txBody>
                    <a:bodyPr/>
                    <a:lstStyle/>
                    <a:p>
                      <a:pPr algn="ctr"/>
                      <a:r>
                        <a:rPr sz="700" b="0">
                          <a:solidFill>
                            <a:srgbClr val="000000"/>
                          </a:solidFill>
                          <a:latin typeface="Montserrat Medium"/>
                        </a:rPr>
                        <a:t>13,438</a:t>
                      </a:r>
                    </a:p>
                  </a:txBody>
                  <a:tcPr marL="36576" marR="22860" marT="0" marB="0" anchor="ctr">
                    <a:solidFill>
                      <a:srgbClr val="EEF1F6"/>
                    </a:solidFill>
                  </a:tcPr>
                </a:tc>
                <a:tc>
                  <a:txBody>
                    <a:bodyPr/>
                    <a:lstStyle/>
                    <a:p>
                      <a:pPr algn="ctr"/>
                      <a:r>
                        <a:rPr sz="700" b="0">
                          <a:solidFill>
                            <a:srgbClr val="000000"/>
                          </a:solidFill>
                          <a:latin typeface="Montserrat Medium"/>
                        </a:rPr>
                        <a:t>9,650</a:t>
                      </a:r>
                    </a:p>
                  </a:txBody>
                  <a:tcPr marL="36576" marR="22860" marT="0" marB="0" anchor="ctr">
                    <a:solidFill>
                      <a:srgbClr val="EEF1F6"/>
                    </a:solidFill>
                  </a:tcPr>
                </a:tc>
                <a:tc>
                  <a:txBody>
                    <a:bodyPr/>
                    <a:lstStyle/>
                    <a:p>
                      <a:pPr algn="ctr"/>
                      <a:r>
                        <a:rPr sz="700" b="0">
                          <a:solidFill>
                            <a:srgbClr val="000000"/>
                          </a:solidFill>
                          <a:latin typeface="Montserrat Medium"/>
                        </a:rPr>
                        <a:t>7,410</a:t>
                      </a:r>
                    </a:p>
                  </a:txBody>
                  <a:tcPr marL="36576" marR="22860" marT="0" marB="0" anchor="ctr">
                    <a:solidFill>
                      <a:srgbClr val="EEF1F6"/>
                    </a:solidFill>
                  </a:tcPr>
                </a:tc>
                <a:tc>
                  <a:txBody>
                    <a:bodyPr/>
                    <a:lstStyle/>
                    <a:p>
                      <a:pPr algn="ctr"/>
                      <a:r>
                        <a:rPr sz="700" b="0">
                          <a:solidFill>
                            <a:srgbClr val="000000"/>
                          </a:solidFill>
                          <a:latin typeface="Montserrat Medium"/>
                        </a:rPr>
                        <a:t>5,440</a:t>
                      </a:r>
                    </a:p>
                  </a:txBody>
                  <a:tcPr marL="36576" marR="22860" marT="0" marB="0" anchor="ctr">
                    <a:solidFill>
                      <a:srgbClr val="EEF1F6"/>
                    </a:solidFill>
                  </a:tcPr>
                </a:tc>
                <a:tc>
                  <a:txBody>
                    <a:bodyPr/>
                    <a:lstStyle/>
                    <a:p>
                      <a:pPr algn="ctr"/>
                      <a:r>
                        <a:rPr sz="700" b="0">
                          <a:solidFill>
                            <a:srgbClr val="000000"/>
                          </a:solidFill>
                          <a:latin typeface="Montserrat Medium"/>
                        </a:rPr>
                        <a:t>5,130</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23,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996974-B94E-403B-A101-BBD413EDE307}">
  <ds:schemaRefs>
    <ds:schemaRef ds:uri="http://purl.org/dc/dcmitype/"/>
    <ds:schemaRef ds:uri="http://schemas.microsoft.com/office/2006/documentManagement/types"/>
    <ds:schemaRef ds:uri="http://schemas.openxmlformats.org/package/2006/metadata/core-properties"/>
    <ds:schemaRef ds:uri="94dfd066-b0e0-433c-b197-9cd860b93142"/>
    <ds:schemaRef ds:uri="http://purl.org/dc/elements/1.1/"/>
    <ds:schemaRef ds:uri="http://www.w3.org/XML/1998/namespace"/>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1769</TotalTime>
  <Words>4749</Words>
  <Application>Microsoft Office PowerPoint</Application>
  <PresentationFormat>Letter Paper (8.5x11 in)</PresentationFormat>
  <Paragraphs>340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Izzo</cp:lastModifiedBy>
  <cp:revision>59</cp:revision>
  <dcterms:created xsi:type="dcterms:W3CDTF">2023-03-17T17:27:08Z</dcterms:created>
  <dcterms:modified xsi:type="dcterms:W3CDTF">2026-07-23T21:24:37Z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