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85" r:id="rId6"/>
    <p:sldId id="276" r:id="rId7"/>
    <p:sldId id="277" r:id="rId8"/>
    <p:sldId id="278" r:id="rId9"/>
    <p:sldId id="283" r:id="rId10"/>
    <p:sldId id="284" r:id="rId11"/>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6" userDrawn="1">
          <p15:clr>
            <a:srgbClr val="A4A3A4"/>
          </p15:clr>
        </p15:guide>
        <p15:guide id="2" pos="96" userDrawn="1">
          <p15:clr>
            <a:srgbClr val="A4A3A4"/>
          </p15:clr>
        </p15:guide>
        <p15:guide id="3" pos="3974" userDrawn="1">
          <p15:clr>
            <a:srgbClr val="A4A3A4"/>
          </p15:clr>
        </p15:guide>
        <p15:guide id="4" pos="2160" userDrawn="1">
          <p15:clr>
            <a:srgbClr val="A4A3A4"/>
          </p15:clr>
        </p15:guide>
        <p15:guide id="5" pos="2999" userDrawn="1">
          <p15:clr>
            <a:srgbClr val="A4A3A4"/>
          </p15:clr>
        </p15:guide>
        <p15:guide id="6" pos="154" userDrawn="1">
          <p15:clr>
            <a:srgbClr val="A4A3A4"/>
          </p15:clr>
        </p15:guide>
        <p15:guide id="7" pos="4224" userDrawn="1">
          <p15:clr>
            <a:srgbClr val="A4A3A4"/>
          </p15:clr>
        </p15:guide>
        <p15:guide id="8" pos="2228" userDrawn="1">
          <p15:clr>
            <a:srgbClr val="A4A3A4"/>
          </p15:clr>
        </p15:guide>
        <p15:guide id="9" orient="horz" pos="2980" userDrawn="1">
          <p15:clr>
            <a:srgbClr val="A4A3A4"/>
          </p15:clr>
        </p15:guide>
        <p15:guide id="10" pos="3113" userDrawn="1">
          <p15:clr>
            <a:srgbClr val="A4A3A4"/>
          </p15:clr>
        </p15:guide>
        <p15:guide id="11" pos="20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21A9"/>
    <a:srgbClr val="0A1774"/>
    <a:srgbClr val="329EE3"/>
    <a:srgbClr val="F1F0F0"/>
    <a:srgbClr val="0A1074"/>
    <a:srgbClr val="161776"/>
    <a:srgbClr val="D7D7D7"/>
    <a:srgbClr val="E6E6E6"/>
    <a:srgbClr val="0F21A6"/>
    <a:srgbClr val="08219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86" autoAdjust="0"/>
    <p:restoredTop sz="96652" autoAdjust="0"/>
  </p:normalViewPr>
  <p:slideViewPr>
    <p:cSldViewPr snapToGrid="0">
      <p:cViewPr varScale="1">
        <p:scale>
          <a:sx n="94" d="100"/>
          <a:sy n="94" d="100"/>
        </p:scale>
        <p:origin x="2820" y="78"/>
      </p:cViewPr>
      <p:guideLst>
        <p:guide orient="horz" pos="46"/>
        <p:guide pos="96"/>
        <p:guide pos="3974"/>
        <p:guide pos="2160"/>
        <p:guide pos="2999"/>
        <p:guide pos="154"/>
        <p:guide pos="4224"/>
        <p:guide pos="2228"/>
        <p:guide orient="horz" pos="2980"/>
        <p:guide pos="3113"/>
        <p:guide pos="209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ca Izzo" userId="b25620e634527944" providerId="LiveId" clId="{676DCCBD-C5AE-46DA-8C65-D3A7A315AD1D}"/>
    <pc:docChg chg="custSel modSld">
      <pc:chgData name="Luca Izzo" userId="b25620e634527944" providerId="LiveId" clId="{676DCCBD-C5AE-46DA-8C65-D3A7A315AD1D}" dt="2026-07-12T23:49:34.888" v="372" actId="20577"/>
      <pc:docMkLst>
        <pc:docMk/>
      </pc:docMkLst>
      <pc:sldChg chg="modSp mod">
        <pc:chgData name="Luca Izzo" userId="b25620e634527944" providerId="LiveId" clId="{676DCCBD-C5AE-46DA-8C65-D3A7A315AD1D}" dt="2026-07-12T23:49:34.888" v="372" actId="20577"/>
        <pc:sldMkLst>
          <pc:docMk/>
          <pc:sldMk cId="1456612816" sldId="256"/>
        </pc:sldMkLst>
        <pc:spChg chg="mod">
          <ac:chgData name="Luca Izzo" userId="b25620e634527944" providerId="LiveId" clId="{676DCCBD-C5AE-46DA-8C65-D3A7A315AD1D}" dt="2026-07-12T23:37:52.299" v="368" actId="20577"/>
          <ac:spMkLst>
            <pc:docMk/>
            <pc:sldMk cId="1456612816" sldId="256"/>
            <ac:spMk id="3" creationId="{EBA68141-9E09-9BF6-00BC-4CE3B87F444C}"/>
          </ac:spMkLst>
        </pc:spChg>
        <pc:spChg chg="mod">
          <ac:chgData name="Luca Izzo" userId="b25620e634527944" providerId="LiveId" clId="{676DCCBD-C5AE-46DA-8C65-D3A7A315AD1D}" dt="2026-07-12T23:49:34.888" v="372" actId="20577"/>
          <ac:spMkLst>
            <pc:docMk/>
            <pc:sldMk cId="1456612816" sldId="256"/>
            <ac:spMk id="7" creationId="{0E01F140-3FCE-1463-A81B-6696EF9DA503}"/>
          </ac:spMkLst>
        </pc:spChg>
        <pc:spChg chg="mod">
          <ac:chgData name="Luca Izzo" userId="b25620e634527944" providerId="LiveId" clId="{676DCCBD-C5AE-46DA-8C65-D3A7A315AD1D}" dt="2026-07-12T17:02:40.035" v="302" actId="947"/>
          <ac:spMkLst>
            <pc:docMk/>
            <pc:sldMk cId="1456612816" sldId="256"/>
            <ac:spMk id="22" creationId="{75084483-B59F-C7D6-36CB-7B0B74270491}"/>
          </ac:spMkLst>
        </pc:spChg>
        <pc:spChg chg="mod">
          <ac:chgData name="Luca Izzo" userId="b25620e634527944" providerId="LiveId" clId="{676DCCBD-C5AE-46DA-8C65-D3A7A315AD1D}" dt="2026-07-12T23:38:43.251" v="371" actId="20577"/>
          <ac:spMkLst>
            <pc:docMk/>
            <pc:sldMk cId="1456612816" sldId="256"/>
            <ac:spMk id="28" creationId="{16B38EE8-F3FD-851C-3E15-3033F39EE9C4}"/>
          </ac:spMkLst>
        </pc:spChg>
        <pc:graphicFrameChg chg="modGraphic">
          <ac:chgData name="Luca Izzo" userId="b25620e634527944" providerId="LiveId" clId="{676DCCBD-C5AE-46DA-8C65-D3A7A315AD1D}" dt="2026-07-12T18:43:23.714" v="323" actId="207"/>
          <ac:graphicFrameMkLst>
            <pc:docMk/>
            <pc:sldMk cId="1456612816" sldId="256"/>
            <ac:graphicFrameMk id="74" creationId="{00000000-0000-0000-0000-000000000000}"/>
          </ac:graphicFrameMkLst>
        </pc:graphicFrameChg>
      </pc:sldChg>
      <pc:sldChg chg="modSp mod">
        <pc:chgData name="Luca Izzo" userId="b25620e634527944" providerId="LiveId" clId="{676DCCBD-C5AE-46DA-8C65-D3A7A315AD1D}" dt="2026-07-12T17:02:40.106" v="308" actId="947"/>
        <pc:sldMkLst>
          <pc:docMk/>
          <pc:sldMk cId="3107995891" sldId="276"/>
        </pc:sldMkLst>
        <pc:spChg chg="mod">
          <ac:chgData name="Luca Izzo" userId="b25620e634527944" providerId="LiveId" clId="{676DCCBD-C5AE-46DA-8C65-D3A7A315AD1D}" dt="2026-07-12T17:02:40.106" v="308" actId="947"/>
          <ac:spMkLst>
            <pc:docMk/>
            <pc:sldMk cId="3107995891" sldId="276"/>
            <ac:spMk id="6" creationId="{1156EA86-516B-30B7-920F-9BC56B5726D5}"/>
          </ac:spMkLst>
        </pc:spChg>
      </pc:sldChg>
      <pc:sldChg chg="modSp mod">
        <pc:chgData name="Luca Izzo" userId="b25620e634527944" providerId="LiveId" clId="{676DCCBD-C5AE-46DA-8C65-D3A7A315AD1D}" dt="2026-07-12T17:02:40.131" v="311" actId="947"/>
        <pc:sldMkLst>
          <pc:docMk/>
          <pc:sldMk cId="3451903038" sldId="277"/>
        </pc:sldMkLst>
        <pc:spChg chg="mod">
          <ac:chgData name="Luca Izzo" userId="b25620e634527944" providerId="LiveId" clId="{676DCCBD-C5AE-46DA-8C65-D3A7A315AD1D}" dt="2026-07-12T17:02:40.131" v="311" actId="947"/>
          <ac:spMkLst>
            <pc:docMk/>
            <pc:sldMk cId="3451903038" sldId="277"/>
            <ac:spMk id="3" creationId="{68415F75-34E6-6EE2-C099-61E395E0CFCC}"/>
          </ac:spMkLst>
        </pc:spChg>
      </pc:sldChg>
      <pc:sldChg chg="modSp mod">
        <pc:chgData name="Luca Izzo" userId="b25620e634527944" providerId="LiveId" clId="{676DCCBD-C5AE-46DA-8C65-D3A7A315AD1D}" dt="2026-07-12T17:02:40.155" v="314" actId="947"/>
        <pc:sldMkLst>
          <pc:docMk/>
          <pc:sldMk cId="2951990564" sldId="278"/>
        </pc:sldMkLst>
        <pc:spChg chg="mod">
          <ac:chgData name="Luca Izzo" userId="b25620e634527944" providerId="LiveId" clId="{676DCCBD-C5AE-46DA-8C65-D3A7A315AD1D}" dt="2026-07-12T17:02:40.155" v="314" actId="947"/>
          <ac:spMkLst>
            <pc:docMk/>
            <pc:sldMk cId="2951990564" sldId="278"/>
            <ac:spMk id="3" creationId="{70CB4ED1-B1A4-E557-A28E-44F8CBDFF198}"/>
          </ac:spMkLst>
        </pc:spChg>
      </pc:sldChg>
      <pc:sldChg chg="modSp mod">
        <pc:chgData name="Luca Izzo" userId="b25620e634527944" providerId="LiveId" clId="{676DCCBD-C5AE-46DA-8C65-D3A7A315AD1D}" dt="2026-07-12T17:02:40.177" v="317" actId="947"/>
        <pc:sldMkLst>
          <pc:docMk/>
          <pc:sldMk cId="3495085051" sldId="283"/>
        </pc:sldMkLst>
        <pc:spChg chg="mod">
          <ac:chgData name="Luca Izzo" userId="b25620e634527944" providerId="LiveId" clId="{676DCCBD-C5AE-46DA-8C65-D3A7A315AD1D}" dt="2026-07-12T17:02:40.177" v="317" actId="947"/>
          <ac:spMkLst>
            <pc:docMk/>
            <pc:sldMk cId="3495085051" sldId="283"/>
            <ac:spMk id="3" creationId="{6172D4B1-1BA3-894E-3290-699B37DD19C8}"/>
          </ac:spMkLst>
        </pc:spChg>
      </pc:sldChg>
      <pc:sldChg chg="modSp mod">
        <pc:chgData name="Luca Izzo" userId="b25620e634527944" providerId="LiveId" clId="{676DCCBD-C5AE-46DA-8C65-D3A7A315AD1D}" dt="2026-07-12T17:02:40.204" v="320" actId="947"/>
        <pc:sldMkLst>
          <pc:docMk/>
          <pc:sldMk cId="728409953" sldId="284"/>
        </pc:sldMkLst>
        <pc:spChg chg="mod">
          <ac:chgData name="Luca Izzo" userId="b25620e634527944" providerId="LiveId" clId="{676DCCBD-C5AE-46DA-8C65-D3A7A315AD1D}" dt="2026-07-12T17:02:40.204" v="320" actId="947"/>
          <ac:spMkLst>
            <pc:docMk/>
            <pc:sldMk cId="728409953" sldId="284"/>
            <ac:spMk id="3" creationId="{3CFFCF77-7283-D0BA-46C1-093395FEC9C8}"/>
          </ac:spMkLst>
        </pc:spChg>
      </pc:sldChg>
      <pc:sldChg chg="modSp mod">
        <pc:chgData name="Luca Izzo" userId="b25620e634527944" providerId="LiveId" clId="{676DCCBD-C5AE-46DA-8C65-D3A7A315AD1D}" dt="2026-07-12T23:35:25.721" v="349"/>
        <pc:sldMkLst>
          <pc:docMk/>
          <pc:sldMk cId="4174432949" sldId="285"/>
        </pc:sldMkLst>
        <pc:spChg chg="mod">
          <ac:chgData name="Luca Izzo" userId="b25620e634527944" providerId="LiveId" clId="{676DCCBD-C5AE-46DA-8C65-D3A7A315AD1D}" dt="2026-07-12T17:02:40.066" v="305" actId="947"/>
          <ac:spMkLst>
            <pc:docMk/>
            <pc:sldMk cId="4174432949" sldId="285"/>
            <ac:spMk id="2" creationId="{DD55B28F-9C43-D989-04CC-C16DB5D23390}"/>
          </ac:spMkLst>
        </pc:spChg>
        <pc:spChg chg="mod">
          <ac:chgData name="Luca Izzo" userId="b25620e634527944" providerId="LiveId" clId="{676DCCBD-C5AE-46DA-8C65-D3A7A315AD1D}" dt="2026-07-12T18:44:44.135" v="337" actId="20577"/>
          <ac:spMkLst>
            <pc:docMk/>
            <pc:sldMk cId="4174432949" sldId="285"/>
            <ac:spMk id="21" creationId="{00000000-0000-0000-0000-000000000000}"/>
          </ac:spMkLst>
        </pc:spChg>
        <pc:spChg chg="mod">
          <ac:chgData name="Luca Izzo" userId="b25620e634527944" providerId="LiveId" clId="{676DCCBD-C5AE-46DA-8C65-D3A7A315AD1D}" dt="2026-07-12T18:44:49.118" v="341" actId="20577"/>
          <ac:spMkLst>
            <pc:docMk/>
            <pc:sldMk cId="4174432949" sldId="285"/>
            <ac:spMk id="23" creationId="{00000000-0000-0000-0000-000000000000}"/>
          </ac:spMkLst>
        </pc:spChg>
        <pc:spChg chg="mod">
          <ac:chgData name="Luca Izzo" userId="b25620e634527944" providerId="LiveId" clId="{676DCCBD-C5AE-46DA-8C65-D3A7A315AD1D}" dt="2026-07-12T18:44:55.846" v="344" actId="20577"/>
          <ac:spMkLst>
            <pc:docMk/>
            <pc:sldMk cId="4174432949" sldId="285"/>
            <ac:spMk id="25" creationId="{00000000-0000-0000-0000-000000000000}"/>
          </ac:spMkLst>
        </pc:spChg>
      </pc:sldChg>
    </pc:docChg>
  </pc:docChgLst>
  <pc:docChgLst>
    <pc:chgData name="Luca Izzo" userId="b25620e634527944" providerId="LiveId" clId="{630A6B12-2F9B-4A77-B80B-CCD268759C9D}"/>
    <pc:docChg chg="custSel modSld">
      <pc:chgData name="Luca Izzo" userId="b25620e634527944" providerId="LiveId" clId="{630A6B12-2F9B-4A77-B80B-CCD268759C9D}" dt="2026-07-21T23:38:34.564" v="92" actId="20577"/>
      <pc:docMkLst>
        <pc:docMk/>
      </pc:docMkLst>
      <pc:sldChg chg="modSp mod">
        <pc:chgData name="Luca Izzo" userId="b25620e634527944" providerId="LiveId" clId="{630A6B12-2F9B-4A77-B80B-CCD268759C9D}" dt="2026-07-21T23:38:34.564" v="92" actId="20577"/>
        <pc:sldMkLst>
          <pc:docMk/>
          <pc:sldMk cId="1456612816" sldId="256"/>
        </pc:sldMkLst>
        <pc:spChg chg="mod">
          <ac:chgData name="Luca Izzo" userId="b25620e634527944" providerId="LiveId" clId="{630A6B12-2F9B-4A77-B80B-CCD268759C9D}" dt="2026-07-21T23:38:34.564" v="92" actId="20577"/>
          <ac:spMkLst>
            <pc:docMk/>
            <pc:sldMk cId="1456612816" sldId="256"/>
            <ac:spMk id="3" creationId="{EBA68141-9E09-9BF6-00BC-4CE3B87F444C}"/>
          </ac:spMkLst>
        </pc:spChg>
        <pc:spChg chg="mod">
          <ac:chgData name="Luca Izzo" userId="b25620e634527944" providerId="LiveId" clId="{630A6B12-2F9B-4A77-B80B-CCD268759C9D}" dt="2026-07-16T15:14:02.690" v="42" actId="20577"/>
          <ac:spMkLst>
            <pc:docMk/>
            <pc:sldMk cId="1456612816" sldId="256"/>
            <ac:spMk id="7" creationId="{0E01F140-3FCE-1463-A81B-6696EF9DA503}"/>
          </ac:spMkLst>
        </pc:spChg>
        <pc:spChg chg="mod">
          <ac:chgData name="Luca Izzo" userId="b25620e634527944" providerId="LiveId" clId="{630A6B12-2F9B-4A77-B80B-CCD268759C9D}" dt="2026-07-16T15:24:57.581" v="57" actId="20577"/>
          <ac:spMkLst>
            <pc:docMk/>
            <pc:sldMk cId="1456612816" sldId="256"/>
            <ac:spMk id="22" creationId="{75084483-B59F-C7D6-36CB-7B0B74270491}"/>
          </ac:spMkLst>
        </pc:spChg>
        <pc:spChg chg="mod">
          <ac:chgData name="Luca Izzo" userId="b25620e634527944" providerId="LiveId" clId="{630A6B12-2F9B-4A77-B80B-CCD268759C9D}" dt="2026-07-21T23:37:25.832" v="86" actId="20577"/>
          <ac:spMkLst>
            <pc:docMk/>
            <pc:sldMk cId="1456612816" sldId="256"/>
            <ac:spMk id="28" creationId="{16B38EE8-F3FD-851C-3E15-3033F39EE9C4}"/>
          </ac:spMkLst>
        </pc:spChg>
        <pc:graphicFrameChg chg="mod modGraphic">
          <ac:chgData name="Luca Izzo" userId="b25620e634527944" providerId="LiveId" clId="{630A6B12-2F9B-4A77-B80B-CCD268759C9D}" dt="2026-07-16T15:28:38.799" v="80" actId="1076"/>
          <ac:graphicFrameMkLst>
            <pc:docMk/>
            <pc:sldMk cId="1456612816" sldId="256"/>
            <ac:graphicFrameMk id="74" creationId="{00000000-0000-0000-0000-000000000000}"/>
          </ac:graphicFrameMkLst>
        </pc:graphicFrameChg>
        <pc:cxnChg chg="mod">
          <ac:chgData name="Luca Izzo" userId="b25620e634527944" providerId="LiveId" clId="{630A6B12-2F9B-4A77-B80B-CCD268759C9D}" dt="2026-07-16T15:28:33.976" v="79" actId="1076"/>
          <ac:cxnSpMkLst>
            <pc:docMk/>
            <pc:sldMk cId="1456612816" sldId="256"/>
            <ac:cxnSpMk id="29" creationId="{90519E78-65EC-134B-DADE-8932B34528D5}"/>
          </ac:cxnSpMkLst>
        </pc:cxnChg>
      </pc:sldChg>
      <pc:sldChg chg="modSp mod">
        <pc:chgData name="Luca Izzo" userId="b25620e634527944" providerId="LiveId" clId="{630A6B12-2F9B-4A77-B80B-CCD268759C9D}" dt="2026-07-16T15:25:02.719" v="61" actId="20577"/>
        <pc:sldMkLst>
          <pc:docMk/>
          <pc:sldMk cId="3107995891" sldId="276"/>
        </pc:sldMkLst>
        <pc:spChg chg="mod">
          <ac:chgData name="Luca Izzo" userId="b25620e634527944" providerId="LiveId" clId="{630A6B12-2F9B-4A77-B80B-CCD268759C9D}" dt="2026-07-16T15:25:02.719" v="61" actId="20577"/>
          <ac:spMkLst>
            <pc:docMk/>
            <pc:sldMk cId="3107995891" sldId="276"/>
            <ac:spMk id="6" creationId="{1156EA86-516B-30B7-920F-9BC56B5726D5}"/>
          </ac:spMkLst>
        </pc:spChg>
      </pc:sldChg>
      <pc:sldChg chg="modSp mod">
        <pc:chgData name="Luca Izzo" userId="b25620e634527944" providerId="LiveId" clId="{630A6B12-2F9B-4A77-B80B-CCD268759C9D}" dt="2026-07-16T15:25:05.263" v="63" actId="20577"/>
        <pc:sldMkLst>
          <pc:docMk/>
          <pc:sldMk cId="3451903038" sldId="277"/>
        </pc:sldMkLst>
        <pc:spChg chg="mod">
          <ac:chgData name="Luca Izzo" userId="b25620e634527944" providerId="LiveId" clId="{630A6B12-2F9B-4A77-B80B-CCD268759C9D}" dt="2026-07-16T15:25:05.263" v="63" actId="20577"/>
          <ac:spMkLst>
            <pc:docMk/>
            <pc:sldMk cId="3451903038" sldId="277"/>
            <ac:spMk id="3" creationId="{68415F75-34E6-6EE2-C099-61E395E0CFCC}"/>
          </ac:spMkLst>
        </pc:spChg>
      </pc:sldChg>
      <pc:sldChg chg="modSp mod">
        <pc:chgData name="Luca Izzo" userId="b25620e634527944" providerId="LiveId" clId="{630A6B12-2F9B-4A77-B80B-CCD268759C9D}" dt="2026-07-16T15:25:08.134" v="65" actId="20577"/>
        <pc:sldMkLst>
          <pc:docMk/>
          <pc:sldMk cId="2951990564" sldId="278"/>
        </pc:sldMkLst>
        <pc:spChg chg="mod">
          <ac:chgData name="Luca Izzo" userId="b25620e634527944" providerId="LiveId" clId="{630A6B12-2F9B-4A77-B80B-CCD268759C9D}" dt="2026-07-16T15:25:08.134" v="65" actId="20577"/>
          <ac:spMkLst>
            <pc:docMk/>
            <pc:sldMk cId="2951990564" sldId="278"/>
            <ac:spMk id="3" creationId="{70CB4ED1-B1A4-E557-A28E-44F8CBDFF198}"/>
          </ac:spMkLst>
        </pc:spChg>
      </pc:sldChg>
      <pc:sldChg chg="modSp mod">
        <pc:chgData name="Luca Izzo" userId="b25620e634527944" providerId="LiveId" clId="{630A6B12-2F9B-4A77-B80B-CCD268759C9D}" dt="2026-07-16T15:25:11.085" v="67" actId="20577"/>
        <pc:sldMkLst>
          <pc:docMk/>
          <pc:sldMk cId="3495085051" sldId="283"/>
        </pc:sldMkLst>
        <pc:spChg chg="mod">
          <ac:chgData name="Luca Izzo" userId="b25620e634527944" providerId="LiveId" clId="{630A6B12-2F9B-4A77-B80B-CCD268759C9D}" dt="2026-07-16T15:25:11.085" v="67" actId="20577"/>
          <ac:spMkLst>
            <pc:docMk/>
            <pc:sldMk cId="3495085051" sldId="283"/>
            <ac:spMk id="3" creationId="{6172D4B1-1BA3-894E-3290-699B37DD19C8}"/>
          </ac:spMkLst>
        </pc:spChg>
      </pc:sldChg>
      <pc:sldChg chg="modSp mod">
        <pc:chgData name="Luca Izzo" userId="b25620e634527944" providerId="LiveId" clId="{630A6B12-2F9B-4A77-B80B-CCD268759C9D}" dt="2026-07-16T15:25:14.148" v="69" actId="20577"/>
        <pc:sldMkLst>
          <pc:docMk/>
          <pc:sldMk cId="728409953" sldId="284"/>
        </pc:sldMkLst>
        <pc:spChg chg="mod">
          <ac:chgData name="Luca Izzo" userId="b25620e634527944" providerId="LiveId" clId="{630A6B12-2F9B-4A77-B80B-CCD268759C9D}" dt="2026-07-16T15:25:14.148" v="69" actId="20577"/>
          <ac:spMkLst>
            <pc:docMk/>
            <pc:sldMk cId="728409953" sldId="284"/>
            <ac:spMk id="3" creationId="{3CFFCF77-7283-D0BA-46C1-093395FEC9C8}"/>
          </ac:spMkLst>
        </pc:spChg>
      </pc:sldChg>
      <pc:sldChg chg="modSp mod">
        <pc:chgData name="Luca Izzo" userId="b25620e634527944" providerId="LiveId" clId="{630A6B12-2F9B-4A77-B80B-CCD268759C9D}" dt="2026-07-21T23:26:58.479" v="82" actId="1076"/>
        <pc:sldMkLst>
          <pc:docMk/>
          <pc:sldMk cId="4174432949" sldId="285"/>
        </pc:sldMkLst>
        <pc:spChg chg="mod">
          <ac:chgData name="Luca Izzo" userId="b25620e634527944" providerId="LiveId" clId="{630A6B12-2F9B-4A77-B80B-CCD268759C9D}" dt="2026-07-16T15:25:00.077" v="59" actId="20577"/>
          <ac:spMkLst>
            <pc:docMk/>
            <pc:sldMk cId="4174432949" sldId="285"/>
            <ac:spMk id="2" creationId="{DD55B28F-9C43-D989-04CC-C16DB5D23390}"/>
          </ac:spMkLst>
        </pc:spChg>
        <pc:spChg chg="mod">
          <ac:chgData name="Luca Izzo" userId="b25620e634527944" providerId="LiveId" clId="{630A6B12-2F9B-4A77-B80B-CCD268759C9D}" dt="2026-07-21T23:26:58.479" v="82" actId="1076"/>
          <ac:spMkLst>
            <pc:docMk/>
            <pc:sldMk cId="4174432949" sldId="285"/>
            <ac:spMk id="23" creationId="{00000000-0000-0000-0000-000000000000}"/>
          </ac:spMkLst>
        </pc:spChg>
        <pc:spChg chg="mod">
          <ac:chgData name="Luca Izzo" userId="b25620e634527944" providerId="LiveId" clId="{630A6B12-2F9B-4A77-B80B-CCD268759C9D}" dt="2026-07-21T23:26:58.479" v="82" actId="1076"/>
          <ac:spMkLst>
            <pc:docMk/>
            <pc:sldMk cId="4174432949" sldId="285"/>
            <ac:spMk id="25" creationId="{00000000-0000-0000-0000-000000000000}"/>
          </ac:spMkLst>
        </pc:spChg>
        <pc:graphicFrameChg chg="mod modGraphic">
          <ac:chgData name="Luca Izzo" userId="b25620e634527944" providerId="LiveId" clId="{630A6B12-2F9B-4A77-B80B-CCD268759C9D}" dt="2026-07-21T23:26:58.479" v="82" actId="1076"/>
          <ac:graphicFrameMkLst>
            <pc:docMk/>
            <pc:sldMk cId="4174432949" sldId="285"/>
            <ac:graphicFrameMk id="27" creationId="{00000000-0000-0000-0000-000000000000}"/>
          </ac:graphicFrameMkLst>
        </pc:graphicFrameChg>
        <pc:graphicFrameChg chg="mod">
          <ac:chgData name="Luca Izzo" userId="b25620e634527944" providerId="LiveId" clId="{630A6B12-2F9B-4A77-B80B-CCD268759C9D}" dt="2026-07-21T23:26:58.479" v="82" actId="1076"/>
          <ac:graphicFrameMkLst>
            <pc:docMk/>
            <pc:sldMk cId="4174432949" sldId="285"/>
            <ac:graphicFrameMk id="30" creationId="{00000000-0000-0000-0000-000000000000}"/>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7/21/2026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008473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7/21/2026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16460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7/21/2026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345679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7/21/2026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3375744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8E477B-E6D4-435F-9DE2-011A1699FAF4}" type="datetimeFigureOut">
              <a:rPr lang="en-US" smtClean="0"/>
              <a:t>7/21/2026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847645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A8E477B-E6D4-435F-9DE2-011A1699FAF4}" type="datetimeFigureOut">
              <a:rPr lang="en-US" smtClean="0"/>
              <a:t>7/21/2026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290532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A8E477B-E6D4-435F-9DE2-011A1699FAF4}" type="datetimeFigureOut">
              <a:rPr lang="en-US" smtClean="0"/>
              <a:t>7/21/2026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4880623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A8E477B-E6D4-435F-9DE2-011A1699FAF4}" type="datetimeFigureOut">
              <a:rPr lang="en-US" smtClean="0"/>
              <a:t>7/21/2026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15125479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8E477B-E6D4-435F-9DE2-011A1699FAF4}" type="datetimeFigureOut">
              <a:rPr lang="en-US" smtClean="0"/>
              <a:t>7/21/2026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179619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AA8E477B-E6D4-435F-9DE2-011A1699FAF4}" type="datetimeFigureOut">
              <a:rPr lang="en-US" smtClean="0"/>
              <a:t>7/21/2026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986487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AA8E477B-E6D4-435F-9DE2-011A1699FAF4}" type="datetimeFigureOut">
              <a:rPr lang="en-US" smtClean="0"/>
              <a:t>7/21/2026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6913711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AA8E477B-E6D4-435F-9DE2-011A1699FAF4}" type="datetimeFigureOut">
              <a:rPr lang="en-US" smtClean="0"/>
              <a:t>7/21/2026</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F3EB860C-C488-4227-A898-C0FD716B36A9}" type="slidenum">
              <a:rPr lang="en-US" smtClean="0"/>
              <a:t>‹#›</a:t>
            </a:fld>
            <a:endParaRPr lang="en-US"/>
          </a:p>
        </p:txBody>
      </p:sp>
    </p:spTree>
    <p:extLst>
      <p:ext uri="{BB962C8B-B14F-4D97-AF65-F5344CB8AC3E}">
        <p14:creationId xmlns:p14="http://schemas.microsoft.com/office/powerpoint/2010/main" val="21907364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47CDB28-0B95-4E20-FDF9-347280ACAF7C}"/>
              </a:ext>
            </a:extLst>
          </p:cNvPr>
          <p:cNvSpPr/>
          <p:nvPr/>
        </p:nvSpPr>
        <p:spPr>
          <a:xfrm>
            <a:off x="0" y="534526"/>
            <a:ext cx="5328919" cy="1181100"/>
          </a:xfrm>
          <a:prstGeom prst="rect">
            <a:avLst/>
          </a:prstGeom>
          <a:solidFill>
            <a:srgbClr val="0A17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ontserrat Medium" pitchFamily="2" charset="0"/>
            </a:endParaRPr>
          </a:p>
        </p:txBody>
      </p:sp>
      <p:sp>
        <p:nvSpPr>
          <p:cNvPr id="5" name="Rectangle: Rounded Corners 4">
            <a:extLst>
              <a:ext uri="{FF2B5EF4-FFF2-40B4-BE49-F238E27FC236}">
                <a16:creationId xmlns:a16="http://schemas.microsoft.com/office/drawing/2014/main" id="{A896D0DA-17CA-FCF6-3157-FAC0EA7D2F83}"/>
              </a:ext>
            </a:extLst>
          </p:cNvPr>
          <p:cNvSpPr/>
          <p:nvPr/>
        </p:nvSpPr>
        <p:spPr>
          <a:xfrm>
            <a:off x="4175442" y="534526"/>
            <a:ext cx="2682558" cy="1181100"/>
          </a:xfrm>
          <a:prstGeom prst="roundRect">
            <a:avLst>
              <a:gd name="adj" fmla="val 0"/>
            </a:avLst>
          </a:prstGeom>
          <a:solidFill>
            <a:srgbClr val="0A17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ontserrat Medium" pitchFamily="2" charset="0"/>
            </a:endParaRPr>
          </a:p>
        </p:txBody>
      </p:sp>
      <p:sp>
        <p:nvSpPr>
          <p:cNvPr id="6" name="TextBox 5">
            <a:extLst>
              <a:ext uri="{FF2B5EF4-FFF2-40B4-BE49-F238E27FC236}">
                <a16:creationId xmlns:a16="http://schemas.microsoft.com/office/drawing/2014/main" id="{57E8F4AF-D5E9-2C1A-F90F-700386D52614}"/>
              </a:ext>
            </a:extLst>
          </p:cNvPr>
          <p:cNvSpPr txBox="1"/>
          <p:nvPr/>
        </p:nvSpPr>
        <p:spPr>
          <a:xfrm>
            <a:off x="152400" y="618067"/>
            <a:ext cx="1279517" cy="292388"/>
          </a:xfrm>
          <a:prstGeom prst="rect">
            <a:avLst/>
          </a:prstGeom>
          <a:noFill/>
        </p:spPr>
        <p:txBody>
          <a:bodyPr wrap="none" rtlCol="0">
            <a:spAutoFit/>
          </a:bodyPr>
          <a:lstStyle/>
          <a:p>
            <a:r>
              <a:rPr lang="pt-BR" sz="1300" b="1" dirty="0">
                <a:solidFill>
                  <a:schemeClr val="bg1"/>
                </a:solidFill>
                <a:latin typeface="Montserrat Medium" pitchFamily="2" charset="0"/>
                <a:cs typeface="Arial" panose="020B0604020202020204" pitchFamily="34" charset="0"/>
              </a:rPr>
              <a:t>Metals &amp; Mining</a:t>
            </a:r>
            <a:endParaRPr lang="en-US" sz="1300" b="1" dirty="0">
              <a:solidFill>
                <a:schemeClr val="bg1"/>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0E01F140-3FCE-1463-A81B-6696EF9DA503}"/>
              </a:ext>
            </a:extLst>
          </p:cNvPr>
          <p:cNvSpPr txBox="1"/>
          <p:nvPr/>
        </p:nvSpPr>
        <p:spPr>
          <a:xfrm>
            <a:off x="152400" y="860200"/>
            <a:ext cx="5769935" cy="492443"/>
          </a:xfrm>
          <a:prstGeom prst="rect">
            <a:avLst/>
          </a:prstGeom>
          <a:noFill/>
        </p:spPr>
        <p:txBody>
          <a:bodyPr wrap="square" rtlCol="0">
            <a:spAutoFit/>
          </a:bodyPr>
          <a:lstStyle/>
          <a:p>
            <a:r>
              <a:rPr lang="pt-BR" sz="1300" dirty="0">
                <a:solidFill>
                  <a:schemeClr val="bg1"/>
                </a:solidFill>
                <a:latin typeface="Montserrat Medium" pitchFamily="2" charset="0"/>
                <a:cs typeface="Arial" panose="020B0604020202020204" pitchFamily="34" charset="0"/>
              </a:rPr>
              <a:t>2Q26 Operational Results: Volumes deliver, cost still on trial</a:t>
            </a:r>
            <a:endParaRPr lang="en-US" sz="1300" dirty="0">
              <a:solidFill>
                <a:schemeClr val="bg1"/>
              </a:solidFill>
              <a:latin typeface="Montserrat Medium" pitchFamily="2" charset="0"/>
              <a:cs typeface="Arial" panose="020B0604020202020204" pitchFamily="34" charset="0"/>
            </a:endParaRPr>
          </a:p>
        </p:txBody>
      </p:sp>
      <p:sp>
        <p:nvSpPr>
          <p:cNvPr id="9" name="TextBox 8">
            <a:extLst>
              <a:ext uri="{FF2B5EF4-FFF2-40B4-BE49-F238E27FC236}">
                <a16:creationId xmlns:a16="http://schemas.microsoft.com/office/drawing/2014/main" id="{90F04314-B4A2-A029-3904-731FC41E09B8}"/>
              </a:ext>
            </a:extLst>
          </p:cNvPr>
          <p:cNvSpPr txBox="1"/>
          <p:nvPr/>
        </p:nvSpPr>
        <p:spPr>
          <a:xfrm>
            <a:off x="4941888" y="1877390"/>
            <a:ext cx="1763709" cy="12311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ANALYSTS</a:t>
            </a:r>
            <a:endParaRPr lang="en-US" sz="800" dirty="0">
              <a:latin typeface="Montserrat Medium" pitchFamily="2" charset="0"/>
              <a:cs typeface="Arial" panose="020B0604020202020204" pitchFamily="34" charset="0"/>
            </a:endParaRPr>
          </a:p>
        </p:txBody>
      </p:sp>
      <p:grpSp>
        <p:nvGrpSpPr>
          <p:cNvPr id="16" name="Group 15">
            <a:extLst>
              <a:ext uri="{FF2B5EF4-FFF2-40B4-BE49-F238E27FC236}">
                <a16:creationId xmlns:a16="http://schemas.microsoft.com/office/drawing/2014/main" id="{F930319D-308C-FBFB-2FF9-1025F0505868}"/>
              </a:ext>
            </a:extLst>
          </p:cNvPr>
          <p:cNvGrpSpPr/>
          <p:nvPr/>
        </p:nvGrpSpPr>
        <p:grpSpPr>
          <a:xfrm>
            <a:off x="6285788" y="136414"/>
            <a:ext cx="519199" cy="276291"/>
            <a:chOff x="6089650" y="113737"/>
            <a:chExt cx="519199" cy="276291"/>
          </a:xfrm>
        </p:grpSpPr>
        <p:cxnSp>
          <p:nvCxnSpPr>
            <p:cNvPr id="14" name="Straight Connector 13">
              <a:extLst>
                <a:ext uri="{FF2B5EF4-FFF2-40B4-BE49-F238E27FC236}">
                  <a16:creationId xmlns:a16="http://schemas.microsoft.com/office/drawing/2014/main" id="{0DEF4829-BCA7-8F6A-2ECB-9BEB27AF553F}"/>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7CE3800C-4EF1-5FD1-66D7-376208E966AA}"/>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7" name="Picture 16">
            <a:extLst>
              <a:ext uri="{FF2B5EF4-FFF2-40B4-BE49-F238E27FC236}">
                <a16:creationId xmlns:a16="http://schemas.microsoft.com/office/drawing/2014/main" id="{9181F31A-1205-A154-E182-5030CF355904}"/>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19" name="Straight Connector 18">
            <a:extLst>
              <a:ext uri="{FF2B5EF4-FFF2-40B4-BE49-F238E27FC236}">
                <a16:creationId xmlns:a16="http://schemas.microsoft.com/office/drawing/2014/main" id="{AFDC8448-E90C-79F3-A5BA-ADF2A07EB4F0}"/>
              </a:ext>
            </a:extLst>
          </p:cNvPr>
          <p:cNvCxnSpPr>
            <a:cxnSpLocks/>
          </p:cNvCxnSpPr>
          <p:nvPr/>
        </p:nvCxnSpPr>
        <p:spPr>
          <a:xfrm>
            <a:off x="4940300" y="1853616"/>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11F27CE6-CF9A-FC4C-3B4F-B66BFC78B043}"/>
              </a:ext>
            </a:extLst>
          </p:cNvPr>
          <p:cNvCxnSpPr>
            <a:cxnSpLocks/>
          </p:cNvCxnSpPr>
          <p:nvPr/>
        </p:nvCxnSpPr>
        <p:spPr>
          <a:xfrm>
            <a:off x="4940300" y="2036179"/>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A9B1AFEF-0D44-C778-3E5E-8A670D510E4B}"/>
              </a:ext>
            </a:extLst>
          </p:cNvPr>
          <p:cNvCxnSpPr>
            <a:cxnSpLocks/>
          </p:cNvCxnSpPr>
          <p:nvPr/>
        </p:nvCxnSpPr>
        <p:spPr>
          <a:xfrm>
            <a:off x="4938709" y="2036179"/>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06142A79-581C-8B5B-3C1F-73D5FEA28F55}"/>
              </a:ext>
            </a:extLst>
          </p:cNvPr>
          <p:cNvSpPr txBox="1"/>
          <p:nvPr/>
        </p:nvSpPr>
        <p:spPr>
          <a:xfrm>
            <a:off x="5571611" y="1532680"/>
            <a:ext cx="1049967" cy="123111"/>
          </a:xfrm>
          <a:prstGeom prst="rect">
            <a:avLst/>
          </a:prstGeom>
          <a:noFill/>
        </p:spPr>
        <p:txBody>
          <a:bodyPr wrap="none" lIns="0" tIns="0" rIns="0" bIns="0" rtlCol="0">
            <a:spAutoFit/>
          </a:bodyPr>
          <a:lstStyle/>
          <a:p>
            <a:pPr algn="r"/>
            <a:r>
              <a:rPr lang="en-US" sz="800" b="1" dirty="0">
                <a:solidFill>
                  <a:schemeClr val="bg1"/>
                </a:solidFill>
                <a:latin typeface="Montserrat Medium" pitchFamily="2" charset="0"/>
                <a:cs typeface="Arial" panose="020B0604020202020204" pitchFamily="34" charset="0"/>
              </a:rPr>
              <a:t>Metals &amp; Mining</a:t>
            </a:r>
          </a:p>
        </p:txBody>
      </p:sp>
      <p:cxnSp>
        <p:nvCxnSpPr>
          <p:cNvPr id="71" name="Straight Connector 70">
            <a:extLst>
              <a:ext uri="{FF2B5EF4-FFF2-40B4-BE49-F238E27FC236}">
                <a16:creationId xmlns:a16="http://schemas.microsoft.com/office/drawing/2014/main" id="{54633684-E91C-9CE3-6C55-89E570E0D152}"/>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499CFC6B-0370-747F-BE98-5720DC9F8E6B}"/>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3" name="TextBox 72">
            <a:extLst>
              <a:ext uri="{FF2B5EF4-FFF2-40B4-BE49-F238E27FC236}">
                <a16:creationId xmlns:a16="http://schemas.microsoft.com/office/drawing/2014/main" id="{418D7A02-5037-3AEC-F1DE-7A3B11056D0E}"/>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cxnSp>
        <p:nvCxnSpPr>
          <p:cNvPr id="12" name="Straight Connector 11">
            <a:extLst>
              <a:ext uri="{FF2B5EF4-FFF2-40B4-BE49-F238E27FC236}">
                <a16:creationId xmlns:a16="http://schemas.microsoft.com/office/drawing/2014/main" id="{011F4A23-121E-19BC-12C6-98E87DD76A3B}"/>
              </a:ext>
            </a:extLst>
          </p:cNvPr>
          <p:cNvCxnSpPr>
            <a:cxnSpLocks/>
          </p:cNvCxnSpPr>
          <p:nvPr/>
        </p:nvCxnSpPr>
        <p:spPr>
          <a:xfrm>
            <a:off x="4938709" y="2466170"/>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67D84E79-A660-D022-2C68-C141C5A65BF1}"/>
              </a:ext>
            </a:extLst>
          </p:cNvPr>
          <p:cNvSpPr txBox="1"/>
          <p:nvPr/>
        </p:nvSpPr>
        <p:spPr>
          <a:xfrm>
            <a:off x="4941891" y="2520020"/>
            <a:ext cx="1763709" cy="123111"/>
          </a:xfrm>
          <a:prstGeom prst="rect">
            <a:avLst/>
          </a:prstGeom>
          <a:noFill/>
        </p:spPr>
        <p:txBody>
          <a:bodyPr wrap="square" lIns="0" tIns="0" rIns="0" bIns="0" rtlCol="0">
            <a:spAutoFit/>
          </a:bodyPr>
          <a:lstStyle/>
          <a:p>
            <a:r>
              <a:rPr lang="pt-BR" sz="800" b="1" dirty="0">
                <a:latin typeface="Montserrat Medium" pitchFamily="2" charset="0"/>
                <a:cs typeface="Arial" panose="020B0604020202020204" pitchFamily="34" charset="0"/>
              </a:rPr>
              <a:t>COMPANY</a:t>
            </a:r>
            <a:endParaRPr lang="en-US" sz="800" dirty="0">
              <a:latin typeface="Montserrat Medium" pitchFamily="2" charset="0"/>
              <a:cs typeface="Arial" panose="020B0604020202020204" pitchFamily="34" charset="0"/>
            </a:endParaRPr>
          </a:p>
        </p:txBody>
      </p:sp>
      <p:cxnSp>
        <p:nvCxnSpPr>
          <p:cNvPr id="20" name="Straight Connector 19">
            <a:extLst>
              <a:ext uri="{FF2B5EF4-FFF2-40B4-BE49-F238E27FC236}">
                <a16:creationId xmlns:a16="http://schemas.microsoft.com/office/drawing/2014/main" id="{07CB01BD-21F3-6B81-BFEA-4CDAFEF5E48D}"/>
              </a:ext>
            </a:extLst>
          </p:cNvPr>
          <p:cNvCxnSpPr>
            <a:cxnSpLocks/>
          </p:cNvCxnSpPr>
          <p:nvPr/>
        </p:nvCxnSpPr>
        <p:spPr>
          <a:xfrm>
            <a:off x="4940300" y="2486818"/>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3D088498-ECB6-E633-FF33-4F1E5A5AEABD}"/>
              </a:ext>
            </a:extLst>
          </p:cNvPr>
          <p:cNvCxnSpPr>
            <a:cxnSpLocks/>
          </p:cNvCxnSpPr>
          <p:nvPr/>
        </p:nvCxnSpPr>
        <p:spPr>
          <a:xfrm>
            <a:off x="4938709" y="2694546"/>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29CDFB62-59DA-A755-4C13-7FE67B1EDAC7}"/>
              </a:ext>
            </a:extLst>
          </p:cNvPr>
          <p:cNvCxnSpPr>
            <a:cxnSpLocks/>
          </p:cNvCxnSpPr>
          <p:nvPr/>
        </p:nvCxnSpPr>
        <p:spPr>
          <a:xfrm>
            <a:off x="4938709" y="2672475"/>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16B38EE8-F3FD-851C-3E15-3033F39EE9C4}"/>
              </a:ext>
            </a:extLst>
          </p:cNvPr>
          <p:cNvSpPr txBox="1"/>
          <p:nvPr/>
        </p:nvSpPr>
        <p:spPr>
          <a:xfrm>
            <a:off x="4938708" y="2773536"/>
            <a:ext cx="1763709" cy="738664"/>
          </a:xfrm>
          <a:prstGeom prst="rect">
            <a:avLst/>
          </a:prstGeom>
          <a:noFill/>
        </p:spPr>
        <p:txBody>
          <a:bodyPr wrap="square" lIns="0" tIns="0" rIns="0" bIns="0" rtlCol="0">
            <a:spAutoFit/>
          </a:bodyPr>
          <a:lstStyle/>
          <a:p>
            <a:r>
              <a:rPr sz="800" b="1" dirty="0">
                <a:solidFill>
                  <a:srgbClr val="2121A9"/>
                </a:solidFill>
                <a:latin typeface="Montserrat Medium"/>
              </a:rPr>
              <a:t>VALE3 BZ Equity / VALE US Equity</a:t>
            </a:r>
          </a:p>
          <a:p>
            <a:r>
              <a:rPr sz="800" b="1" dirty="0">
                <a:solidFill>
                  <a:srgbClr val="000000"/>
                </a:solidFill>
                <a:latin typeface="Montserrat Medium"/>
              </a:rPr>
              <a:t>HOLD</a:t>
            </a:r>
          </a:p>
          <a:p>
            <a:r>
              <a:rPr sz="800" b="0" dirty="0">
                <a:solidFill>
                  <a:srgbClr val="000000"/>
                </a:solidFill>
                <a:latin typeface="Montserrat Medium"/>
              </a:rPr>
              <a:t>Price: R$ 72.</a:t>
            </a:r>
            <a:r>
              <a:rPr lang="pt-BR" sz="800" b="0" dirty="0">
                <a:solidFill>
                  <a:srgbClr val="000000"/>
                </a:solidFill>
                <a:latin typeface="Montserrat Medium"/>
              </a:rPr>
              <a:t>37</a:t>
            </a:r>
            <a:r>
              <a:rPr sz="800" b="0" dirty="0">
                <a:solidFill>
                  <a:srgbClr val="000000"/>
                </a:solidFill>
                <a:latin typeface="Montserrat Medium"/>
              </a:rPr>
              <a:t> (Jul 21)</a:t>
            </a:r>
          </a:p>
          <a:p>
            <a:r>
              <a:rPr sz="800" b="0" dirty="0">
                <a:solidFill>
                  <a:srgbClr val="000000"/>
                </a:solidFill>
                <a:latin typeface="Montserrat Medium"/>
              </a:rPr>
              <a:t>12M Target Price: R$ 86.00  |  ADR: US$ 17.00</a:t>
            </a:r>
          </a:p>
        </p:txBody>
      </p:sp>
      <p:cxnSp>
        <p:nvCxnSpPr>
          <p:cNvPr id="29" name="Straight Connector 28">
            <a:extLst>
              <a:ext uri="{FF2B5EF4-FFF2-40B4-BE49-F238E27FC236}">
                <a16:creationId xmlns:a16="http://schemas.microsoft.com/office/drawing/2014/main" id="{90519E78-65EC-134B-DADE-8932B34528D5}"/>
              </a:ext>
            </a:extLst>
          </p:cNvPr>
          <p:cNvCxnSpPr>
            <a:cxnSpLocks/>
          </p:cNvCxnSpPr>
          <p:nvPr/>
        </p:nvCxnSpPr>
        <p:spPr>
          <a:xfrm>
            <a:off x="4938708" y="3516166"/>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Box 25">
            <a:extLst>
              <a:ext uri="{FF2B5EF4-FFF2-40B4-BE49-F238E27FC236}">
                <a16:creationId xmlns:a16="http://schemas.microsoft.com/office/drawing/2014/main" id="{75084483-B59F-C7D6-36CB-7B0B74270491}"/>
              </a:ext>
            </a:extLst>
          </p:cNvPr>
          <p:cNvSpPr txBox="1"/>
          <p:nvPr/>
        </p:nvSpPr>
        <p:spPr>
          <a:xfrm>
            <a:off x="152400" y="140336"/>
            <a:ext cx="3276600" cy="246221"/>
          </a:xfrm>
          <a:prstGeom prst="rect">
            <a:avLst/>
          </a:prstGeom>
          <a:noFill/>
        </p:spPr>
        <p:txBody>
          <a:bodyPr wrap="square" lIns="0" tIns="0" rIns="0" bIns="0" rtlCol="0">
            <a:spAutoFit/>
          </a:bodyPr>
          <a:lstStyle/>
          <a:p>
            <a:r>
              <a:rPr lang="pt-BR" sz="800" b="1" dirty="0">
                <a:latin typeface="Montserrat Medium" pitchFamily="2" charset="0"/>
                <a:cs typeface="Arial" panose="020B0604020202020204" pitchFamily="34" charset="0"/>
              </a:rPr>
              <a:t>July 21 of 2026</a:t>
            </a:r>
          </a:p>
          <a:p>
            <a:r>
              <a:rPr lang="pt-BR" sz="800" dirty="0">
                <a:latin typeface="Montserrat Medium" pitchFamily="2" charset="0"/>
                <a:cs typeface="Arial" panose="020B0604020202020204" pitchFamily="34" charset="0"/>
              </a:rPr>
              <a:t>Genial Institucional S.A. CCTVM</a:t>
            </a:r>
          </a:p>
        </p:txBody>
      </p:sp>
      <p:sp>
        <p:nvSpPr>
          <p:cNvPr id="27" name="TextBox 24">
            <a:extLst>
              <a:ext uri="{FF2B5EF4-FFF2-40B4-BE49-F238E27FC236}">
                <a16:creationId xmlns:a16="http://schemas.microsoft.com/office/drawing/2014/main" id="{564E8301-F133-1EB0-75B6-A67044B34AA6}"/>
              </a:ext>
            </a:extLst>
          </p:cNvPr>
          <p:cNvSpPr txBox="1"/>
          <p:nvPr/>
        </p:nvSpPr>
        <p:spPr>
          <a:xfrm>
            <a:off x="4941532" y="2117331"/>
            <a:ext cx="1366837" cy="292388"/>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Luca Vello</a:t>
            </a:r>
          </a:p>
          <a:p>
            <a:r>
              <a:rPr lang="pt-BR" sz="550" dirty="0">
                <a:solidFill>
                  <a:schemeClr val="tx1">
                    <a:lumMod val="65000"/>
                    <a:lumOff val="35000"/>
                  </a:schemeClr>
                </a:solidFill>
                <a:latin typeface="Montserrat Medium" pitchFamily="2" charset="0"/>
                <a:cs typeface="Arial" panose="020B0604020202020204" pitchFamily="34" charset="0"/>
              </a:rPr>
              <a:t>+55 (11) 3206-1457</a:t>
            </a:r>
          </a:p>
          <a:p>
            <a:r>
              <a:rPr lang="pt-BR" sz="550" dirty="0">
                <a:solidFill>
                  <a:schemeClr val="tx1">
                    <a:lumMod val="65000"/>
                    <a:lumOff val="35000"/>
                  </a:schemeClr>
                </a:solidFill>
                <a:latin typeface="Montserrat Medium" pitchFamily="2" charset="0"/>
                <a:cs typeface="Arial" panose="020B0604020202020204" pitchFamily="34" charset="0"/>
              </a:rPr>
              <a:t>luca.vello@genial.com.vc</a:t>
            </a:r>
            <a:endParaRPr lang="en-US" sz="550" dirty="0">
              <a:solidFill>
                <a:schemeClr val="tx1">
                  <a:lumMod val="65000"/>
                  <a:lumOff val="35000"/>
                </a:schemeClr>
              </a:solidFill>
              <a:latin typeface="Montserrat Medium" pitchFamily="2" charset="0"/>
              <a:cs typeface="Arial" panose="020B0604020202020204" pitchFamily="34" charset="0"/>
            </a:endParaRPr>
          </a:p>
        </p:txBody>
      </p:sp>
      <p:sp>
        <p:nvSpPr>
          <p:cNvPr id="3" name="TextBox 2">
            <a:extLst>
              <a:ext uri="{FF2B5EF4-FFF2-40B4-BE49-F238E27FC236}">
                <a16:creationId xmlns:a16="http://schemas.microsoft.com/office/drawing/2014/main" id="{EBA68141-9E09-9BF6-00BC-4CE3B87F444C}"/>
              </a:ext>
            </a:extLst>
          </p:cNvPr>
          <p:cNvSpPr txBox="1"/>
          <p:nvPr/>
        </p:nvSpPr>
        <p:spPr>
          <a:xfrm>
            <a:off x="149891" y="1786746"/>
            <a:ext cx="4608513" cy="6868675"/>
          </a:xfrm>
          <a:prstGeom prst="rect">
            <a:avLst/>
          </a:prstGeom>
          <a:noFill/>
        </p:spPr>
        <p:txBody>
          <a:bodyPr wrap="square">
            <a:noAutofit/>
          </a:bodyPr>
          <a:lstStyle/>
          <a:p>
            <a:pPr algn="just">
              <a:spcBef>
                <a:spcPts val="0"/>
              </a:spcBef>
              <a:spcAft>
                <a:spcPts val="100"/>
              </a:spcAft>
            </a:pPr>
            <a:r>
              <a:rPr sz="630" b="1" dirty="0">
                <a:solidFill>
                  <a:srgbClr val="2121A9"/>
                </a:solidFill>
                <a:latin typeface="Montserrat Medium"/>
              </a:rPr>
              <a:t>Q: How did 2Q26 operating results come in?</a:t>
            </a:r>
          </a:p>
          <a:p>
            <a:pPr algn="just"/>
            <a:r>
              <a:rPr sz="630" b="0" dirty="0">
                <a:solidFill>
                  <a:srgbClr val="000000"/>
                </a:solidFill>
                <a:latin typeface="Montserrat Medium"/>
              </a:rPr>
              <a:t>A: In line, with unusual adherence. Iron ore production reached 84.3Mt (−1.3% vs. Est.; +20.9% q/q), the strongest second quarter since 2018; fines sales, 69.9Mt (+0.4% vs. Est.); and the realized price, US$95.0/t (−0.2% vs. Est.). Across twelve lines measured, the median absolute error of our estimates vs. reported was 0.6%. With volume and price locked, our 2Q26E net revenue converges to US$10,346m Est. and Proforma EBITDA to US$3,830m Est. — virtually unchanged from the preview. The quarter does not compel us to revise anything material.</a:t>
            </a:r>
          </a:p>
          <a:p>
            <a:pPr algn="just"/>
            <a:endParaRPr sz="630" b="0" dirty="0">
              <a:solidFill>
                <a:srgbClr val="000000"/>
              </a:solidFill>
              <a:latin typeface="Montserrat Medium"/>
            </a:endParaRPr>
          </a:p>
          <a:p>
            <a:pPr algn="just">
              <a:spcAft>
                <a:spcPts val="100"/>
              </a:spcAft>
            </a:pPr>
            <a:r>
              <a:rPr sz="630" b="1" dirty="0">
                <a:solidFill>
                  <a:srgbClr val="2121A9"/>
                </a:solidFill>
                <a:latin typeface="Montserrat Medium"/>
              </a:rPr>
              <a:t>Q: Did the seasonal volume recovery materialize?</a:t>
            </a:r>
          </a:p>
          <a:p>
            <a:pPr algn="just"/>
            <a:r>
              <a:rPr sz="630" b="0" dirty="0">
                <a:solidFill>
                  <a:srgbClr val="000000"/>
                </a:solidFill>
                <a:latin typeface="Montserrat Medium"/>
              </a:rPr>
              <a:t>A: Yes sequentially (+20.9% q/q), although the annual gain fell short. The two legs flagged in our preview were confirmed almost to the point: Southeastern System ramp-ups added +3.3Mt y/y (vs. ~+4Mt Est.) and the Fábrica and Viga stoppage subtracted −2.1Mt y/y (vs. ~−2Mt Est.). The deviation came from a front we did not anticipate: lower run-of-mine availability at Serra Norte, at −4.1Mt y/y, which consumed the net gain and fully explains the distance between the +2.1% y/y we projected and the +0.8% y/y reported. As a counterweight, S11D delivered a record 23.4Mt, and Serra Sul +20 and Compact Crushing start up in 2H26 — addressing the front that disappointed.</a:t>
            </a:r>
          </a:p>
          <a:p>
            <a:pPr algn="just"/>
            <a:endParaRPr sz="630" b="0" dirty="0">
              <a:solidFill>
                <a:srgbClr val="000000"/>
              </a:solidFill>
              <a:latin typeface="Montserrat Medium"/>
            </a:endParaRPr>
          </a:p>
          <a:p>
            <a:pPr algn="just">
              <a:spcAft>
                <a:spcPts val="100"/>
              </a:spcAft>
            </a:pPr>
            <a:r>
              <a:rPr sz="630" b="1" dirty="0">
                <a:solidFill>
                  <a:srgbClr val="2121A9"/>
                </a:solidFill>
                <a:latin typeface="Montserrat Medium"/>
              </a:rPr>
              <a:t>Q: If production fell short, how did sales beat?</a:t>
            </a:r>
          </a:p>
          <a:p>
            <a:pPr algn="just"/>
            <a:r>
              <a:rPr sz="630" b="0" dirty="0">
                <a:solidFill>
                  <a:srgbClr val="000000"/>
                </a:solidFill>
                <a:latin typeface="Montserrat Medium"/>
              </a:rPr>
              <a:t>A: Through inventory. The production-to-sales bridge brought consumption of +0.6Mt, against a build of −0.3Mt in our model — a ~0.9Mt swing that took iron ore sales to 79.7Mt (+0.6% vs. Est.; +3.1% y/y) even with production 1.1Mt below our projection. Destocking does not repeat indefinitely, but it converts fully into revenue in the quarter.</a:t>
            </a:r>
          </a:p>
          <a:p>
            <a:pPr algn="just"/>
            <a:endParaRPr sz="630" b="0" dirty="0">
              <a:solidFill>
                <a:srgbClr val="000000"/>
              </a:solidFill>
              <a:latin typeface="Montserrat Medium"/>
            </a:endParaRPr>
          </a:p>
          <a:p>
            <a:pPr algn="just">
              <a:spcAft>
                <a:spcPts val="100"/>
              </a:spcAft>
            </a:pPr>
            <a:r>
              <a:rPr sz="630" b="1" dirty="0">
                <a:solidFill>
                  <a:srgbClr val="2121A9"/>
                </a:solidFill>
                <a:latin typeface="Montserrat Medium"/>
              </a:rPr>
              <a:t>Q: Did the realized fines price deliver?</a:t>
            </a:r>
          </a:p>
          <a:p>
            <a:pPr algn="just"/>
            <a:r>
              <a:rPr sz="630" b="0" dirty="0">
                <a:solidFill>
                  <a:srgbClr val="000000"/>
                </a:solidFill>
                <a:latin typeface="Montserrat Medium"/>
              </a:rPr>
              <a:t>A: It did, and the decomposition published in our preview proved accurate. We projected the 61% Fe reference at +US$1.4/t q/q and the quality premium receding to US$3.0/t; the reported figures came in at exactly +US$1.4/t and US$3.0/t. The only deviation fell on the pricing system, whose drag was −US$1.3/t against −US$0.7/t in our model — the variable our preview text estimated at ~−US$1.5/t and which the spreadsheet carried more benignly. The all-in premium closed at US$4.4/t (−US$1.8/t q/q), reflecting greater mid-grade availability in the Northern System and a lower pellet share in the mix.</a:t>
            </a:r>
          </a:p>
          <a:p>
            <a:pPr algn="just"/>
            <a:endParaRPr sz="630" b="0" dirty="0">
              <a:solidFill>
                <a:srgbClr val="000000"/>
              </a:solidFill>
              <a:latin typeface="Montserrat Medium"/>
            </a:endParaRPr>
          </a:p>
          <a:p>
            <a:pPr algn="just">
              <a:spcAft>
                <a:spcPts val="100"/>
              </a:spcAft>
            </a:pPr>
            <a:r>
              <a:rPr sz="630" b="1" dirty="0">
                <a:solidFill>
                  <a:srgbClr val="2121A9"/>
                </a:solidFill>
                <a:latin typeface="Montserrat Medium"/>
              </a:rPr>
              <a:t>Q: How did Pellets and VBM perform?</a:t>
            </a:r>
          </a:p>
          <a:p>
            <a:pPr algn="just"/>
            <a:r>
              <a:rPr sz="630" b="0" dirty="0">
                <a:solidFill>
                  <a:srgbClr val="000000"/>
                </a:solidFill>
                <a:latin typeface="Montserrat Medium"/>
              </a:rPr>
              <a:t>A: In pellets, weak production and strong sales. Output receded to 7.3Mt (−7.1% vs. Est.) on the temporary suspension of the Oman plants, stemming from the Middle East conflict — an event that did not lend itself to prior modeling. Pellet feed was redirected to </a:t>
            </a:r>
            <a:r>
              <a:rPr sz="630" b="0" dirty="0" err="1">
                <a:solidFill>
                  <a:srgbClr val="000000"/>
                </a:solidFill>
                <a:latin typeface="Montserrat Medium"/>
              </a:rPr>
              <a:t>Tubarão</a:t>
            </a:r>
            <a:r>
              <a:rPr sz="630" b="0" dirty="0">
                <a:solidFill>
                  <a:srgbClr val="000000"/>
                </a:solidFill>
                <a:latin typeface="Montserrat Medium"/>
              </a:rPr>
              <a:t> and to fines sales, and sales advanced to 7.7Mt (+3.3% vs. Est.), with a realized price of US$137.0/t (+2.4% q/q). At VBM, copper was the highlight: production of 98.4Kt (+0.7% vs. Est.) and a realized price of US$14,062/t (+2.7% vs. Est.; +56.5% y/y), though </a:t>
            </a:r>
            <a:r>
              <a:rPr sz="630" b="0" dirty="0" err="1">
                <a:solidFill>
                  <a:srgbClr val="000000"/>
                </a:solidFill>
                <a:latin typeface="Montserrat Medium"/>
              </a:rPr>
              <a:t>Sossego</a:t>
            </a:r>
            <a:r>
              <a:rPr sz="630" b="0" dirty="0">
                <a:solidFill>
                  <a:srgbClr val="000000"/>
                </a:solidFill>
                <a:latin typeface="Montserrat Medium"/>
              </a:rPr>
              <a:t> pulled volume forward ahead of the 110-day SAG mill rebuild in August — which warrants caution on 3Q26. Nickel came in line, at 42.0Kt and US$18,061/t. For the half, both track within annual guidance: copper at 200.7Kt (350–380Kt guided) and nickel at 91.3Kt (175–200Kt).</a:t>
            </a:r>
          </a:p>
          <a:p>
            <a:pPr algn="just"/>
            <a:endParaRPr sz="630" b="0" dirty="0">
              <a:solidFill>
                <a:srgbClr val="000000"/>
              </a:solidFill>
              <a:latin typeface="Montserrat Medium"/>
            </a:endParaRPr>
          </a:p>
          <a:p>
            <a:pPr algn="just">
              <a:spcAft>
                <a:spcPts val="100"/>
              </a:spcAft>
            </a:pPr>
            <a:r>
              <a:rPr sz="630" b="1" dirty="0">
                <a:solidFill>
                  <a:srgbClr val="2121A9"/>
                </a:solidFill>
                <a:latin typeface="Montserrat Medium"/>
              </a:rPr>
              <a:t>Q: Does the reported volume change our C1/t assumption?</a:t>
            </a:r>
          </a:p>
          <a:p>
            <a:pPr algn="just"/>
            <a:r>
              <a:rPr sz="630" b="0" dirty="0">
                <a:solidFill>
                  <a:srgbClr val="000000"/>
                </a:solidFill>
                <a:latin typeface="Montserrat Medium"/>
              </a:rPr>
              <a:t>A: Marginally — and we have chosen not to change it. C1/t ex-third-party is absolute cost divided by own volume sold, and the latter came in at 62.5Mt against 61.5Mt Est. Holding absolute cost constant, the wider denominator would imply −US$0.43/t; however, only the fixed portion dilutes, such that for a fixed share of 40% to 60% the effect sits between −US$0.17/t and −US$0.26/t. At the pertinent rule (US$1/t of C1 equals US$62.5m of EBITDA), the impact amounts to ~US$12m, or 0.3% of EBITDA. We therefore preserve US$25.2/t Est.: changing the assumption by that magnitude would require defending a precision we do not hold over the fixed-variable split, in a line disclosed only on Jul 30 — and if C1 comes in at US$25.5/t or US$24.8/t, the explanation will lie in FX and the CPP, not in the denominator.</a:t>
            </a:r>
          </a:p>
          <a:p>
            <a:pPr algn="just"/>
            <a:endParaRPr sz="630" b="0" dirty="0">
              <a:solidFill>
                <a:srgbClr val="000000"/>
              </a:solidFill>
              <a:latin typeface="Montserrat Medium"/>
            </a:endParaRPr>
          </a:p>
          <a:p>
            <a:pPr algn="just">
              <a:spcAft>
                <a:spcPts val="100"/>
              </a:spcAft>
            </a:pPr>
            <a:r>
              <a:rPr sz="630" b="1" dirty="0">
                <a:solidFill>
                  <a:srgbClr val="2121A9"/>
                </a:solidFill>
                <a:latin typeface="Montserrat Medium"/>
              </a:rPr>
              <a:t>Q: What remains open, and what does it imply for our rating?</a:t>
            </a:r>
          </a:p>
          <a:p>
            <a:pPr algn="just"/>
            <a:r>
              <a:rPr sz="630" b="0" dirty="0">
                <a:solidFill>
                  <a:srgbClr val="000000"/>
                </a:solidFill>
                <a:latin typeface="Montserrat Medium"/>
              </a:rPr>
              <a:t>A: Cost — precisely the fragile leg of the thesis. The report determines revenue but discloses neither C1 nor freight, preserved at US$25.2/t Est. and US$22.3/t Est. Two items that do not transit through the realized price remain and should pressure the line on Jul 30: US$88m of unsettled forward provisional price adjustments (Copper and Nickel, tied to the decline in gold) and a likely reduction in gold by-product revenue, whose volume receded to 108Koz (−10.7% q/q). Incorporating both, our 2Q26E Proforma EBITDA settles at ~US$3.83b Est., ~7% above consensus.</a:t>
            </a:r>
          </a:p>
          <a:p>
            <a:pPr algn="just"/>
            <a:endParaRPr lang="pt-BR" sz="630" b="0" dirty="0">
              <a:solidFill>
                <a:srgbClr val="000000"/>
              </a:solidFill>
              <a:latin typeface="Montserrat Medium"/>
            </a:endParaRPr>
          </a:p>
          <a:p>
            <a:pPr algn="just"/>
            <a:r>
              <a:rPr sz="630" b="0" dirty="0">
                <a:solidFill>
                  <a:srgbClr val="000000"/>
                </a:solidFill>
                <a:latin typeface="Montserrat Medium"/>
              </a:rPr>
              <a:t>We reiterate HOLD, with a constructive (buy-leaning) bias and a 12M Target Price of R$86.00 (VALE3) and US$17.00 (ADR-NYSE). Against R$72.</a:t>
            </a:r>
            <a:r>
              <a:rPr lang="pt-BR" sz="630" b="0" dirty="0">
                <a:solidFill>
                  <a:srgbClr val="000000"/>
                </a:solidFill>
                <a:latin typeface="Montserrat Medium"/>
              </a:rPr>
              <a:t>37</a:t>
            </a:r>
            <a:r>
              <a:rPr sz="630" b="0" dirty="0">
                <a:solidFill>
                  <a:srgbClr val="000000"/>
                </a:solidFill>
                <a:latin typeface="Montserrat Medium"/>
              </a:rPr>
              <a:t>/share, fair value implies ~+19% upside which, added to a dividend yield of ~7.1% 26E, configures a total return above 25%. Operations sustained the thesis across every verifiable front, but upgrading today would mean pre-empting the one variable the report does not address. On the annual front, we trim 2026E iron ore production from 345Mt to 340Mt Est.: with 153.9Mt in 1H26, the prior level would require 191Mt in 2H26 (+8.2% y/y). We revisit on Jul 30.</a:t>
            </a:r>
          </a:p>
          <a:p>
            <a:pPr algn="just"/>
            <a:endParaRPr sz="630" b="0" dirty="0">
              <a:solidFill>
                <a:srgbClr val="000000"/>
              </a:solidFill>
              <a:latin typeface="Montserrat Medium"/>
            </a:endParaRPr>
          </a:p>
        </p:txBody>
      </p:sp>
      <p:graphicFrame>
        <p:nvGraphicFramePr>
          <p:cNvPr id="74" name="Table 73"/>
          <p:cNvGraphicFramePr>
            <a:graphicFrameLocks noGrp="1"/>
          </p:cNvGraphicFramePr>
          <p:nvPr>
            <p:extLst>
              <p:ext uri="{D42A27DB-BD31-4B8C-83A1-F6EECF244321}">
                <p14:modId xmlns:p14="http://schemas.microsoft.com/office/powerpoint/2010/main" val="4100517360"/>
              </p:ext>
            </p:extLst>
          </p:nvPr>
        </p:nvGraphicFramePr>
        <p:xfrm>
          <a:off x="4938708" y="3591189"/>
          <a:ext cx="1801367" cy="2418588"/>
        </p:xfrm>
        <a:graphic>
          <a:graphicData uri="http://schemas.openxmlformats.org/drawingml/2006/table">
            <a:tbl>
              <a:tblPr>
                <a:tableStyleId>{2D5ABB26-0587-4C30-8999-92F81FD0307C}</a:tableStyleId>
              </a:tblPr>
              <a:tblGrid>
                <a:gridCol w="936711">
                  <a:extLst>
                    <a:ext uri="{9D8B030D-6E8A-4147-A177-3AD203B41FA5}">
                      <a16:colId xmlns:a16="http://schemas.microsoft.com/office/drawing/2014/main" val="20000"/>
                    </a:ext>
                  </a:extLst>
                </a:gridCol>
                <a:gridCol w="864656">
                  <a:extLst>
                    <a:ext uri="{9D8B030D-6E8A-4147-A177-3AD203B41FA5}">
                      <a16:colId xmlns:a16="http://schemas.microsoft.com/office/drawing/2014/main" val="20001"/>
                    </a:ext>
                  </a:extLst>
                </a:gridCol>
              </a:tblGrid>
              <a:tr h="141732">
                <a:tc gridSpan="2">
                  <a:txBody>
                    <a:bodyPr/>
                    <a:lstStyle/>
                    <a:p>
                      <a:pPr algn="l"/>
                      <a:r>
                        <a:rPr sz="800" b="1">
                          <a:solidFill>
                            <a:srgbClr val="FFFFFF"/>
                          </a:solidFill>
                          <a:latin typeface="Montserrat Medium"/>
                        </a:rPr>
                        <a:t>MARKET DATA</a:t>
                      </a:r>
                    </a:p>
                  </a:txBody>
                  <a:tcPr marL="36576" marR="22860" marT="0" marB="0" anchor="ctr">
                    <a:solidFill>
                      <a:srgbClr val="0A1774"/>
                    </a:solidFill>
                  </a:tcPr>
                </a:tc>
                <a:tc hMerge="1">
                  <a:txBody>
                    <a:bodyPr/>
                    <a:lstStyle/>
                    <a:p>
                      <a:pPr algn="l"/>
                      <a:endParaRPr/>
                    </a:p>
                  </a:txBody>
                  <a:tcPr marL="36576" marR="22860" marT="0" marB="0" anchor="ctr">
                    <a:solidFill>
                      <a:srgbClr val="0A1774"/>
                    </a:solidFill>
                  </a:tcPr>
                </a:tc>
                <a:extLst>
                  <a:ext uri="{0D108BD9-81ED-4DB2-BD59-A6C34878D82A}">
                    <a16:rowId xmlns:a16="http://schemas.microsoft.com/office/drawing/2014/main" val="10000"/>
                  </a:ext>
                </a:extLst>
              </a:tr>
              <a:tr h="123444">
                <a:tc>
                  <a:txBody>
                    <a:bodyPr/>
                    <a:lstStyle/>
                    <a:p>
                      <a:pPr algn="l"/>
                      <a:r>
                        <a:rPr sz="700" b="0">
                          <a:solidFill>
                            <a:srgbClr val="000000"/>
                          </a:solidFill>
                          <a:latin typeface="Montserrat Medium"/>
                        </a:rPr>
                        <a:t>Market cap</a:t>
                      </a:r>
                    </a:p>
                  </a:txBody>
                  <a:tcPr marL="36576" marR="22860" marT="0" marB="0" anchor="ctr">
                    <a:solidFill>
                      <a:srgbClr val="FFFFFF"/>
                    </a:solidFill>
                  </a:tcPr>
                </a:tc>
                <a:tc>
                  <a:txBody>
                    <a:bodyPr/>
                    <a:lstStyle/>
                    <a:p>
                      <a:pPr algn="r"/>
                      <a:r>
                        <a:rPr sz="700" b="1">
                          <a:solidFill>
                            <a:srgbClr val="000000"/>
                          </a:solidFill>
                          <a:latin typeface="Montserrat Medium"/>
                        </a:rPr>
                        <a:t>R$ 307.4b</a:t>
                      </a:r>
                    </a:p>
                  </a:txBody>
                  <a:tcPr marL="36576" marR="22860" marT="0" marB="0" anchor="ctr">
                    <a:solidFill>
                      <a:srgbClr val="FFFFFF"/>
                    </a:solidFill>
                  </a:tcPr>
                </a:tc>
                <a:extLst>
                  <a:ext uri="{0D108BD9-81ED-4DB2-BD59-A6C34878D82A}">
                    <a16:rowId xmlns:a16="http://schemas.microsoft.com/office/drawing/2014/main" val="10001"/>
                  </a:ext>
                </a:extLst>
              </a:tr>
              <a:tr h="123444">
                <a:tc>
                  <a:txBody>
                    <a:bodyPr/>
                    <a:lstStyle/>
                    <a:p>
                      <a:pPr algn="l"/>
                      <a:r>
                        <a:rPr sz="700" b="0">
                          <a:solidFill>
                            <a:srgbClr val="000000"/>
                          </a:solidFill>
                          <a:latin typeface="Montserrat Medium"/>
                        </a:rPr>
                        <a:t>Free float</a:t>
                      </a:r>
                    </a:p>
                  </a:txBody>
                  <a:tcPr marL="36576" marR="22860" marT="0" marB="0" anchor="ctr">
                    <a:solidFill>
                      <a:srgbClr val="FFFFFF"/>
                    </a:solidFill>
                  </a:tcPr>
                </a:tc>
                <a:tc>
                  <a:txBody>
                    <a:bodyPr/>
                    <a:lstStyle/>
                    <a:p>
                      <a:pPr algn="r"/>
                      <a:r>
                        <a:rPr sz="700" b="1">
                          <a:solidFill>
                            <a:srgbClr val="000000"/>
                          </a:solidFill>
                          <a:latin typeface="Montserrat Medium"/>
                        </a:rPr>
                        <a:t>~93%</a:t>
                      </a:r>
                    </a:p>
                  </a:txBody>
                  <a:tcPr marL="36576" marR="22860" marT="0" marB="0" anchor="ctr">
                    <a:solidFill>
                      <a:srgbClr val="FFFFFF"/>
                    </a:solidFill>
                  </a:tcPr>
                </a:tc>
                <a:extLst>
                  <a:ext uri="{0D108BD9-81ED-4DB2-BD59-A6C34878D82A}">
                    <a16:rowId xmlns:a16="http://schemas.microsoft.com/office/drawing/2014/main" val="10002"/>
                  </a:ext>
                </a:extLst>
              </a:tr>
              <a:tr h="123444">
                <a:tc>
                  <a:txBody>
                    <a:bodyPr/>
                    <a:lstStyle/>
                    <a:p>
                      <a:pPr algn="l"/>
                      <a:r>
                        <a:rPr sz="700" b="0">
                          <a:solidFill>
                            <a:srgbClr val="000000"/>
                          </a:solidFill>
                          <a:latin typeface="Montserrat Medium"/>
                        </a:rPr>
                        <a:t>ADTV (3m)</a:t>
                      </a:r>
                    </a:p>
                  </a:txBody>
                  <a:tcPr marL="36576" marR="22860" marT="0" marB="0" anchor="ctr">
                    <a:solidFill>
                      <a:srgbClr val="FFFFFF"/>
                    </a:solidFill>
                  </a:tcPr>
                </a:tc>
                <a:tc>
                  <a:txBody>
                    <a:bodyPr/>
                    <a:lstStyle/>
                    <a:p>
                      <a:pPr algn="r"/>
                      <a:r>
                        <a:rPr sz="700" b="1">
                          <a:solidFill>
                            <a:srgbClr val="000000"/>
                          </a:solidFill>
                          <a:latin typeface="Montserrat Medium"/>
                        </a:rPr>
                        <a:t>R$ 1.3b</a:t>
                      </a:r>
                    </a:p>
                  </a:txBody>
                  <a:tcPr marL="36576" marR="22860" marT="0" marB="0" anchor="ctr">
                    <a:solidFill>
                      <a:srgbClr val="FFFFFF"/>
                    </a:solidFill>
                  </a:tcPr>
                </a:tc>
                <a:extLst>
                  <a:ext uri="{0D108BD9-81ED-4DB2-BD59-A6C34878D82A}">
                    <a16:rowId xmlns:a16="http://schemas.microsoft.com/office/drawing/2014/main" val="10003"/>
                  </a:ext>
                </a:extLst>
              </a:tr>
              <a:tr h="123444">
                <a:tc>
                  <a:txBody>
                    <a:bodyPr/>
                    <a:lstStyle/>
                    <a:p>
                      <a:pPr algn="l"/>
                      <a:r>
                        <a:rPr sz="700" b="0">
                          <a:solidFill>
                            <a:srgbClr val="000000"/>
                          </a:solidFill>
                          <a:latin typeface="Montserrat Medium"/>
                        </a:rPr>
                        <a:t>52-wk range</a:t>
                      </a:r>
                    </a:p>
                  </a:txBody>
                  <a:tcPr marL="36576" marR="22860" marT="0" marB="0" anchor="ctr">
                    <a:solidFill>
                      <a:srgbClr val="FFFFFF"/>
                    </a:solidFill>
                  </a:tcPr>
                </a:tc>
                <a:tc>
                  <a:txBody>
                    <a:bodyPr/>
                    <a:lstStyle/>
                    <a:p>
                      <a:pPr algn="r"/>
                      <a:r>
                        <a:rPr sz="700" b="1">
                          <a:solidFill>
                            <a:srgbClr val="000000"/>
                          </a:solidFill>
                          <a:latin typeface="Montserrat Medium"/>
                        </a:rPr>
                        <a:t>52.4–91.6</a:t>
                      </a:r>
                    </a:p>
                  </a:txBody>
                  <a:tcPr marL="36576" marR="22860" marT="0" marB="0" anchor="ctr">
                    <a:solidFill>
                      <a:srgbClr val="FFFFFF"/>
                    </a:solidFill>
                  </a:tcPr>
                </a:tc>
                <a:extLst>
                  <a:ext uri="{0D108BD9-81ED-4DB2-BD59-A6C34878D82A}">
                    <a16:rowId xmlns:a16="http://schemas.microsoft.com/office/drawing/2014/main" val="10004"/>
                  </a:ext>
                </a:extLst>
              </a:tr>
              <a:tr h="123444">
                <a:tc>
                  <a:txBody>
                    <a:bodyPr/>
                    <a:lstStyle/>
                    <a:p>
                      <a:pPr algn="l"/>
                      <a:r>
                        <a:rPr sz="700" b="0">
                          <a:solidFill>
                            <a:srgbClr val="000000"/>
                          </a:solidFill>
                          <a:latin typeface="Montserrat Medium"/>
                        </a:rPr>
                        <a:t>Net debt</a:t>
                      </a:r>
                      <a:endParaRPr sz="700" b="0" dirty="0">
                        <a:solidFill>
                          <a:srgbClr val="555555"/>
                        </a:solidFill>
                        <a:latin typeface="Montserrat Medium"/>
                      </a:endParaRPr>
                    </a:p>
                  </a:txBody>
                  <a:tcPr marL="36576" marR="22860" marT="0" marB="0" anchor="ctr">
                    <a:solidFill>
                      <a:srgbClr val="FFFFFF"/>
                    </a:solidFill>
                  </a:tcPr>
                </a:tc>
                <a:tc>
                  <a:txBody>
                    <a:bodyPr/>
                    <a:lstStyle/>
                    <a:p>
                      <a:pPr algn="r"/>
                      <a:r>
                        <a:rPr sz="700" b="1">
                          <a:solidFill>
                            <a:srgbClr val="000000"/>
                          </a:solidFill>
                          <a:latin typeface="Montserrat Medium"/>
                        </a:rPr>
                        <a:t>US$ 13.6b</a:t>
                      </a:r>
                    </a:p>
                  </a:txBody>
                  <a:tcPr marL="36576" marR="22860" marT="0" marB="0" anchor="ctr">
                    <a:solidFill>
                      <a:srgbClr val="FFFFFF"/>
                    </a:solidFill>
                  </a:tcPr>
                </a:tc>
                <a:extLst>
                  <a:ext uri="{0D108BD9-81ED-4DB2-BD59-A6C34878D82A}">
                    <a16:rowId xmlns:a16="http://schemas.microsoft.com/office/drawing/2014/main" val="10005"/>
                  </a:ext>
                </a:extLst>
              </a:tr>
              <a:tr h="123444">
                <a:tc>
                  <a:txBody>
                    <a:bodyPr/>
                    <a:lstStyle/>
                    <a:p>
                      <a:pPr algn="l"/>
                      <a:r>
                        <a:rPr sz="700" b="0">
                          <a:solidFill>
                            <a:srgbClr val="000000"/>
                          </a:solidFill>
                          <a:latin typeface="Montserrat Medium"/>
                        </a:rPr>
                        <a:t>Net debt/EBITDA</a:t>
                      </a:r>
                      <a:endParaRPr sz="700" b="0" dirty="0">
                        <a:solidFill>
                          <a:srgbClr val="555555"/>
                        </a:solidFill>
                        <a:latin typeface="Montserrat Medium"/>
                      </a:endParaRPr>
                    </a:p>
                  </a:txBody>
                  <a:tcPr marL="36576" marR="22860" marT="0" marB="0" anchor="ctr">
                    <a:solidFill>
                      <a:srgbClr val="FFFFFF"/>
                    </a:solidFill>
                  </a:tcPr>
                </a:tc>
                <a:tc>
                  <a:txBody>
                    <a:bodyPr/>
                    <a:lstStyle/>
                    <a:p>
                      <a:pPr algn="r"/>
                      <a:r>
                        <a:rPr sz="700" b="1">
                          <a:solidFill>
                            <a:srgbClr val="000000"/>
                          </a:solidFill>
                          <a:latin typeface="Montserrat Medium"/>
                        </a:rPr>
                        <a:t>0.8x</a:t>
                      </a:r>
                    </a:p>
                  </a:txBody>
                  <a:tcPr marL="36576" marR="22860" marT="0" marB="0" anchor="ctr">
                    <a:solidFill>
                      <a:srgbClr val="FFFFFF"/>
                    </a:solidFill>
                  </a:tcPr>
                </a:tc>
                <a:extLst>
                  <a:ext uri="{0D108BD9-81ED-4DB2-BD59-A6C34878D82A}">
                    <a16:rowId xmlns:a16="http://schemas.microsoft.com/office/drawing/2014/main" val="10006"/>
                  </a:ext>
                </a:extLst>
              </a:tr>
              <a:tr h="141732">
                <a:tc gridSpan="2">
                  <a:txBody>
                    <a:bodyPr/>
                    <a:lstStyle/>
                    <a:p>
                      <a:pPr algn="l"/>
                      <a:r>
                        <a:rPr sz="800" b="1">
                          <a:solidFill>
                            <a:srgbClr val="FFFFFF"/>
                          </a:solidFill>
                          <a:latin typeface="Montserrat Medium"/>
                        </a:rPr>
                        <a:t>MULTIPLES</a:t>
                      </a:r>
                    </a:p>
                  </a:txBody>
                  <a:tcPr marL="36576" marR="22860" marT="0" marB="0" anchor="ctr">
                    <a:solidFill>
                      <a:srgbClr val="0A1774"/>
                    </a:solidFill>
                  </a:tcPr>
                </a:tc>
                <a:tc hMerge="1">
                  <a:txBody>
                    <a:bodyPr/>
                    <a:lstStyle/>
                    <a:p>
                      <a:pPr algn="l"/>
                      <a:endParaRPr/>
                    </a:p>
                  </a:txBody>
                  <a:tcPr marL="36576" marR="22860" marT="0" marB="0" anchor="ctr">
                    <a:solidFill>
                      <a:srgbClr val="0A1774"/>
                    </a:solidFill>
                  </a:tcPr>
                </a:tc>
                <a:extLst>
                  <a:ext uri="{0D108BD9-81ED-4DB2-BD59-A6C34878D82A}">
                    <a16:rowId xmlns:a16="http://schemas.microsoft.com/office/drawing/2014/main" val="10007"/>
                  </a:ext>
                </a:extLst>
              </a:tr>
              <a:tr h="123444">
                <a:tc>
                  <a:txBody>
                    <a:bodyPr/>
                    <a:lstStyle/>
                    <a:p>
                      <a:pPr algn="l"/>
                      <a:r>
                        <a:rPr sz="700" b="0">
                          <a:solidFill>
                            <a:srgbClr val="000000"/>
                          </a:solidFill>
                          <a:latin typeface="Montserrat Medium"/>
                        </a:rPr>
                        <a:t>EV/EBITDA 26E</a:t>
                      </a:r>
                    </a:p>
                  </a:txBody>
                  <a:tcPr marL="36576" marR="22860" marT="0" marB="0" anchor="ctr">
                    <a:solidFill>
                      <a:srgbClr val="FFFFFF"/>
                    </a:solidFill>
                  </a:tcPr>
                </a:tc>
                <a:tc>
                  <a:txBody>
                    <a:bodyPr/>
                    <a:lstStyle/>
                    <a:p>
                      <a:pPr algn="r"/>
                      <a:r>
                        <a:rPr sz="700" b="1">
                          <a:solidFill>
                            <a:srgbClr val="000000"/>
                          </a:solidFill>
                          <a:latin typeface="Montserrat Medium"/>
                        </a:rPr>
                        <a:t>4.8x</a:t>
                      </a:r>
                    </a:p>
                  </a:txBody>
                  <a:tcPr marL="36576" marR="22860" marT="0" marB="0" anchor="ctr">
                    <a:solidFill>
                      <a:srgbClr val="FFFFFF"/>
                    </a:solidFill>
                  </a:tcPr>
                </a:tc>
                <a:extLst>
                  <a:ext uri="{0D108BD9-81ED-4DB2-BD59-A6C34878D82A}">
                    <a16:rowId xmlns:a16="http://schemas.microsoft.com/office/drawing/2014/main" val="10008"/>
                  </a:ext>
                </a:extLst>
              </a:tr>
              <a:tr h="123444">
                <a:tc>
                  <a:txBody>
                    <a:bodyPr/>
                    <a:lstStyle/>
                    <a:p>
                      <a:pPr algn="l"/>
                      <a:r>
                        <a:rPr sz="700" b="0">
                          <a:solidFill>
                            <a:srgbClr val="000000"/>
                          </a:solidFill>
                          <a:latin typeface="Montserrat Medium"/>
                        </a:rPr>
                        <a:t>EV/EBITDA 27E</a:t>
                      </a:r>
                    </a:p>
                  </a:txBody>
                  <a:tcPr marL="36576" marR="22860" marT="0" marB="0" anchor="ctr">
                    <a:solidFill>
                      <a:srgbClr val="FFFFFF"/>
                    </a:solidFill>
                  </a:tcPr>
                </a:tc>
                <a:tc>
                  <a:txBody>
                    <a:bodyPr/>
                    <a:lstStyle/>
                    <a:p>
                      <a:pPr algn="r"/>
                      <a:r>
                        <a:rPr sz="700" b="1">
                          <a:solidFill>
                            <a:srgbClr val="000000"/>
                          </a:solidFill>
                          <a:latin typeface="Montserrat Medium"/>
                        </a:rPr>
                        <a:t>4.8x</a:t>
                      </a:r>
                    </a:p>
                  </a:txBody>
                  <a:tcPr marL="36576" marR="22860" marT="0" marB="0" anchor="ctr">
                    <a:solidFill>
                      <a:srgbClr val="FFFFFF"/>
                    </a:solidFill>
                  </a:tcPr>
                </a:tc>
                <a:extLst>
                  <a:ext uri="{0D108BD9-81ED-4DB2-BD59-A6C34878D82A}">
                    <a16:rowId xmlns:a16="http://schemas.microsoft.com/office/drawing/2014/main" val="10009"/>
                  </a:ext>
                </a:extLst>
              </a:tr>
              <a:tr h="123444">
                <a:tc>
                  <a:txBody>
                    <a:bodyPr/>
                    <a:lstStyle/>
                    <a:p>
                      <a:pPr algn="l"/>
                      <a:r>
                        <a:rPr sz="700" b="0">
                          <a:solidFill>
                            <a:srgbClr val="000000"/>
                          </a:solidFill>
                          <a:latin typeface="Montserrat Medium"/>
                        </a:rPr>
                        <a:t>P/E 26E</a:t>
                      </a:r>
                    </a:p>
                  </a:txBody>
                  <a:tcPr marL="36576" marR="22860" marT="0" marB="0" anchor="ctr">
                    <a:solidFill>
                      <a:srgbClr val="FFFFFF"/>
                    </a:solidFill>
                  </a:tcPr>
                </a:tc>
                <a:tc>
                  <a:txBody>
                    <a:bodyPr/>
                    <a:lstStyle/>
                    <a:p>
                      <a:pPr algn="r"/>
                      <a:r>
                        <a:rPr sz="700" b="1">
                          <a:solidFill>
                            <a:srgbClr val="000000"/>
                          </a:solidFill>
                          <a:latin typeface="Montserrat Medium"/>
                        </a:rPr>
                        <a:t>7.5x</a:t>
                      </a:r>
                    </a:p>
                  </a:txBody>
                  <a:tcPr marL="36576" marR="22860" marT="0" marB="0" anchor="ctr">
                    <a:solidFill>
                      <a:srgbClr val="FFFFFF"/>
                    </a:solidFill>
                  </a:tcPr>
                </a:tc>
                <a:extLst>
                  <a:ext uri="{0D108BD9-81ED-4DB2-BD59-A6C34878D82A}">
                    <a16:rowId xmlns:a16="http://schemas.microsoft.com/office/drawing/2014/main" val="10010"/>
                  </a:ext>
                </a:extLst>
              </a:tr>
              <a:tr h="123444">
                <a:tc>
                  <a:txBody>
                    <a:bodyPr/>
                    <a:lstStyle/>
                    <a:p>
                      <a:pPr algn="l"/>
                      <a:r>
                        <a:rPr sz="700" b="0">
                          <a:solidFill>
                            <a:srgbClr val="000000"/>
                          </a:solidFill>
                          <a:latin typeface="Montserrat Medium"/>
                        </a:rPr>
                        <a:t>Div. Yield 26E</a:t>
                      </a:r>
                    </a:p>
                  </a:txBody>
                  <a:tcPr marL="36576" marR="22860" marT="0" marB="0" anchor="ctr">
                    <a:solidFill>
                      <a:srgbClr val="FFFFFF"/>
                    </a:solidFill>
                  </a:tcPr>
                </a:tc>
                <a:tc>
                  <a:txBody>
                    <a:bodyPr/>
                    <a:lstStyle/>
                    <a:p>
                      <a:pPr algn="r"/>
                      <a:r>
                        <a:rPr sz="700" b="1">
                          <a:solidFill>
                            <a:srgbClr val="000000"/>
                          </a:solidFill>
                          <a:latin typeface="Montserrat Medium"/>
                        </a:rPr>
                        <a:t>7.1%</a:t>
                      </a:r>
                    </a:p>
                  </a:txBody>
                  <a:tcPr marL="36576" marR="22860" marT="0" marB="0" anchor="ctr">
                    <a:solidFill>
                      <a:srgbClr val="FFFFFF"/>
                    </a:solidFill>
                  </a:tcPr>
                </a:tc>
                <a:extLst>
                  <a:ext uri="{0D108BD9-81ED-4DB2-BD59-A6C34878D82A}">
                    <a16:rowId xmlns:a16="http://schemas.microsoft.com/office/drawing/2014/main" val="10011"/>
                  </a:ext>
                </a:extLst>
              </a:tr>
              <a:tr h="141732">
                <a:tc gridSpan="2">
                  <a:txBody>
                    <a:bodyPr/>
                    <a:lstStyle/>
                    <a:p>
                      <a:pPr algn="l"/>
                      <a:r>
                        <a:rPr sz="800" b="1">
                          <a:solidFill>
                            <a:srgbClr val="FFFFFF"/>
                          </a:solidFill>
                          <a:latin typeface="Montserrat Medium"/>
                        </a:rPr>
                        <a:t>PERFORMANCE</a:t>
                      </a:r>
                    </a:p>
                  </a:txBody>
                  <a:tcPr marL="36576" marR="22860" marT="0" marB="0" anchor="ctr">
                    <a:solidFill>
                      <a:srgbClr val="0A1774"/>
                    </a:solidFill>
                  </a:tcPr>
                </a:tc>
                <a:tc hMerge="1">
                  <a:txBody>
                    <a:bodyPr/>
                    <a:lstStyle/>
                    <a:p>
                      <a:pPr algn="l"/>
                      <a:endParaRPr/>
                    </a:p>
                  </a:txBody>
                  <a:tcPr marL="36576" marR="22860" marT="0" marB="0" anchor="ctr">
                    <a:solidFill>
                      <a:srgbClr val="0A1774"/>
                    </a:solidFill>
                  </a:tcPr>
                </a:tc>
                <a:extLst>
                  <a:ext uri="{0D108BD9-81ED-4DB2-BD59-A6C34878D82A}">
                    <a16:rowId xmlns:a16="http://schemas.microsoft.com/office/drawing/2014/main" val="10012"/>
                  </a:ext>
                </a:extLst>
              </a:tr>
              <a:tr h="123444">
                <a:tc>
                  <a:txBody>
                    <a:bodyPr/>
                    <a:lstStyle/>
                    <a:p>
                      <a:pPr algn="l"/>
                      <a:r>
                        <a:rPr sz="700" b="0">
                          <a:solidFill>
                            <a:srgbClr val="000000"/>
                          </a:solidFill>
                          <a:latin typeface="Montserrat Medium"/>
                        </a:rPr>
                        <a:t>Year-to-date (YTD)</a:t>
                      </a:r>
                    </a:p>
                  </a:txBody>
                  <a:tcPr marL="36576" marR="22860" marT="0" marB="0" anchor="ctr">
                    <a:solidFill>
                      <a:srgbClr val="FFFFFF"/>
                    </a:solidFill>
                  </a:tcPr>
                </a:tc>
                <a:tc>
                  <a:txBody>
                    <a:bodyPr/>
                    <a:lstStyle/>
                    <a:p>
                      <a:pPr algn="r"/>
                      <a:r>
                        <a:rPr sz="700" b="1">
                          <a:solidFill>
                            <a:srgbClr val="000000"/>
                          </a:solidFill>
                          <a:latin typeface="Montserrat Medium"/>
                        </a:rPr>
                        <a:t>−0.01%</a:t>
                      </a:r>
                    </a:p>
                  </a:txBody>
                  <a:tcPr marL="36576" marR="22860" marT="0" marB="0" anchor="ctr">
                    <a:solidFill>
                      <a:srgbClr val="FFFFFF"/>
                    </a:solidFill>
                  </a:tcPr>
                </a:tc>
                <a:extLst>
                  <a:ext uri="{0D108BD9-81ED-4DB2-BD59-A6C34878D82A}">
                    <a16:rowId xmlns:a16="http://schemas.microsoft.com/office/drawing/2014/main" val="10013"/>
                  </a:ext>
                </a:extLst>
              </a:tr>
              <a:tr h="123444">
                <a:tc>
                  <a:txBody>
                    <a:bodyPr/>
                    <a:lstStyle/>
                    <a:p>
                      <a:pPr algn="l"/>
                      <a:r>
                        <a:rPr sz="700" b="0">
                          <a:solidFill>
                            <a:srgbClr val="000000"/>
                          </a:solidFill>
                          <a:latin typeface="Montserrat Medium"/>
                        </a:rPr>
                        <a:t>12 months (LTM)</a:t>
                      </a:r>
                    </a:p>
                  </a:txBody>
                  <a:tcPr marL="36576" marR="22860" marT="0" marB="0" anchor="ctr">
                    <a:solidFill>
                      <a:srgbClr val="FFFFFF"/>
                    </a:solidFill>
                  </a:tcPr>
                </a:tc>
                <a:tc>
                  <a:txBody>
                    <a:bodyPr/>
                    <a:lstStyle/>
                    <a:p>
                      <a:pPr algn="r"/>
                      <a:r>
                        <a:rPr sz="700" b="1">
                          <a:solidFill>
                            <a:srgbClr val="000000"/>
                          </a:solidFill>
                          <a:latin typeface="Montserrat Medium"/>
                        </a:rPr>
                        <a:t>+29.1%</a:t>
                      </a:r>
                    </a:p>
                  </a:txBody>
                  <a:tcPr marL="36576" marR="22860" marT="0" marB="0" anchor="ctr">
                    <a:solidFill>
                      <a:srgbClr val="FFFFFF"/>
                    </a:solidFill>
                  </a:tcPr>
                </a:tc>
                <a:extLst>
                  <a:ext uri="{0D108BD9-81ED-4DB2-BD59-A6C34878D82A}">
                    <a16:rowId xmlns:a16="http://schemas.microsoft.com/office/drawing/2014/main" val="10014"/>
                  </a:ext>
                </a:extLst>
              </a:tr>
              <a:tr h="141732">
                <a:tc gridSpan="2">
                  <a:txBody>
                    <a:bodyPr/>
                    <a:lstStyle/>
                    <a:p>
                      <a:pPr algn="l"/>
                      <a:r>
                        <a:rPr sz="800" b="1">
                          <a:solidFill>
                            <a:srgbClr val="FFFFFF"/>
                          </a:solidFill>
                          <a:latin typeface="Montserrat Medium"/>
                        </a:rPr>
                        <a:t>2Q26E GENIAL EST.</a:t>
                      </a:r>
                    </a:p>
                  </a:txBody>
                  <a:tcPr marL="36576" marR="22860" marT="0" marB="0" anchor="ctr">
                    <a:solidFill>
                      <a:srgbClr val="0A1774"/>
                    </a:solidFill>
                  </a:tcPr>
                </a:tc>
                <a:tc hMerge="1">
                  <a:txBody>
                    <a:bodyPr/>
                    <a:lstStyle/>
                    <a:p>
                      <a:pPr algn="l"/>
                      <a:endParaRPr/>
                    </a:p>
                  </a:txBody>
                  <a:tcPr marL="36576" marR="22860" marT="0" marB="0" anchor="ctr">
                    <a:solidFill>
                      <a:srgbClr val="0A1774"/>
                    </a:solidFill>
                  </a:tcPr>
                </a:tc>
                <a:extLst>
                  <a:ext uri="{0D108BD9-81ED-4DB2-BD59-A6C34878D82A}">
                    <a16:rowId xmlns:a16="http://schemas.microsoft.com/office/drawing/2014/main" val="10015"/>
                  </a:ext>
                </a:extLst>
              </a:tr>
              <a:tr h="123444">
                <a:tc>
                  <a:txBody>
                    <a:bodyPr/>
                    <a:lstStyle/>
                    <a:p>
                      <a:pPr algn="l"/>
                      <a:r>
                        <a:rPr sz="700" b="0">
                          <a:solidFill>
                            <a:srgbClr val="000000"/>
                          </a:solidFill>
                          <a:latin typeface="Montserrat Medium"/>
                        </a:rPr>
                        <a:t>Net revenue</a:t>
                      </a:r>
                      <a:endParaRPr sz="700" b="0" dirty="0">
                        <a:solidFill>
                          <a:srgbClr val="555555"/>
                        </a:solidFill>
                        <a:latin typeface="Montserrat Medium"/>
                      </a:endParaRPr>
                    </a:p>
                  </a:txBody>
                  <a:tcPr marL="36576" marR="22860" marT="0" marB="0" anchor="ctr">
                    <a:solidFill>
                      <a:srgbClr val="FFFFFF"/>
                    </a:solidFill>
                  </a:tcPr>
                </a:tc>
                <a:tc>
                  <a:txBody>
                    <a:bodyPr/>
                    <a:lstStyle/>
                    <a:p>
                      <a:pPr algn="r"/>
                      <a:r>
                        <a:rPr sz="700" b="1">
                          <a:solidFill>
                            <a:srgbClr val="000000"/>
                          </a:solidFill>
                          <a:latin typeface="Montserrat Medium"/>
                        </a:rPr>
                        <a:t>US$ 10,346m</a:t>
                      </a:r>
                    </a:p>
                  </a:txBody>
                  <a:tcPr marL="36576" marR="22860" marT="0" marB="0" anchor="ctr">
                    <a:solidFill>
                      <a:srgbClr val="FFFFFF"/>
                    </a:solidFill>
                  </a:tcPr>
                </a:tc>
                <a:extLst>
                  <a:ext uri="{0D108BD9-81ED-4DB2-BD59-A6C34878D82A}">
                    <a16:rowId xmlns:a16="http://schemas.microsoft.com/office/drawing/2014/main" val="10016"/>
                  </a:ext>
                </a:extLst>
              </a:tr>
              <a:tr h="123444">
                <a:tc>
                  <a:txBody>
                    <a:bodyPr/>
                    <a:lstStyle/>
                    <a:p>
                      <a:pPr algn="l"/>
                      <a:r>
                        <a:rPr sz="700" b="0">
                          <a:solidFill>
                            <a:srgbClr val="000000"/>
                          </a:solidFill>
                          <a:latin typeface="Montserrat Medium"/>
                        </a:rPr>
                        <a:t>Proforma EBITDA</a:t>
                      </a:r>
                      <a:endParaRPr sz="700" b="0" dirty="0">
                        <a:solidFill>
                          <a:srgbClr val="555555"/>
                        </a:solidFill>
                        <a:latin typeface="Montserrat Medium"/>
                      </a:endParaRPr>
                    </a:p>
                  </a:txBody>
                  <a:tcPr marL="36576" marR="22860" marT="0" marB="0" anchor="ctr">
                    <a:solidFill>
                      <a:srgbClr val="FFFFFF"/>
                    </a:solidFill>
                  </a:tcPr>
                </a:tc>
                <a:tc>
                  <a:txBody>
                    <a:bodyPr/>
                    <a:lstStyle/>
                    <a:p>
                      <a:pPr algn="r"/>
                      <a:r>
                        <a:rPr sz="700" b="1">
                          <a:solidFill>
                            <a:srgbClr val="000000"/>
                          </a:solidFill>
                          <a:latin typeface="Montserrat Medium"/>
                        </a:rPr>
                        <a:t>US$ 3,830m</a:t>
                      </a:r>
                    </a:p>
                  </a:txBody>
                  <a:tcPr marL="36576" marR="22860" marT="0" marB="0" anchor="ctr">
                    <a:solidFill>
                      <a:srgbClr val="FFFFFF"/>
                    </a:solidFill>
                  </a:tcPr>
                </a:tc>
                <a:extLst>
                  <a:ext uri="{0D108BD9-81ED-4DB2-BD59-A6C34878D82A}">
                    <a16:rowId xmlns:a16="http://schemas.microsoft.com/office/drawing/2014/main" val="10017"/>
                  </a:ext>
                </a:extLst>
              </a:tr>
              <a:tr h="123444">
                <a:tc>
                  <a:txBody>
                    <a:bodyPr/>
                    <a:lstStyle/>
                    <a:p>
                      <a:pPr algn="l"/>
                      <a:r>
                        <a:rPr sz="700" b="0">
                          <a:solidFill>
                            <a:srgbClr val="000000"/>
                          </a:solidFill>
                          <a:latin typeface="Montserrat Medium"/>
                        </a:rPr>
                        <a:t>EBITDA margin</a:t>
                      </a:r>
                    </a:p>
                  </a:txBody>
                  <a:tcPr marL="36576" marR="22860" marT="0" marB="0" anchor="ctr">
                    <a:solidFill>
                      <a:srgbClr val="FFFFFF"/>
                    </a:solidFill>
                  </a:tcPr>
                </a:tc>
                <a:tc>
                  <a:txBody>
                    <a:bodyPr/>
                    <a:lstStyle/>
                    <a:p>
                      <a:pPr algn="r"/>
                      <a:r>
                        <a:rPr sz="700" b="1">
                          <a:solidFill>
                            <a:srgbClr val="000000"/>
                          </a:solidFill>
                          <a:latin typeface="Montserrat Medium"/>
                        </a:rPr>
                        <a:t>37.0%</a:t>
                      </a:r>
                      <a:endParaRPr sz="700" b="1" dirty="0">
                        <a:solidFill>
                          <a:srgbClr val="000000"/>
                        </a:solidFill>
                        <a:latin typeface="Montserrat Medium"/>
                      </a:endParaRPr>
                    </a:p>
                  </a:txBody>
                  <a:tcPr marL="36576" marR="22860" marT="0" marB="0" anchor="ctr">
                    <a:solidFill>
                      <a:srgbClr val="FFFFFF"/>
                    </a:solidFill>
                  </a:tcPr>
                </a:tc>
                <a:extLst>
                  <a:ext uri="{0D108BD9-81ED-4DB2-BD59-A6C34878D82A}">
                    <a16:rowId xmlns:a16="http://schemas.microsoft.com/office/drawing/2014/main" val="10018"/>
                  </a:ext>
                </a:extLst>
              </a:tr>
            </a:tbl>
          </a:graphicData>
        </a:graphic>
      </p:graphicFrame>
    </p:spTree>
    <p:extLst>
      <p:ext uri="{BB962C8B-B14F-4D97-AF65-F5344CB8AC3E}">
        <p14:creationId xmlns:p14="http://schemas.microsoft.com/office/powerpoint/2010/main" val="1456612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3" name="TextBox 72">
            <a:extLst>
              <a:ext uri="{FF2B5EF4-FFF2-40B4-BE49-F238E27FC236}">
                <a16:creationId xmlns:a16="http://schemas.microsoft.com/office/drawing/2014/main" id="{A8BC2957-5CA7-A88B-7AE4-A7BBE3925554}"/>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2" name="TextBox 25">
            <a:extLst>
              <a:ext uri="{FF2B5EF4-FFF2-40B4-BE49-F238E27FC236}">
                <a16:creationId xmlns:a16="http://schemas.microsoft.com/office/drawing/2014/main" id="{DD55B28F-9C43-D989-04CC-C16DB5D23390}"/>
              </a:ext>
            </a:extLst>
          </p:cNvPr>
          <p:cNvSpPr txBox="1"/>
          <p:nvPr/>
        </p:nvSpPr>
        <p:spPr>
          <a:xfrm>
            <a:off x="152400" y="140336"/>
            <a:ext cx="3276600" cy="246221"/>
          </a:xfrm>
          <a:prstGeom prst="rect">
            <a:avLst/>
          </a:prstGeom>
          <a:noFill/>
        </p:spPr>
        <p:txBody>
          <a:bodyPr wrap="square" lIns="0" tIns="0" rIns="0" bIns="0" rtlCol="0">
            <a:spAutoFit/>
          </a:bodyPr>
          <a:lstStyle/>
          <a:p>
            <a:r>
              <a:rPr lang="pt-BR" sz="800" b="1" dirty="0">
                <a:latin typeface="Montserrat Medium" pitchFamily="2" charset="0"/>
                <a:cs typeface="Arial" panose="020B0604020202020204" pitchFamily="34" charset="0"/>
              </a:rPr>
              <a:t>July 21 of 2026</a:t>
            </a:r>
          </a:p>
          <a:p>
            <a:r>
              <a:rPr lang="pt-BR" sz="800" dirty="0">
                <a:latin typeface="Montserrat Medium" pitchFamily="2" charset="0"/>
                <a:cs typeface="Arial" panose="020B0604020202020204" pitchFamily="34" charset="0"/>
              </a:rPr>
              <a:t>Genial Institucional S.A. CCTVM</a:t>
            </a:r>
          </a:p>
        </p:txBody>
      </p:sp>
      <p:sp>
        <p:nvSpPr>
          <p:cNvPr id="21" name="TextBox 20"/>
          <p:cNvSpPr txBox="1"/>
          <p:nvPr/>
        </p:nvSpPr>
        <p:spPr>
          <a:xfrm>
            <a:off x="146304" y="566928"/>
            <a:ext cx="3840480" cy="230832"/>
          </a:xfrm>
          <a:prstGeom prst="rect">
            <a:avLst/>
          </a:prstGeom>
          <a:noFill/>
        </p:spPr>
        <p:txBody>
          <a:bodyPr wrap="none">
            <a:spAutoFit/>
          </a:bodyPr>
          <a:lstStyle/>
          <a:p>
            <a:r>
              <a:rPr lang="pt-BR" sz="900" b="1" dirty="0">
                <a:solidFill>
                  <a:srgbClr val="2121A9"/>
                </a:solidFill>
                <a:latin typeface="Montserrat Medium"/>
              </a:rPr>
              <a:t>2Q26 Reported vs. Genial Est.</a:t>
            </a:r>
            <a:endParaRPr sz="900" b="1" dirty="0">
              <a:solidFill>
                <a:srgbClr val="2121A9"/>
              </a:solidFill>
              <a:latin typeface="Montserrat Medium"/>
            </a:endParaRPr>
          </a:p>
        </p:txBody>
      </p:sp>
      <p:sp>
        <p:nvSpPr>
          <p:cNvPr id="23" name="TextBox 22"/>
          <p:cNvSpPr txBox="1"/>
          <p:nvPr/>
        </p:nvSpPr>
        <p:spPr>
          <a:xfrm>
            <a:off x="146303" y="4279545"/>
            <a:ext cx="3840480" cy="230832"/>
          </a:xfrm>
          <a:prstGeom prst="rect">
            <a:avLst/>
          </a:prstGeom>
          <a:noFill/>
        </p:spPr>
        <p:txBody>
          <a:bodyPr wrap="square">
            <a:spAutoFit/>
          </a:bodyPr>
          <a:lstStyle/>
          <a:p>
            <a:r>
              <a:rPr lang="en-US" sz="900" b="1" dirty="0">
                <a:solidFill>
                  <a:srgbClr val="2121A9"/>
                </a:solidFill>
                <a:latin typeface="Montserrat Medium"/>
              </a:rPr>
              <a:t>2Q26E Genial vs. BBG</a:t>
            </a:r>
            <a:endParaRPr sz="900" b="1" dirty="0">
              <a:solidFill>
                <a:srgbClr val="2121A9"/>
              </a:solidFill>
              <a:latin typeface="Montserrat Medium"/>
            </a:endParaRPr>
          </a:p>
        </p:txBody>
      </p:sp>
      <p:sp>
        <p:nvSpPr>
          <p:cNvPr id="25" name="TextBox 24"/>
          <p:cNvSpPr txBox="1"/>
          <p:nvPr/>
        </p:nvSpPr>
        <p:spPr>
          <a:xfrm>
            <a:off x="146303" y="5559705"/>
            <a:ext cx="3840480" cy="230832"/>
          </a:xfrm>
          <a:prstGeom prst="rect">
            <a:avLst/>
          </a:prstGeom>
          <a:noFill/>
        </p:spPr>
        <p:txBody>
          <a:bodyPr wrap="none">
            <a:spAutoFit/>
          </a:bodyPr>
          <a:lstStyle/>
          <a:p>
            <a:r>
              <a:rPr lang="pt-BR" sz="900" b="1" noProof="0" dirty="0">
                <a:solidFill>
                  <a:srgbClr val="2121A9"/>
                </a:solidFill>
                <a:latin typeface="Montserrat Medium"/>
              </a:rPr>
              <a:t>Annual Projections (Genial Est.)</a:t>
            </a:r>
            <a:endParaRPr sz="900" b="1" dirty="0">
              <a:solidFill>
                <a:srgbClr val="2121A9"/>
              </a:solidFill>
              <a:latin typeface="Montserrat Medium"/>
            </a:endParaRPr>
          </a:p>
        </p:txBody>
      </p:sp>
      <p:graphicFrame>
        <p:nvGraphicFramePr>
          <p:cNvPr id="27" name="Table 26"/>
          <p:cNvGraphicFramePr>
            <a:graphicFrameLocks noGrp="1"/>
          </p:cNvGraphicFramePr>
          <p:nvPr>
            <p:extLst>
              <p:ext uri="{D42A27DB-BD31-4B8C-83A1-F6EECF244321}">
                <p14:modId xmlns:p14="http://schemas.microsoft.com/office/powerpoint/2010/main" val="646194023"/>
              </p:ext>
            </p:extLst>
          </p:nvPr>
        </p:nvGraphicFramePr>
        <p:xfrm>
          <a:off x="146303" y="4508145"/>
          <a:ext cx="6492240" cy="777240"/>
        </p:xfrm>
        <a:graphic>
          <a:graphicData uri="http://schemas.openxmlformats.org/drawingml/2006/table">
            <a:tbl>
              <a:tblPr>
                <a:tableStyleId>{5C22544A-7EE6-4342-B048-85BDC9FD1C3A}</a:tableStyleId>
              </a:tblPr>
              <a:tblGrid>
                <a:gridCol w="237744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tblGrid>
              <a:tr h="155448">
                <a:tc>
                  <a:txBody>
                    <a:bodyPr/>
                    <a:lstStyle/>
                    <a:p>
                      <a:pPr algn="l"/>
                      <a:r>
                        <a:rPr sz="700" b="1">
                          <a:solidFill>
                            <a:srgbClr val="FFFFFF"/>
                          </a:solidFill>
                          <a:latin typeface="Montserrat Medium"/>
                        </a:rPr>
                        <a:t>US$ million</a:t>
                      </a:r>
                    </a:p>
                  </a:txBody>
                  <a:tcPr marL="36576" marR="22860" marT="0" marB="0" anchor="ctr">
                    <a:solidFill>
                      <a:srgbClr val="0A1774"/>
                    </a:solidFill>
                  </a:tcPr>
                </a:tc>
                <a:tc>
                  <a:txBody>
                    <a:bodyPr/>
                    <a:lstStyle/>
                    <a:p>
                      <a:pPr algn="ctr"/>
                      <a:r>
                        <a:rPr sz="700" b="1">
                          <a:solidFill>
                            <a:srgbClr val="FFFFFF"/>
                          </a:solidFill>
                          <a:latin typeface="Montserrat Medium"/>
                        </a:rPr>
                        <a:t>Genial Est.</a:t>
                      </a:r>
                    </a:p>
                  </a:txBody>
                  <a:tcPr marL="36576" marR="22860" marT="0" marB="0" anchor="ctr">
                    <a:solidFill>
                      <a:srgbClr val="0A1774"/>
                    </a:solidFill>
                  </a:tcPr>
                </a:tc>
                <a:tc>
                  <a:txBody>
                    <a:bodyPr/>
                    <a:lstStyle/>
                    <a:p>
                      <a:pPr algn="ctr"/>
                      <a:r>
                        <a:rPr sz="700" b="1">
                          <a:solidFill>
                            <a:srgbClr val="FFFFFF"/>
                          </a:solidFill>
                          <a:latin typeface="Montserrat Medium"/>
                        </a:rPr>
                        <a:t>BBG Consensus</a:t>
                      </a:r>
                    </a:p>
                  </a:txBody>
                  <a:tcPr marL="36576" marR="22860" marT="0" marB="0" anchor="ctr">
                    <a:solidFill>
                      <a:srgbClr val="0A1774"/>
                    </a:solidFill>
                  </a:tcPr>
                </a:tc>
                <a:tc>
                  <a:txBody>
                    <a:bodyPr/>
                    <a:lstStyle/>
                    <a:p>
                      <a:pPr algn="ctr"/>
                      <a:r>
                        <a:rPr sz="700" b="1">
                          <a:solidFill>
                            <a:srgbClr val="FFFFFF"/>
                          </a:solidFill>
                          <a:latin typeface="Montserrat Medium"/>
                        </a:rPr>
                        <a:t>Δ vs. BBG</a:t>
                      </a:r>
                    </a:p>
                  </a:txBody>
                  <a:tcPr marL="36576" marR="22860" marT="0" marB="0" anchor="ctr">
                    <a:solidFill>
                      <a:srgbClr val="0A1774"/>
                    </a:solidFill>
                  </a:tcPr>
                </a:tc>
                <a:extLst>
                  <a:ext uri="{0D108BD9-81ED-4DB2-BD59-A6C34878D82A}">
                    <a16:rowId xmlns:a16="http://schemas.microsoft.com/office/drawing/2014/main" val="10000"/>
                  </a:ext>
                </a:extLst>
              </a:tr>
              <a:tr h="155448">
                <a:tc>
                  <a:txBody>
                    <a:bodyPr/>
                    <a:lstStyle/>
                    <a:p>
                      <a:pPr algn="l"/>
                      <a:r>
                        <a:rPr sz="700" b="1">
                          <a:solidFill>
                            <a:srgbClr val="000000"/>
                          </a:solidFill>
                          <a:latin typeface="Montserrat Medium"/>
                        </a:rPr>
                        <a:t>Net revenue</a:t>
                      </a:r>
                    </a:p>
                  </a:txBody>
                  <a:tcPr marL="36576" marR="22860" marT="0" marB="0" anchor="ctr">
                    <a:solidFill>
                      <a:srgbClr val="FFFFFF"/>
                    </a:solidFill>
                  </a:tcPr>
                </a:tc>
                <a:tc>
                  <a:txBody>
                    <a:bodyPr/>
                    <a:lstStyle/>
                    <a:p>
                      <a:pPr algn="ctr"/>
                      <a:r>
                        <a:rPr sz="700" b="1">
                          <a:solidFill>
                            <a:srgbClr val="000000"/>
                          </a:solidFill>
                          <a:latin typeface="Montserrat Medium"/>
                        </a:rPr>
                        <a:t>10,346</a:t>
                      </a:r>
                    </a:p>
                  </a:txBody>
                  <a:tcPr marL="36576" marR="22860" marT="0" marB="0" anchor="ctr">
                    <a:solidFill>
                      <a:srgbClr val="FFFFFF"/>
                    </a:solidFill>
                  </a:tcPr>
                </a:tc>
                <a:tc>
                  <a:txBody>
                    <a:bodyPr/>
                    <a:lstStyle/>
                    <a:p>
                      <a:pPr algn="ctr"/>
                      <a:r>
                        <a:rPr sz="700" b="1">
                          <a:solidFill>
                            <a:srgbClr val="000000"/>
                          </a:solidFill>
                          <a:latin typeface="Montserrat Medium"/>
                        </a:rPr>
                        <a:t>10,431</a:t>
                      </a:r>
                    </a:p>
                  </a:txBody>
                  <a:tcPr marL="36576" marR="22860" marT="0" marB="0" anchor="ctr">
                    <a:solidFill>
                      <a:srgbClr val="FFFFFF"/>
                    </a:solidFill>
                  </a:tcPr>
                </a:tc>
                <a:tc>
                  <a:txBody>
                    <a:bodyPr/>
                    <a:lstStyle/>
                    <a:p>
                      <a:pPr algn="ctr"/>
                      <a:r>
                        <a:rPr sz="700" b="1">
                          <a:solidFill>
                            <a:srgbClr val="000000"/>
                          </a:solidFill>
                          <a:latin typeface="Montserrat Medium"/>
                        </a:rPr>
                        <a:t>−0.8%</a:t>
                      </a:r>
                    </a:p>
                  </a:txBody>
                  <a:tcPr marL="36576" marR="22860" marT="0" marB="0" anchor="ctr">
                    <a:solidFill>
                      <a:srgbClr val="FFFFFF"/>
                    </a:solidFill>
                  </a:tcPr>
                </a:tc>
                <a:extLst>
                  <a:ext uri="{0D108BD9-81ED-4DB2-BD59-A6C34878D82A}">
                    <a16:rowId xmlns:a16="http://schemas.microsoft.com/office/drawing/2014/main" val="10001"/>
                  </a:ext>
                </a:extLst>
              </a:tr>
              <a:tr h="155448">
                <a:tc>
                  <a:txBody>
                    <a:bodyPr/>
                    <a:lstStyle/>
                    <a:p>
                      <a:pPr algn="l"/>
                      <a:r>
                        <a:rPr sz="700" b="1">
                          <a:solidFill>
                            <a:srgbClr val="000000"/>
                          </a:solidFill>
                          <a:latin typeface="Montserrat Medium"/>
                        </a:rPr>
                        <a:t>Proforma EBITDA</a:t>
                      </a:r>
                    </a:p>
                  </a:txBody>
                  <a:tcPr marL="36576" marR="22860" marT="0" marB="0" anchor="ctr">
                    <a:solidFill>
                      <a:srgbClr val="EEF1F6"/>
                    </a:solidFill>
                  </a:tcPr>
                </a:tc>
                <a:tc>
                  <a:txBody>
                    <a:bodyPr/>
                    <a:lstStyle/>
                    <a:p>
                      <a:pPr algn="ctr"/>
                      <a:r>
                        <a:rPr sz="700" b="1">
                          <a:solidFill>
                            <a:srgbClr val="000000"/>
                          </a:solidFill>
                          <a:latin typeface="Montserrat Medium"/>
                        </a:rPr>
                        <a:t>3,830</a:t>
                      </a:r>
                    </a:p>
                  </a:txBody>
                  <a:tcPr marL="36576" marR="22860" marT="0" marB="0" anchor="ctr">
                    <a:solidFill>
                      <a:srgbClr val="EEF1F6"/>
                    </a:solidFill>
                  </a:tcPr>
                </a:tc>
                <a:tc>
                  <a:txBody>
                    <a:bodyPr/>
                    <a:lstStyle/>
                    <a:p>
                      <a:pPr algn="ctr"/>
                      <a:r>
                        <a:rPr sz="700" b="1">
                          <a:solidFill>
                            <a:srgbClr val="000000"/>
                          </a:solidFill>
                          <a:latin typeface="Montserrat Medium"/>
                        </a:rPr>
                        <a:t>3,588</a:t>
                      </a:r>
                    </a:p>
                  </a:txBody>
                  <a:tcPr marL="36576" marR="22860" marT="0" marB="0" anchor="ctr">
                    <a:solidFill>
                      <a:srgbClr val="EEF1F6"/>
                    </a:solidFill>
                  </a:tcPr>
                </a:tc>
                <a:tc>
                  <a:txBody>
                    <a:bodyPr/>
                    <a:lstStyle/>
                    <a:p>
                      <a:pPr algn="ctr"/>
                      <a:r>
                        <a:rPr sz="700" b="1">
                          <a:solidFill>
                            <a:srgbClr val="000000"/>
                          </a:solidFill>
                          <a:latin typeface="Montserrat Medium"/>
                        </a:rPr>
                        <a:t>+6.7%</a:t>
                      </a:r>
                    </a:p>
                  </a:txBody>
                  <a:tcPr marL="36576" marR="22860" marT="0" marB="0" anchor="ctr">
                    <a:solidFill>
                      <a:srgbClr val="EEF1F6"/>
                    </a:solidFill>
                  </a:tcPr>
                </a:tc>
                <a:extLst>
                  <a:ext uri="{0D108BD9-81ED-4DB2-BD59-A6C34878D82A}">
                    <a16:rowId xmlns:a16="http://schemas.microsoft.com/office/drawing/2014/main" val="10002"/>
                  </a:ext>
                </a:extLst>
              </a:tr>
              <a:tr h="155448">
                <a:tc>
                  <a:txBody>
                    <a:bodyPr/>
                    <a:lstStyle/>
                    <a:p>
                      <a:pPr algn="l"/>
                      <a:r>
                        <a:rPr sz="700" b="1">
                          <a:solidFill>
                            <a:srgbClr val="000000"/>
                          </a:solidFill>
                          <a:latin typeface="Montserrat Medium"/>
                        </a:rPr>
                        <a:t>Net income</a:t>
                      </a:r>
                    </a:p>
                  </a:txBody>
                  <a:tcPr marL="36576" marR="22860" marT="0" marB="0" anchor="ctr">
                    <a:solidFill>
                      <a:srgbClr val="FFFFFF"/>
                    </a:solidFill>
                  </a:tcPr>
                </a:tc>
                <a:tc>
                  <a:txBody>
                    <a:bodyPr/>
                    <a:lstStyle/>
                    <a:p>
                      <a:pPr algn="ctr"/>
                      <a:r>
                        <a:rPr sz="700" b="1">
                          <a:solidFill>
                            <a:srgbClr val="000000"/>
                          </a:solidFill>
                          <a:latin typeface="Montserrat Medium"/>
                        </a:rPr>
                        <a:t>2,030</a:t>
                      </a:r>
                    </a:p>
                  </a:txBody>
                  <a:tcPr marL="36576" marR="22860" marT="0" marB="0" anchor="ctr">
                    <a:solidFill>
                      <a:srgbClr val="FFFFFF"/>
                    </a:solidFill>
                  </a:tcPr>
                </a:tc>
                <a:tc>
                  <a:txBody>
                    <a:bodyPr/>
                    <a:lstStyle/>
                    <a:p>
                      <a:pPr algn="ctr"/>
                      <a:r>
                        <a:rPr sz="700" b="1">
                          <a:solidFill>
                            <a:srgbClr val="000000"/>
                          </a:solidFill>
                          <a:latin typeface="Montserrat Medium"/>
                        </a:rPr>
                        <a:t>1,955</a:t>
                      </a:r>
                    </a:p>
                  </a:txBody>
                  <a:tcPr marL="36576" marR="22860" marT="0" marB="0" anchor="ctr">
                    <a:solidFill>
                      <a:srgbClr val="FFFFFF"/>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sz="700" b="1">
                          <a:solidFill>
                            <a:srgbClr val="000000"/>
                          </a:solidFill>
                          <a:latin typeface="Montserrat Medium"/>
                        </a:rPr>
                        <a:t>+3.8%</a:t>
                      </a:r>
                    </a:p>
                  </a:txBody>
                  <a:tcPr marL="36576" marR="22860" marT="0" marB="0" anchor="ctr">
                    <a:solidFill>
                      <a:srgbClr val="FFFFFF"/>
                    </a:solidFill>
                  </a:tcPr>
                </a:tc>
                <a:extLst>
                  <a:ext uri="{0D108BD9-81ED-4DB2-BD59-A6C34878D82A}">
                    <a16:rowId xmlns:a16="http://schemas.microsoft.com/office/drawing/2014/main" val="10003"/>
                  </a:ext>
                </a:extLst>
              </a:tr>
              <a:tr h="155448">
                <a:tc>
                  <a:txBody>
                    <a:bodyPr/>
                    <a:lstStyle/>
                    <a:p>
                      <a:pPr algn="l"/>
                      <a:r>
                        <a:rPr sz="700" b="1">
                          <a:solidFill>
                            <a:srgbClr val="000000"/>
                          </a:solidFill>
                          <a:latin typeface="Montserrat Medium"/>
                        </a:rPr>
                        <a:t>EBITDA margin</a:t>
                      </a:r>
                    </a:p>
                  </a:txBody>
                  <a:tcPr marL="36576" marR="22860" marT="0" marB="0" anchor="ctr">
                    <a:solidFill>
                      <a:srgbClr val="EEF1F6"/>
                    </a:solidFill>
                  </a:tcPr>
                </a:tc>
                <a:tc>
                  <a:txBody>
                    <a:bodyPr/>
                    <a:lstStyle/>
                    <a:p>
                      <a:pPr algn="ctr"/>
                      <a:r>
                        <a:rPr sz="700" b="1">
                          <a:solidFill>
                            <a:srgbClr val="000000"/>
                          </a:solidFill>
                          <a:latin typeface="Montserrat Medium"/>
                        </a:rPr>
                        <a:t>37.0%</a:t>
                      </a:r>
                    </a:p>
                  </a:txBody>
                  <a:tcPr marL="36576" marR="22860" marT="0" marB="0" anchor="ctr">
                    <a:solidFill>
                      <a:srgbClr val="EEF1F6"/>
                    </a:solidFill>
                  </a:tcPr>
                </a:tc>
                <a:tc>
                  <a:txBody>
                    <a:bodyPr/>
                    <a:lstStyle/>
                    <a:p>
                      <a:pPr algn="ctr"/>
                      <a:r>
                        <a:rPr sz="700" b="1">
                          <a:solidFill>
                            <a:srgbClr val="000000"/>
                          </a:solidFill>
                          <a:latin typeface="Montserrat Medium"/>
                        </a:rPr>
                        <a:t>34.4%</a:t>
                      </a:r>
                    </a:p>
                  </a:txBody>
                  <a:tcPr marL="36576" marR="22860" marT="0" marB="0" anchor="ctr">
                    <a:solidFill>
                      <a:srgbClr val="EEF1F6"/>
                    </a:solidFill>
                  </a:tcPr>
                </a:tc>
                <a:tc>
                  <a:txBody>
                    <a:bodyPr/>
                    <a:lstStyle/>
                    <a:p>
                      <a:pPr algn="ctr"/>
                      <a:r>
                        <a:rPr sz="700" b="1">
                          <a:solidFill>
                            <a:srgbClr val="000000"/>
                          </a:solidFill>
                          <a:latin typeface="Montserrat Medium"/>
                        </a:rPr>
                        <a:t>+2.6p.p.</a:t>
                      </a:r>
                    </a:p>
                  </a:txBody>
                  <a:tcPr marL="36576" marR="22860" marT="0" marB="0" anchor="ctr">
                    <a:solidFill>
                      <a:srgbClr val="EEF1F6"/>
                    </a:solidFill>
                  </a:tcPr>
                </a:tc>
                <a:extLst>
                  <a:ext uri="{0D108BD9-81ED-4DB2-BD59-A6C34878D82A}">
                    <a16:rowId xmlns:a16="http://schemas.microsoft.com/office/drawing/2014/main" val="10004"/>
                  </a:ext>
                </a:extLst>
              </a:tr>
            </a:tbl>
          </a:graphicData>
        </a:graphic>
      </p:graphicFrame>
      <p:graphicFrame>
        <p:nvGraphicFramePr>
          <p:cNvPr id="29" name="Table 28"/>
          <p:cNvGraphicFramePr>
            <a:graphicFrameLocks noGrp="1"/>
          </p:cNvGraphicFramePr>
          <p:nvPr/>
        </p:nvGraphicFramePr>
        <p:xfrm>
          <a:off x="146304" y="822960"/>
          <a:ext cx="6492239" cy="3250692"/>
        </p:xfrm>
        <a:graphic>
          <a:graphicData uri="http://schemas.openxmlformats.org/drawingml/2006/table">
            <a:tbl>
              <a:tblPr>
                <a:tableStyleId>{5C22544A-7EE6-4342-B048-85BDC9FD1C3A}</a:tableStyleId>
              </a:tblPr>
              <a:tblGrid>
                <a:gridCol w="1874519">
                  <a:extLst>
                    <a:ext uri="{9D8B030D-6E8A-4147-A177-3AD203B41FA5}">
                      <a16:colId xmlns:a16="http://schemas.microsoft.com/office/drawing/2014/main" val="20000"/>
                    </a:ext>
                  </a:extLst>
                </a:gridCol>
                <a:gridCol w="923544">
                  <a:extLst>
                    <a:ext uri="{9D8B030D-6E8A-4147-A177-3AD203B41FA5}">
                      <a16:colId xmlns:a16="http://schemas.microsoft.com/office/drawing/2014/main" val="20001"/>
                    </a:ext>
                  </a:extLst>
                </a:gridCol>
                <a:gridCol w="923544">
                  <a:extLst>
                    <a:ext uri="{9D8B030D-6E8A-4147-A177-3AD203B41FA5}">
                      <a16:colId xmlns:a16="http://schemas.microsoft.com/office/drawing/2014/main" val="20002"/>
                    </a:ext>
                  </a:extLst>
                </a:gridCol>
                <a:gridCol w="923544">
                  <a:extLst>
                    <a:ext uri="{9D8B030D-6E8A-4147-A177-3AD203B41FA5}">
                      <a16:colId xmlns:a16="http://schemas.microsoft.com/office/drawing/2014/main" val="20003"/>
                    </a:ext>
                  </a:extLst>
                </a:gridCol>
                <a:gridCol w="923544">
                  <a:extLst>
                    <a:ext uri="{9D8B030D-6E8A-4147-A177-3AD203B41FA5}">
                      <a16:colId xmlns:a16="http://schemas.microsoft.com/office/drawing/2014/main" val="20004"/>
                    </a:ext>
                  </a:extLst>
                </a:gridCol>
                <a:gridCol w="923544">
                  <a:extLst>
                    <a:ext uri="{9D8B030D-6E8A-4147-A177-3AD203B41FA5}">
                      <a16:colId xmlns:a16="http://schemas.microsoft.com/office/drawing/2014/main" val="20005"/>
                    </a:ext>
                  </a:extLst>
                </a:gridCol>
              </a:tblGrid>
              <a:tr h="123444">
                <a:tc>
                  <a:txBody>
                    <a:bodyPr/>
                    <a:lstStyle/>
                    <a:p>
                      <a:pPr algn="l"/>
                      <a:r>
                        <a:rPr sz="700" b="1">
                          <a:solidFill>
                            <a:srgbClr val="FFFFFF"/>
                          </a:solidFill>
                          <a:latin typeface="Montserrat Medium"/>
                        </a:rPr>
                        <a:t>VALE3</a:t>
                      </a:r>
                    </a:p>
                  </a:txBody>
                  <a:tcPr marL="36576" marR="22860" marT="0" marB="0" anchor="ctr">
                    <a:solidFill>
                      <a:srgbClr val="0A1774"/>
                    </a:solidFill>
                  </a:tcPr>
                </a:tc>
                <a:tc>
                  <a:txBody>
                    <a:bodyPr/>
                    <a:lstStyle/>
                    <a:p>
                      <a:pPr algn="ctr"/>
                      <a:r>
                        <a:rPr sz="700" b="1">
                          <a:solidFill>
                            <a:srgbClr val="FFFFFF"/>
                          </a:solidFill>
                          <a:latin typeface="Montserrat Medium"/>
                        </a:rPr>
                        <a:t>2Q26</a:t>
                      </a:r>
                    </a:p>
                  </a:txBody>
                  <a:tcPr marL="36576" marR="22860" marT="0" marB="0" anchor="ctr">
                    <a:solidFill>
                      <a:srgbClr val="0A1774"/>
                    </a:solidFill>
                  </a:tcPr>
                </a:tc>
                <a:tc>
                  <a:txBody>
                    <a:bodyPr/>
                    <a:lstStyle/>
                    <a:p>
                      <a:pPr algn="ctr"/>
                      <a:r>
                        <a:rPr sz="700" b="1">
                          <a:solidFill>
                            <a:srgbClr val="FFFFFF"/>
                          </a:solidFill>
                          <a:latin typeface="Montserrat Medium"/>
                        </a:rPr>
                        <a:t>2Q26E</a:t>
                      </a:r>
                    </a:p>
                  </a:txBody>
                  <a:tcPr marL="36576" marR="22860" marT="0" marB="0" anchor="ctr">
                    <a:solidFill>
                      <a:srgbClr val="0A1774"/>
                    </a:solidFill>
                  </a:tcPr>
                </a:tc>
                <a:tc>
                  <a:txBody>
                    <a:bodyPr/>
                    <a:lstStyle/>
                    <a:p>
                      <a:pPr algn="ctr"/>
                      <a:r>
                        <a:rPr sz="700" b="1">
                          <a:solidFill>
                            <a:srgbClr val="FFFFFF"/>
                          </a:solidFill>
                          <a:latin typeface="Montserrat Medium"/>
                        </a:rPr>
                        <a:t>Δ vs. Est.</a:t>
                      </a:r>
                    </a:p>
                  </a:txBody>
                  <a:tcPr marL="36576" marR="22860" marT="0" marB="0" anchor="ctr">
                    <a:solidFill>
                      <a:srgbClr val="0A1774"/>
                    </a:solidFill>
                  </a:tcPr>
                </a:tc>
                <a:tc>
                  <a:txBody>
                    <a:bodyPr/>
                    <a:lstStyle/>
                    <a:p>
                      <a:pPr algn="ctr"/>
                      <a:r>
                        <a:rPr sz="700" b="1">
                          <a:solidFill>
                            <a:srgbClr val="FFFFFF"/>
                          </a:solidFill>
                          <a:latin typeface="Montserrat Medium"/>
                        </a:rPr>
                        <a:t>1Q26</a:t>
                      </a:r>
                    </a:p>
                  </a:txBody>
                  <a:tcPr marL="36576" marR="22860" marT="0" marB="0" anchor="ctr">
                    <a:solidFill>
                      <a:srgbClr val="0A1774"/>
                    </a:solidFill>
                  </a:tcPr>
                </a:tc>
                <a:tc>
                  <a:txBody>
                    <a:bodyPr/>
                    <a:lstStyle/>
                    <a:p>
                      <a:pPr algn="ctr"/>
                      <a:r>
                        <a:rPr sz="700" b="1">
                          <a:solidFill>
                            <a:srgbClr val="FFFFFF"/>
                          </a:solidFill>
                          <a:latin typeface="Montserrat Medium"/>
                        </a:rPr>
                        <a:t>2Q25</a:t>
                      </a:r>
                    </a:p>
                  </a:txBody>
                  <a:tcPr marL="36576" marR="22860" marT="0" marB="0" anchor="ctr">
                    <a:solidFill>
                      <a:srgbClr val="0A1774"/>
                    </a:solidFill>
                  </a:tcPr>
                </a:tc>
                <a:extLst>
                  <a:ext uri="{0D108BD9-81ED-4DB2-BD59-A6C34878D82A}">
                    <a16:rowId xmlns:a16="http://schemas.microsoft.com/office/drawing/2014/main" val="10000"/>
                  </a:ext>
                </a:extLst>
              </a:tr>
              <a:tr h="123444">
                <a:tc>
                  <a:txBody>
                    <a:bodyPr/>
                    <a:lstStyle/>
                    <a:p>
                      <a:pPr algn="l"/>
                      <a:r>
                        <a:rPr sz="700" b="1">
                          <a:solidFill>
                            <a:srgbClr val="FFFFFF"/>
                          </a:solidFill>
                          <a:latin typeface="Montserrat Medium"/>
                        </a:rPr>
                        <a:t>IRON ORE</a:t>
                      </a: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extLst>
                  <a:ext uri="{0D108BD9-81ED-4DB2-BD59-A6C34878D82A}">
                    <a16:rowId xmlns:a16="http://schemas.microsoft.com/office/drawing/2014/main" val="10001"/>
                  </a:ext>
                </a:extLst>
              </a:tr>
              <a:tr h="123444">
                <a:tc>
                  <a:txBody>
                    <a:bodyPr/>
                    <a:lstStyle/>
                    <a:p>
                      <a:pPr algn="l"/>
                      <a:r>
                        <a:rPr sz="700" b="0">
                          <a:solidFill>
                            <a:srgbClr val="000000"/>
                          </a:solidFill>
                          <a:latin typeface="Montserrat Medium"/>
                        </a:rPr>
                        <a:t>Production (Kt)</a:t>
                      </a:r>
                    </a:p>
                  </a:txBody>
                  <a:tcPr marL="36576" marR="22860" marT="0" marB="0" anchor="ctr">
                    <a:solidFill>
                      <a:srgbClr val="FFFFFF"/>
                    </a:solidFill>
                  </a:tcPr>
                </a:tc>
                <a:tc>
                  <a:txBody>
                    <a:bodyPr/>
                    <a:lstStyle/>
                    <a:p>
                      <a:pPr algn="ctr"/>
                      <a:r>
                        <a:rPr sz="700" b="1">
                          <a:solidFill>
                            <a:srgbClr val="000000"/>
                          </a:solidFill>
                          <a:latin typeface="Montserrat Medium"/>
                        </a:rPr>
                        <a:t>84,255</a:t>
                      </a:r>
                    </a:p>
                  </a:txBody>
                  <a:tcPr marL="36576" marR="22860" marT="0" marB="0" anchor="ctr">
                    <a:solidFill>
                      <a:srgbClr val="FFFFFF"/>
                    </a:solidFill>
                  </a:tcPr>
                </a:tc>
                <a:tc>
                  <a:txBody>
                    <a:bodyPr/>
                    <a:lstStyle/>
                    <a:p>
                      <a:pPr algn="ctr"/>
                      <a:r>
                        <a:rPr sz="700" b="1">
                          <a:solidFill>
                            <a:srgbClr val="000000"/>
                          </a:solidFill>
                          <a:latin typeface="Montserrat Medium"/>
                        </a:rPr>
                        <a:t>85,341</a:t>
                      </a:r>
                    </a:p>
                  </a:txBody>
                  <a:tcPr marL="36576" marR="22860" marT="0" marB="0" anchor="ctr">
                    <a:solidFill>
                      <a:srgbClr val="FFFFFF"/>
                    </a:solidFill>
                  </a:tcPr>
                </a:tc>
                <a:tc>
                  <a:txBody>
                    <a:bodyPr/>
                    <a:lstStyle/>
                    <a:p>
                      <a:pPr algn="ctr"/>
                      <a:r>
                        <a:rPr sz="700" b="1">
                          <a:solidFill>
                            <a:srgbClr val="000000"/>
                          </a:solidFill>
                          <a:latin typeface="Montserrat Medium"/>
                        </a:rPr>
                        <a:t>−1.3%</a:t>
                      </a:r>
                    </a:p>
                  </a:txBody>
                  <a:tcPr marL="36576" marR="22860" marT="0" marB="0" anchor="ctr">
                    <a:solidFill>
                      <a:srgbClr val="FFFFFF"/>
                    </a:solidFill>
                  </a:tcPr>
                </a:tc>
                <a:tc>
                  <a:txBody>
                    <a:bodyPr/>
                    <a:lstStyle/>
                    <a:p>
                      <a:pPr algn="ctr"/>
                      <a:r>
                        <a:rPr sz="700" b="1">
                          <a:solidFill>
                            <a:srgbClr val="000000"/>
                          </a:solidFill>
                          <a:latin typeface="Montserrat Medium"/>
                        </a:rPr>
                        <a:t>69,675</a:t>
                      </a:r>
                    </a:p>
                  </a:txBody>
                  <a:tcPr marL="36576" marR="22860" marT="0" marB="0" anchor="ctr">
                    <a:solidFill>
                      <a:srgbClr val="FFFFFF"/>
                    </a:solidFill>
                  </a:tcPr>
                </a:tc>
                <a:tc>
                  <a:txBody>
                    <a:bodyPr/>
                    <a:lstStyle/>
                    <a:p>
                      <a:pPr algn="ctr"/>
                      <a:r>
                        <a:rPr sz="700" b="1">
                          <a:solidFill>
                            <a:srgbClr val="000000"/>
                          </a:solidFill>
                          <a:latin typeface="Montserrat Medium"/>
                        </a:rPr>
                        <a:t>83,599</a:t>
                      </a:r>
                    </a:p>
                  </a:txBody>
                  <a:tcPr marL="36576" marR="22860" marT="0" marB="0" anchor="ctr">
                    <a:solidFill>
                      <a:srgbClr val="FFFFFF"/>
                    </a:solidFill>
                  </a:tcPr>
                </a:tc>
                <a:extLst>
                  <a:ext uri="{0D108BD9-81ED-4DB2-BD59-A6C34878D82A}">
                    <a16:rowId xmlns:a16="http://schemas.microsoft.com/office/drawing/2014/main" val="10002"/>
                  </a:ext>
                </a:extLst>
              </a:tr>
              <a:tr h="123444">
                <a:tc>
                  <a:txBody>
                    <a:bodyPr/>
                    <a:lstStyle/>
                    <a:p>
                      <a:pPr algn="l"/>
                      <a:r>
                        <a:rPr sz="700" b="0">
                          <a:solidFill>
                            <a:srgbClr val="000000"/>
                          </a:solidFill>
                          <a:latin typeface="Montserrat Medium"/>
                        </a:rPr>
                        <a:t>Fines sales (Kt)</a:t>
                      </a:r>
                    </a:p>
                  </a:txBody>
                  <a:tcPr marL="36576" marR="22860" marT="0" marB="0" anchor="ctr">
                    <a:solidFill>
                      <a:srgbClr val="EEF1F6"/>
                    </a:solidFill>
                  </a:tcPr>
                </a:tc>
                <a:tc>
                  <a:txBody>
                    <a:bodyPr/>
                    <a:lstStyle/>
                    <a:p>
                      <a:pPr algn="ctr"/>
                      <a:r>
                        <a:rPr sz="700" b="1">
                          <a:solidFill>
                            <a:srgbClr val="000000"/>
                          </a:solidFill>
                          <a:latin typeface="Montserrat Medium"/>
                        </a:rPr>
                        <a:t>69,946</a:t>
                      </a:r>
                    </a:p>
                  </a:txBody>
                  <a:tcPr marL="36576" marR="22860" marT="0" marB="0" anchor="ctr">
                    <a:solidFill>
                      <a:srgbClr val="EEF1F6"/>
                    </a:solidFill>
                  </a:tcPr>
                </a:tc>
                <a:tc>
                  <a:txBody>
                    <a:bodyPr/>
                    <a:lstStyle/>
                    <a:p>
                      <a:pPr algn="ctr"/>
                      <a:r>
                        <a:rPr sz="700" b="1">
                          <a:solidFill>
                            <a:srgbClr val="000000"/>
                          </a:solidFill>
                          <a:latin typeface="Montserrat Medium"/>
                        </a:rPr>
                        <a:t>69,691</a:t>
                      </a:r>
                    </a:p>
                  </a:txBody>
                  <a:tcPr marL="36576" marR="22860" marT="0" marB="0" anchor="ctr">
                    <a:solidFill>
                      <a:srgbClr val="EEF1F6"/>
                    </a:solidFill>
                  </a:tcPr>
                </a:tc>
                <a:tc>
                  <a:txBody>
                    <a:bodyPr/>
                    <a:lstStyle/>
                    <a:p>
                      <a:pPr algn="ctr"/>
                      <a:r>
                        <a:rPr sz="700" b="1">
                          <a:solidFill>
                            <a:srgbClr val="000000"/>
                          </a:solidFill>
                          <a:latin typeface="Montserrat Medium"/>
                        </a:rPr>
                        <a:t>+0.4%</a:t>
                      </a:r>
                    </a:p>
                  </a:txBody>
                  <a:tcPr marL="36576" marR="22860" marT="0" marB="0" anchor="ctr">
                    <a:solidFill>
                      <a:srgbClr val="EEF1F6"/>
                    </a:solidFill>
                  </a:tcPr>
                </a:tc>
                <a:tc>
                  <a:txBody>
                    <a:bodyPr/>
                    <a:lstStyle/>
                    <a:p>
                      <a:pPr algn="ctr"/>
                      <a:r>
                        <a:rPr sz="700" b="1">
                          <a:solidFill>
                            <a:srgbClr val="000000"/>
                          </a:solidFill>
                          <a:latin typeface="Montserrat Medium"/>
                        </a:rPr>
                        <a:t>59,436</a:t>
                      </a:r>
                    </a:p>
                  </a:txBody>
                  <a:tcPr marL="36576" marR="22860" marT="0" marB="0" anchor="ctr">
                    <a:solidFill>
                      <a:srgbClr val="EEF1F6"/>
                    </a:solidFill>
                  </a:tcPr>
                </a:tc>
                <a:tc>
                  <a:txBody>
                    <a:bodyPr/>
                    <a:lstStyle/>
                    <a:p>
                      <a:pPr algn="ctr"/>
                      <a:r>
                        <a:rPr sz="700" b="1">
                          <a:solidFill>
                            <a:srgbClr val="000000"/>
                          </a:solidFill>
                          <a:latin typeface="Montserrat Medium"/>
                        </a:rPr>
                        <a:t>67,678</a:t>
                      </a:r>
                    </a:p>
                  </a:txBody>
                  <a:tcPr marL="36576" marR="22860" marT="0" marB="0" anchor="ctr">
                    <a:solidFill>
                      <a:srgbClr val="EEF1F6"/>
                    </a:solidFill>
                  </a:tcPr>
                </a:tc>
                <a:extLst>
                  <a:ext uri="{0D108BD9-81ED-4DB2-BD59-A6C34878D82A}">
                    <a16:rowId xmlns:a16="http://schemas.microsoft.com/office/drawing/2014/main" val="10003"/>
                  </a:ext>
                </a:extLst>
              </a:tr>
              <a:tr h="123444">
                <a:tc>
                  <a:txBody>
                    <a:bodyPr/>
                    <a:lstStyle/>
                    <a:p>
                      <a:pPr algn="l"/>
                      <a:r>
                        <a:rPr sz="700" b="0">
                          <a:solidFill>
                            <a:srgbClr val="000000"/>
                          </a:solidFill>
                          <a:latin typeface="Montserrat Medium"/>
                        </a:rPr>
                        <a:t>Realized price (US$/t)</a:t>
                      </a:r>
                    </a:p>
                  </a:txBody>
                  <a:tcPr marL="36576" marR="22860" marT="0" marB="0" anchor="ctr">
                    <a:solidFill>
                      <a:srgbClr val="FFFFFF"/>
                    </a:solidFill>
                  </a:tcPr>
                </a:tc>
                <a:tc>
                  <a:txBody>
                    <a:bodyPr/>
                    <a:lstStyle/>
                    <a:p>
                      <a:pPr algn="ctr"/>
                      <a:r>
                        <a:rPr sz="700" b="1">
                          <a:solidFill>
                            <a:srgbClr val="000000"/>
                          </a:solidFill>
                          <a:latin typeface="Montserrat Medium"/>
                        </a:rPr>
                        <a:t>95.0</a:t>
                      </a:r>
                    </a:p>
                  </a:txBody>
                  <a:tcPr marL="36576" marR="22860" marT="0" marB="0" anchor="ctr">
                    <a:solidFill>
                      <a:srgbClr val="FFFFFF"/>
                    </a:solidFill>
                  </a:tcPr>
                </a:tc>
                <a:tc>
                  <a:txBody>
                    <a:bodyPr/>
                    <a:lstStyle/>
                    <a:p>
                      <a:pPr algn="ctr"/>
                      <a:r>
                        <a:rPr sz="700" b="1">
                          <a:solidFill>
                            <a:srgbClr val="000000"/>
                          </a:solidFill>
                          <a:latin typeface="Montserrat Medium"/>
                        </a:rPr>
                        <a:t>95.2</a:t>
                      </a:r>
                    </a:p>
                  </a:txBody>
                  <a:tcPr marL="36576" marR="22860" marT="0" marB="0" anchor="ctr">
                    <a:solidFill>
                      <a:srgbClr val="FFFFFF"/>
                    </a:solidFill>
                  </a:tcPr>
                </a:tc>
                <a:tc>
                  <a:txBody>
                    <a:bodyPr/>
                    <a:lstStyle/>
                    <a:p>
                      <a:pPr algn="ctr"/>
                      <a:r>
                        <a:rPr sz="700" b="1">
                          <a:solidFill>
                            <a:srgbClr val="000000"/>
                          </a:solidFill>
                          <a:latin typeface="Montserrat Medium"/>
                        </a:rPr>
                        <a:t>−0.2%</a:t>
                      </a:r>
                    </a:p>
                  </a:txBody>
                  <a:tcPr marL="36576" marR="22860" marT="0" marB="0" anchor="ctr">
                    <a:solidFill>
                      <a:srgbClr val="FFFFFF"/>
                    </a:solidFill>
                  </a:tcPr>
                </a:tc>
                <a:tc>
                  <a:txBody>
                    <a:bodyPr/>
                    <a:lstStyle/>
                    <a:p>
                      <a:pPr algn="ctr"/>
                      <a:r>
                        <a:rPr sz="700" b="1">
                          <a:solidFill>
                            <a:srgbClr val="000000"/>
                          </a:solidFill>
                          <a:latin typeface="Montserrat Medium"/>
                        </a:rPr>
                        <a:t>95.8</a:t>
                      </a:r>
                    </a:p>
                  </a:txBody>
                  <a:tcPr marL="36576" marR="22860" marT="0" marB="0" anchor="ctr">
                    <a:solidFill>
                      <a:srgbClr val="FFFFFF"/>
                    </a:solidFill>
                  </a:tcPr>
                </a:tc>
                <a:tc>
                  <a:txBody>
                    <a:bodyPr/>
                    <a:lstStyle/>
                    <a:p>
                      <a:pPr algn="ctr"/>
                      <a:r>
                        <a:rPr sz="700" b="1">
                          <a:solidFill>
                            <a:srgbClr val="000000"/>
                          </a:solidFill>
                          <a:latin typeface="Montserrat Medium"/>
                        </a:rPr>
                        <a:t>85.1</a:t>
                      </a:r>
                    </a:p>
                  </a:txBody>
                  <a:tcPr marL="36576" marR="22860" marT="0" marB="0" anchor="ctr">
                    <a:solidFill>
                      <a:srgbClr val="FFFFFF"/>
                    </a:solidFill>
                  </a:tcPr>
                </a:tc>
                <a:extLst>
                  <a:ext uri="{0D108BD9-81ED-4DB2-BD59-A6C34878D82A}">
                    <a16:rowId xmlns:a16="http://schemas.microsoft.com/office/drawing/2014/main" val="10004"/>
                  </a:ext>
                </a:extLst>
              </a:tr>
              <a:tr h="123444">
                <a:tc>
                  <a:txBody>
                    <a:bodyPr/>
                    <a:lstStyle/>
                    <a:p>
                      <a:pPr algn="l"/>
                      <a:r>
                        <a:rPr sz="700" b="0">
                          <a:solidFill>
                            <a:srgbClr val="000000"/>
                          </a:solidFill>
                          <a:latin typeface="Montserrat Medium"/>
                        </a:rPr>
                        <a:t>Quality premium (US$/t)</a:t>
                      </a:r>
                    </a:p>
                  </a:txBody>
                  <a:tcPr marL="36576" marR="22860" marT="0" marB="0" anchor="ctr">
                    <a:solidFill>
                      <a:srgbClr val="EEF1F6"/>
                    </a:solidFill>
                  </a:tcPr>
                </a:tc>
                <a:tc>
                  <a:txBody>
                    <a:bodyPr/>
                    <a:lstStyle/>
                    <a:p>
                      <a:pPr algn="ctr"/>
                      <a:r>
                        <a:rPr sz="700" b="1">
                          <a:solidFill>
                            <a:srgbClr val="000000"/>
                          </a:solidFill>
                          <a:latin typeface="Montserrat Medium"/>
                        </a:rPr>
                        <a:t>3.0</a:t>
                      </a:r>
                    </a:p>
                  </a:txBody>
                  <a:tcPr marL="36576" marR="22860" marT="0" marB="0" anchor="ctr">
                    <a:solidFill>
                      <a:srgbClr val="EEF1F6"/>
                    </a:solidFill>
                  </a:tcPr>
                </a:tc>
                <a:tc>
                  <a:txBody>
                    <a:bodyPr/>
                    <a:lstStyle/>
                    <a:p>
                      <a:pPr algn="ctr"/>
                      <a:r>
                        <a:rPr sz="700" b="1">
                          <a:solidFill>
                            <a:srgbClr val="000000"/>
                          </a:solidFill>
                          <a:latin typeface="Montserrat Medium"/>
                        </a:rPr>
                        <a:t>3.0</a:t>
                      </a:r>
                    </a:p>
                  </a:txBody>
                  <a:tcPr marL="36576" marR="22860" marT="0" marB="0" anchor="ctr">
                    <a:solidFill>
                      <a:srgbClr val="EEF1F6"/>
                    </a:solidFill>
                  </a:tcPr>
                </a:tc>
                <a:tc>
                  <a:txBody>
                    <a:bodyPr/>
                    <a:lstStyle/>
                    <a:p>
                      <a:pPr algn="ctr"/>
                      <a:r>
                        <a:rPr sz="700" b="1">
                          <a:solidFill>
                            <a:srgbClr val="000000"/>
                          </a:solidFill>
                          <a:latin typeface="Montserrat Medium"/>
                        </a:rPr>
                        <a:t>0.0%</a:t>
                      </a:r>
                    </a:p>
                  </a:txBody>
                  <a:tcPr marL="36576" marR="22860" marT="0" marB="0" anchor="ctr">
                    <a:solidFill>
                      <a:srgbClr val="EEF1F6"/>
                    </a:solidFill>
                  </a:tcPr>
                </a:tc>
                <a:tc>
                  <a:txBody>
                    <a:bodyPr/>
                    <a:lstStyle/>
                    <a:p>
                      <a:pPr algn="ctr"/>
                      <a:r>
                        <a:rPr sz="700" b="1">
                          <a:solidFill>
                            <a:srgbClr val="000000"/>
                          </a:solidFill>
                          <a:latin typeface="Montserrat Medium"/>
                        </a:rPr>
                        <a:t>4.1</a:t>
                      </a:r>
                    </a:p>
                  </a:txBody>
                  <a:tcPr marL="36576" marR="22860" marT="0" marB="0" anchor="ctr">
                    <a:solidFill>
                      <a:srgbClr val="EEF1F6"/>
                    </a:solidFill>
                  </a:tcPr>
                </a:tc>
                <a:tc>
                  <a:txBody>
                    <a:bodyPr/>
                    <a:lstStyle/>
                    <a:p>
                      <a:pPr algn="ctr"/>
                      <a:r>
                        <a:rPr sz="700" b="1">
                          <a:solidFill>
                            <a:srgbClr val="000000"/>
                          </a:solidFill>
                          <a:latin typeface="Montserrat Medium"/>
                        </a:rPr>
                        <a:t>1.9</a:t>
                      </a:r>
                    </a:p>
                  </a:txBody>
                  <a:tcPr marL="36576" marR="22860" marT="0" marB="0" anchor="ctr">
                    <a:solidFill>
                      <a:srgbClr val="EEF1F6"/>
                    </a:solidFill>
                  </a:tcPr>
                </a:tc>
                <a:extLst>
                  <a:ext uri="{0D108BD9-81ED-4DB2-BD59-A6C34878D82A}">
                    <a16:rowId xmlns:a16="http://schemas.microsoft.com/office/drawing/2014/main" val="10005"/>
                  </a:ext>
                </a:extLst>
              </a:tr>
              <a:tr h="123444">
                <a:tc>
                  <a:txBody>
                    <a:bodyPr/>
                    <a:lstStyle/>
                    <a:p>
                      <a:pPr algn="l"/>
                      <a:r>
                        <a:rPr sz="700" b="0">
                          <a:solidFill>
                            <a:srgbClr val="000000"/>
                          </a:solidFill>
                          <a:latin typeface="Montserrat Medium"/>
                        </a:rPr>
                        <a:t>C1/t ex-third party (US$/t)</a:t>
                      </a:r>
                    </a:p>
                  </a:txBody>
                  <a:tcPr marL="36576" marR="22860" marT="0" marB="0" anchor="ctr">
                    <a:solidFill>
                      <a:srgbClr val="FFFFFF"/>
                    </a:solidFill>
                  </a:tcPr>
                </a:tc>
                <a:tc>
                  <a:txBody>
                    <a:bodyPr/>
                    <a:lstStyle/>
                    <a:p>
                      <a:pPr algn="ctr"/>
                      <a:r>
                        <a:rPr sz="700" b="1">
                          <a:solidFill>
                            <a:srgbClr val="000000"/>
                          </a:solidFill>
                          <a:latin typeface="Montserrat Medium"/>
                        </a:rPr>
                        <a:t>n/a</a:t>
                      </a:r>
                    </a:p>
                  </a:txBody>
                  <a:tcPr marL="36576" marR="22860" marT="0" marB="0" anchor="ctr">
                    <a:solidFill>
                      <a:srgbClr val="FFFFFF"/>
                    </a:solidFill>
                  </a:tcPr>
                </a:tc>
                <a:tc>
                  <a:txBody>
                    <a:bodyPr/>
                    <a:lstStyle/>
                    <a:p>
                      <a:pPr algn="ctr"/>
                      <a:r>
                        <a:rPr sz="700" b="1">
                          <a:solidFill>
                            <a:srgbClr val="000000"/>
                          </a:solidFill>
                          <a:latin typeface="Montserrat Medium"/>
                        </a:rPr>
                        <a:t>25.2</a:t>
                      </a:r>
                    </a:p>
                  </a:txBody>
                  <a:tcPr marL="36576" marR="22860" marT="0" marB="0" anchor="ctr">
                    <a:solidFill>
                      <a:srgbClr val="FFFFFF"/>
                    </a:solidFill>
                  </a:tcPr>
                </a:tc>
                <a:tc>
                  <a:txBody>
                    <a:bodyPr/>
                    <a:lstStyle/>
                    <a:p>
                      <a:pPr algn="ctr"/>
                      <a:r>
                        <a:rPr sz="700" b="1">
                          <a:solidFill>
                            <a:srgbClr val="000000"/>
                          </a:solidFill>
                          <a:latin typeface="Montserrat Medium"/>
                        </a:rPr>
                        <a:t>—</a:t>
                      </a:r>
                    </a:p>
                  </a:txBody>
                  <a:tcPr marL="36576" marR="22860" marT="0" marB="0" anchor="ctr">
                    <a:solidFill>
                      <a:srgbClr val="FFFFFF"/>
                    </a:solidFill>
                  </a:tcPr>
                </a:tc>
                <a:tc>
                  <a:txBody>
                    <a:bodyPr/>
                    <a:lstStyle/>
                    <a:p>
                      <a:pPr algn="ctr"/>
                      <a:r>
                        <a:rPr sz="700" b="1">
                          <a:solidFill>
                            <a:srgbClr val="000000"/>
                          </a:solidFill>
                          <a:latin typeface="Montserrat Medium"/>
                        </a:rPr>
                        <a:t>23.6</a:t>
                      </a:r>
                    </a:p>
                  </a:txBody>
                  <a:tcPr marL="36576" marR="22860" marT="0" marB="0" anchor="ctr">
                    <a:solidFill>
                      <a:srgbClr val="FFFFFF"/>
                    </a:solidFill>
                  </a:tcPr>
                </a:tc>
                <a:tc>
                  <a:txBody>
                    <a:bodyPr/>
                    <a:lstStyle/>
                    <a:p>
                      <a:pPr algn="ctr"/>
                      <a:r>
                        <a:rPr sz="700" b="1">
                          <a:solidFill>
                            <a:srgbClr val="000000"/>
                          </a:solidFill>
                          <a:latin typeface="Montserrat Medium"/>
                        </a:rPr>
                        <a:t>22.2</a:t>
                      </a:r>
                    </a:p>
                  </a:txBody>
                  <a:tcPr marL="36576" marR="22860" marT="0" marB="0" anchor="ctr">
                    <a:solidFill>
                      <a:srgbClr val="FFFFFF"/>
                    </a:solidFill>
                  </a:tcPr>
                </a:tc>
                <a:extLst>
                  <a:ext uri="{0D108BD9-81ED-4DB2-BD59-A6C34878D82A}">
                    <a16:rowId xmlns:a16="http://schemas.microsoft.com/office/drawing/2014/main" val="10006"/>
                  </a:ext>
                </a:extLst>
              </a:tr>
              <a:tr h="123444">
                <a:tc>
                  <a:txBody>
                    <a:bodyPr/>
                    <a:lstStyle/>
                    <a:p>
                      <a:pPr algn="l"/>
                      <a:r>
                        <a:rPr sz="700" b="1">
                          <a:solidFill>
                            <a:srgbClr val="FFFFFF"/>
                          </a:solidFill>
                          <a:latin typeface="Montserrat Medium"/>
                        </a:rPr>
                        <a:t>PELLETS</a:t>
                      </a: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extLst>
                  <a:ext uri="{0D108BD9-81ED-4DB2-BD59-A6C34878D82A}">
                    <a16:rowId xmlns:a16="http://schemas.microsoft.com/office/drawing/2014/main" val="10007"/>
                  </a:ext>
                </a:extLst>
              </a:tr>
              <a:tr h="123444">
                <a:tc>
                  <a:txBody>
                    <a:bodyPr/>
                    <a:lstStyle/>
                    <a:p>
                      <a:pPr algn="l"/>
                      <a:r>
                        <a:rPr sz="700" b="0">
                          <a:solidFill>
                            <a:srgbClr val="000000"/>
                          </a:solidFill>
                          <a:latin typeface="Montserrat Medium"/>
                        </a:rPr>
                        <a:t>Production (Kt)</a:t>
                      </a:r>
                    </a:p>
                  </a:txBody>
                  <a:tcPr marL="36576" marR="22860" marT="0" marB="0" anchor="ctr">
                    <a:solidFill>
                      <a:srgbClr val="EEF1F6"/>
                    </a:solidFill>
                  </a:tcPr>
                </a:tc>
                <a:tc>
                  <a:txBody>
                    <a:bodyPr/>
                    <a:lstStyle/>
                    <a:p>
                      <a:pPr algn="ctr"/>
                      <a:r>
                        <a:rPr sz="700" b="1">
                          <a:solidFill>
                            <a:srgbClr val="000000"/>
                          </a:solidFill>
                          <a:latin typeface="Montserrat Medium"/>
                        </a:rPr>
                        <a:t>7,303</a:t>
                      </a:r>
                    </a:p>
                  </a:txBody>
                  <a:tcPr marL="36576" marR="22860" marT="0" marB="0" anchor="ctr">
                    <a:solidFill>
                      <a:srgbClr val="EEF1F6"/>
                    </a:solidFill>
                  </a:tcPr>
                </a:tc>
                <a:tc>
                  <a:txBody>
                    <a:bodyPr/>
                    <a:lstStyle/>
                    <a:p>
                      <a:pPr algn="ctr"/>
                      <a:r>
                        <a:rPr sz="700" b="1">
                          <a:solidFill>
                            <a:srgbClr val="000000"/>
                          </a:solidFill>
                          <a:latin typeface="Montserrat Medium"/>
                        </a:rPr>
                        <a:t>7,863</a:t>
                      </a:r>
                    </a:p>
                  </a:txBody>
                  <a:tcPr marL="36576" marR="22860" marT="0" marB="0" anchor="ctr">
                    <a:solidFill>
                      <a:srgbClr val="EEF1F6"/>
                    </a:solidFill>
                  </a:tcPr>
                </a:tc>
                <a:tc>
                  <a:txBody>
                    <a:bodyPr/>
                    <a:lstStyle/>
                    <a:p>
                      <a:pPr algn="ctr"/>
                      <a:r>
                        <a:rPr sz="700" b="1">
                          <a:solidFill>
                            <a:srgbClr val="000000"/>
                          </a:solidFill>
                          <a:latin typeface="Montserrat Medium"/>
                        </a:rPr>
                        <a:t>−7.1%</a:t>
                      </a:r>
                    </a:p>
                  </a:txBody>
                  <a:tcPr marL="36576" marR="22860" marT="0" marB="0" anchor="ctr">
                    <a:solidFill>
                      <a:srgbClr val="EEF1F6"/>
                    </a:solidFill>
                  </a:tcPr>
                </a:tc>
                <a:tc>
                  <a:txBody>
                    <a:bodyPr/>
                    <a:lstStyle/>
                    <a:p>
                      <a:pPr algn="ctr"/>
                      <a:r>
                        <a:rPr sz="700" b="1">
                          <a:solidFill>
                            <a:srgbClr val="000000"/>
                          </a:solidFill>
                          <a:latin typeface="Montserrat Medium"/>
                        </a:rPr>
                        <a:t>8,169</a:t>
                      </a:r>
                    </a:p>
                  </a:txBody>
                  <a:tcPr marL="36576" marR="22860" marT="0" marB="0" anchor="ctr">
                    <a:solidFill>
                      <a:srgbClr val="EEF1F6"/>
                    </a:solidFill>
                  </a:tcPr>
                </a:tc>
                <a:tc>
                  <a:txBody>
                    <a:bodyPr/>
                    <a:lstStyle/>
                    <a:p>
                      <a:pPr algn="ctr"/>
                      <a:r>
                        <a:rPr sz="700" b="1">
                          <a:solidFill>
                            <a:srgbClr val="000000"/>
                          </a:solidFill>
                          <a:latin typeface="Montserrat Medium"/>
                        </a:rPr>
                        <a:t>7,850</a:t>
                      </a:r>
                    </a:p>
                  </a:txBody>
                  <a:tcPr marL="36576" marR="22860" marT="0" marB="0" anchor="ctr">
                    <a:solidFill>
                      <a:srgbClr val="EEF1F6"/>
                    </a:solidFill>
                  </a:tcPr>
                </a:tc>
                <a:extLst>
                  <a:ext uri="{0D108BD9-81ED-4DB2-BD59-A6C34878D82A}">
                    <a16:rowId xmlns:a16="http://schemas.microsoft.com/office/drawing/2014/main" val="10008"/>
                  </a:ext>
                </a:extLst>
              </a:tr>
              <a:tr h="123444">
                <a:tc>
                  <a:txBody>
                    <a:bodyPr/>
                    <a:lstStyle/>
                    <a:p>
                      <a:pPr algn="l"/>
                      <a:r>
                        <a:rPr sz="700" b="0">
                          <a:solidFill>
                            <a:srgbClr val="000000"/>
                          </a:solidFill>
                          <a:latin typeface="Montserrat Medium"/>
                        </a:rPr>
                        <a:t>Sales (Kt)</a:t>
                      </a:r>
                    </a:p>
                  </a:txBody>
                  <a:tcPr marL="36576" marR="22860" marT="0" marB="0" anchor="ctr">
                    <a:solidFill>
                      <a:srgbClr val="FFFFFF"/>
                    </a:solidFill>
                  </a:tcPr>
                </a:tc>
                <a:tc>
                  <a:txBody>
                    <a:bodyPr/>
                    <a:lstStyle/>
                    <a:p>
                      <a:pPr algn="ctr"/>
                      <a:r>
                        <a:rPr sz="700" b="1">
                          <a:solidFill>
                            <a:srgbClr val="000000"/>
                          </a:solidFill>
                          <a:latin typeface="Montserrat Medium"/>
                        </a:rPr>
                        <a:t>7,748</a:t>
                      </a:r>
                    </a:p>
                  </a:txBody>
                  <a:tcPr marL="36576" marR="22860" marT="0" marB="0" anchor="ctr">
                    <a:solidFill>
                      <a:srgbClr val="FFFFFF"/>
                    </a:solidFill>
                  </a:tcPr>
                </a:tc>
                <a:tc>
                  <a:txBody>
                    <a:bodyPr/>
                    <a:lstStyle/>
                    <a:p>
                      <a:pPr algn="ctr"/>
                      <a:r>
                        <a:rPr sz="700" b="1">
                          <a:solidFill>
                            <a:srgbClr val="000000"/>
                          </a:solidFill>
                          <a:latin typeface="Montserrat Medium"/>
                        </a:rPr>
                        <a:t>7,503</a:t>
                      </a:r>
                    </a:p>
                  </a:txBody>
                  <a:tcPr marL="36576" marR="22860" marT="0" marB="0" anchor="ctr">
                    <a:solidFill>
                      <a:srgbClr val="FFFFFF"/>
                    </a:solidFill>
                  </a:tcPr>
                </a:tc>
                <a:tc>
                  <a:txBody>
                    <a:bodyPr/>
                    <a:lstStyle/>
                    <a:p>
                      <a:pPr algn="ctr"/>
                      <a:r>
                        <a:rPr sz="700" b="1">
                          <a:solidFill>
                            <a:srgbClr val="000000"/>
                          </a:solidFill>
                          <a:latin typeface="Montserrat Medium"/>
                        </a:rPr>
                        <a:t>+3.3%</a:t>
                      </a:r>
                    </a:p>
                  </a:txBody>
                  <a:tcPr marL="36576" marR="22860" marT="0" marB="0" anchor="ctr">
                    <a:solidFill>
                      <a:srgbClr val="FFFFFF"/>
                    </a:solidFill>
                  </a:tcPr>
                </a:tc>
                <a:tc>
                  <a:txBody>
                    <a:bodyPr/>
                    <a:lstStyle/>
                    <a:p>
                      <a:pPr algn="ctr"/>
                      <a:r>
                        <a:rPr sz="700" b="1">
                          <a:solidFill>
                            <a:srgbClr val="000000"/>
                          </a:solidFill>
                          <a:latin typeface="Montserrat Medium"/>
                        </a:rPr>
                        <a:t>7,699</a:t>
                      </a:r>
                    </a:p>
                  </a:txBody>
                  <a:tcPr marL="36576" marR="22860" marT="0" marB="0" anchor="ctr">
                    <a:solidFill>
                      <a:srgbClr val="FFFFFF"/>
                    </a:solidFill>
                  </a:tcPr>
                </a:tc>
                <a:tc>
                  <a:txBody>
                    <a:bodyPr/>
                    <a:lstStyle/>
                    <a:p>
                      <a:pPr algn="ctr"/>
                      <a:r>
                        <a:rPr sz="700" b="1">
                          <a:solidFill>
                            <a:srgbClr val="000000"/>
                          </a:solidFill>
                          <a:latin typeface="Montserrat Medium"/>
                        </a:rPr>
                        <a:t>7,483</a:t>
                      </a:r>
                    </a:p>
                  </a:txBody>
                  <a:tcPr marL="36576" marR="22860" marT="0" marB="0" anchor="ctr">
                    <a:solidFill>
                      <a:srgbClr val="FFFFFF"/>
                    </a:solidFill>
                  </a:tcPr>
                </a:tc>
                <a:extLst>
                  <a:ext uri="{0D108BD9-81ED-4DB2-BD59-A6C34878D82A}">
                    <a16:rowId xmlns:a16="http://schemas.microsoft.com/office/drawing/2014/main" val="10009"/>
                  </a:ext>
                </a:extLst>
              </a:tr>
              <a:tr h="123444">
                <a:tc>
                  <a:txBody>
                    <a:bodyPr/>
                    <a:lstStyle/>
                    <a:p>
                      <a:pPr algn="l"/>
                      <a:r>
                        <a:rPr sz="700" b="0">
                          <a:solidFill>
                            <a:srgbClr val="000000"/>
                          </a:solidFill>
                          <a:latin typeface="Montserrat Medium"/>
                        </a:rPr>
                        <a:t>Realized price (US$/t)</a:t>
                      </a:r>
                    </a:p>
                  </a:txBody>
                  <a:tcPr marL="36576" marR="22860" marT="0" marB="0" anchor="ctr">
                    <a:solidFill>
                      <a:srgbClr val="EEF1F6"/>
                    </a:solidFill>
                  </a:tcPr>
                </a:tc>
                <a:tc>
                  <a:txBody>
                    <a:bodyPr/>
                    <a:lstStyle/>
                    <a:p>
                      <a:pPr algn="ctr"/>
                      <a:r>
                        <a:rPr sz="700" b="1">
                          <a:solidFill>
                            <a:srgbClr val="000000"/>
                          </a:solidFill>
                          <a:latin typeface="Montserrat Medium"/>
                        </a:rPr>
                        <a:t>137.0</a:t>
                      </a:r>
                    </a:p>
                  </a:txBody>
                  <a:tcPr marL="36576" marR="22860" marT="0" marB="0" anchor="ctr">
                    <a:solidFill>
                      <a:srgbClr val="EEF1F6"/>
                    </a:solidFill>
                  </a:tcPr>
                </a:tc>
                <a:tc>
                  <a:txBody>
                    <a:bodyPr/>
                    <a:lstStyle/>
                    <a:p>
                      <a:pPr algn="ctr"/>
                      <a:r>
                        <a:rPr sz="700" b="1">
                          <a:solidFill>
                            <a:srgbClr val="000000"/>
                          </a:solidFill>
                          <a:latin typeface="Montserrat Medium"/>
                        </a:rPr>
                        <a:t>136.7</a:t>
                      </a:r>
                    </a:p>
                  </a:txBody>
                  <a:tcPr marL="36576" marR="22860" marT="0" marB="0" anchor="ctr">
                    <a:solidFill>
                      <a:srgbClr val="EEF1F6"/>
                    </a:solidFill>
                  </a:tcPr>
                </a:tc>
                <a:tc>
                  <a:txBody>
                    <a:bodyPr/>
                    <a:lstStyle/>
                    <a:p>
                      <a:pPr algn="ctr"/>
                      <a:r>
                        <a:rPr sz="700" b="1">
                          <a:solidFill>
                            <a:srgbClr val="000000"/>
                          </a:solidFill>
                          <a:latin typeface="Montserrat Medium"/>
                        </a:rPr>
                        <a:t>+0.2%</a:t>
                      </a:r>
                    </a:p>
                  </a:txBody>
                  <a:tcPr marL="36576" marR="22860" marT="0" marB="0" anchor="ctr">
                    <a:solidFill>
                      <a:srgbClr val="EEF1F6"/>
                    </a:solidFill>
                  </a:tcPr>
                </a:tc>
                <a:tc>
                  <a:txBody>
                    <a:bodyPr/>
                    <a:lstStyle/>
                    <a:p>
                      <a:pPr algn="ctr"/>
                      <a:r>
                        <a:rPr sz="700" b="1">
                          <a:solidFill>
                            <a:srgbClr val="000000"/>
                          </a:solidFill>
                          <a:latin typeface="Montserrat Medium"/>
                        </a:rPr>
                        <a:t>133.8</a:t>
                      </a:r>
                    </a:p>
                  </a:txBody>
                  <a:tcPr marL="36576" marR="22860" marT="0" marB="0" anchor="ctr">
                    <a:solidFill>
                      <a:srgbClr val="EEF1F6"/>
                    </a:solidFill>
                  </a:tcPr>
                </a:tc>
                <a:tc>
                  <a:txBody>
                    <a:bodyPr/>
                    <a:lstStyle/>
                    <a:p>
                      <a:pPr algn="ctr"/>
                      <a:r>
                        <a:rPr sz="700" b="1">
                          <a:solidFill>
                            <a:srgbClr val="000000"/>
                          </a:solidFill>
                          <a:latin typeface="Montserrat Medium"/>
                        </a:rPr>
                        <a:t>134.1</a:t>
                      </a:r>
                    </a:p>
                  </a:txBody>
                  <a:tcPr marL="36576" marR="22860" marT="0" marB="0" anchor="ctr">
                    <a:solidFill>
                      <a:srgbClr val="EEF1F6"/>
                    </a:solidFill>
                  </a:tcPr>
                </a:tc>
                <a:extLst>
                  <a:ext uri="{0D108BD9-81ED-4DB2-BD59-A6C34878D82A}">
                    <a16:rowId xmlns:a16="http://schemas.microsoft.com/office/drawing/2014/main" val="10010"/>
                  </a:ext>
                </a:extLst>
              </a:tr>
              <a:tr h="123444">
                <a:tc>
                  <a:txBody>
                    <a:bodyPr/>
                    <a:lstStyle/>
                    <a:p>
                      <a:pPr algn="l"/>
                      <a:r>
                        <a:rPr sz="700" b="1">
                          <a:solidFill>
                            <a:srgbClr val="FFFFFF"/>
                          </a:solidFill>
                          <a:latin typeface="Montserrat Medium"/>
                        </a:rPr>
                        <a:t>NICKEL</a:t>
                      </a: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extLst>
                  <a:ext uri="{0D108BD9-81ED-4DB2-BD59-A6C34878D82A}">
                    <a16:rowId xmlns:a16="http://schemas.microsoft.com/office/drawing/2014/main" val="10011"/>
                  </a:ext>
                </a:extLst>
              </a:tr>
              <a:tr h="123444">
                <a:tc>
                  <a:txBody>
                    <a:bodyPr/>
                    <a:lstStyle/>
                    <a:p>
                      <a:pPr algn="l"/>
                      <a:r>
                        <a:rPr sz="700" b="0">
                          <a:solidFill>
                            <a:srgbClr val="000000"/>
                          </a:solidFill>
                          <a:latin typeface="Montserrat Medium"/>
                        </a:rPr>
                        <a:t>Production (Kt)</a:t>
                      </a:r>
                    </a:p>
                  </a:txBody>
                  <a:tcPr marL="36576" marR="22860" marT="0" marB="0" anchor="ctr">
                    <a:solidFill>
                      <a:srgbClr val="FFFFFF"/>
                    </a:solidFill>
                  </a:tcPr>
                </a:tc>
                <a:tc>
                  <a:txBody>
                    <a:bodyPr/>
                    <a:lstStyle/>
                    <a:p>
                      <a:pPr algn="ctr"/>
                      <a:r>
                        <a:rPr sz="700" b="1">
                          <a:solidFill>
                            <a:srgbClr val="000000"/>
                          </a:solidFill>
                          <a:latin typeface="Montserrat Medium"/>
                        </a:rPr>
                        <a:t>42.0</a:t>
                      </a:r>
                    </a:p>
                  </a:txBody>
                  <a:tcPr marL="36576" marR="22860" marT="0" marB="0" anchor="ctr">
                    <a:solidFill>
                      <a:srgbClr val="FFFFFF"/>
                    </a:solidFill>
                  </a:tcPr>
                </a:tc>
                <a:tc>
                  <a:txBody>
                    <a:bodyPr/>
                    <a:lstStyle/>
                    <a:p>
                      <a:pPr algn="ctr"/>
                      <a:r>
                        <a:rPr sz="700" b="1">
                          <a:solidFill>
                            <a:srgbClr val="000000"/>
                          </a:solidFill>
                          <a:latin typeface="Montserrat Medium"/>
                        </a:rPr>
                        <a:t>42.8</a:t>
                      </a:r>
                    </a:p>
                  </a:txBody>
                  <a:tcPr marL="36576" marR="22860" marT="0" marB="0" anchor="ctr">
                    <a:solidFill>
                      <a:srgbClr val="FFFFFF"/>
                    </a:solidFill>
                  </a:tcPr>
                </a:tc>
                <a:tc>
                  <a:txBody>
                    <a:bodyPr/>
                    <a:lstStyle/>
                    <a:p>
                      <a:pPr algn="ctr"/>
                      <a:r>
                        <a:rPr sz="700" b="1">
                          <a:solidFill>
                            <a:srgbClr val="000000"/>
                          </a:solidFill>
                          <a:latin typeface="Montserrat Medium"/>
                        </a:rPr>
                        <a:t>−1.9%</a:t>
                      </a:r>
                    </a:p>
                  </a:txBody>
                  <a:tcPr marL="36576" marR="22860" marT="0" marB="0" anchor="ctr">
                    <a:solidFill>
                      <a:srgbClr val="FFFFFF"/>
                    </a:solidFill>
                  </a:tcPr>
                </a:tc>
                <a:tc>
                  <a:txBody>
                    <a:bodyPr/>
                    <a:lstStyle/>
                    <a:p>
                      <a:pPr algn="ctr"/>
                      <a:r>
                        <a:rPr sz="700" b="1">
                          <a:solidFill>
                            <a:srgbClr val="000000"/>
                          </a:solidFill>
                          <a:latin typeface="Montserrat Medium"/>
                        </a:rPr>
                        <a:t>49.3</a:t>
                      </a:r>
                    </a:p>
                  </a:txBody>
                  <a:tcPr marL="36576" marR="22860" marT="0" marB="0" anchor="ctr">
                    <a:solidFill>
                      <a:srgbClr val="FFFFFF"/>
                    </a:solidFill>
                  </a:tcPr>
                </a:tc>
                <a:tc>
                  <a:txBody>
                    <a:bodyPr/>
                    <a:lstStyle/>
                    <a:p>
                      <a:pPr algn="ctr"/>
                      <a:r>
                        <a:rPr sz="700" b="1">
                          <a:solidFill>
                            <a:srgbClr val="000000"/>
                          </a:solidFill>
                          <a:latin typeface="Montserrat Medium"/>
                        </a:rPr>
                        <a:t>40.3</a:t>
                      </a:r>
                    </a:p>
                  </a:txBody>
                  <a:tcPr marL="36576" marR="22860" marT="0" marB="0" anchor="ctr">
                    <a:solidFill>
                      <a:srgbClr val="FFFFFF"/>
                    </a:solidFill>
                  </a:tcPr>
                </a:tc>
                <a:extLst>
                  <a:ext uri="{0D108BD9-81ED-4DB2-BD59-A6C34878D82A}">
                    <a16:rowId xmlns:a16="http://schemas.microsoft.com/office/drawing/2014/main" val="10012"/>
                  </a:ext>
                </a:extLst>
              </a:tr>
              <a:tr h="123444">
                <a:tc>
                  <a:txBody>
                    <a:bodyPr/>
                    <a:lstStyle/>
                    <a:p>
                      <a:pPr algn="l"/>
                      <a:r>
                        <a:rPr sz="700" b="0">
                          <a:solidFill>
                            <a:srgbClr val="000000"/>
                          </a:solidFill>
                          <a:latin typeface="Montserrat Medium"/>
                        </a:rPr>
                        <a:t>Sales (Kt)</a:t>
                      </a:r>
                    </a:p>
                  </a:txBody>
                  <a:tcPr marL="36576" marR="22860" marT="0" marB="0" anchor="ctr">
                    <a:solidFill>
                      <a:srgbClr val="EEF1F6"/>
                    </a:solidFill>
                  </a:tcPr>
                </a:tc>
                <a:tc>
                  <a:txBody>
                    <a:bodyPr/>
                    <a:lstStyle/>
                    <a:p>
                      <a:pPr algn="ctr"/>
                      <a:r>
                        <a:rPr sz="700" b="1">
                          <a:solidFill>
                            <a:srgbClr val="000000"/>
                          </a:solidFill>
                          <a:latin typeface="Montserrat Medium"/>
                        </a:rPr>
                        <a:t>44.4</a:t>
                      </a:r>
                    </a:p>
                  </a:txBody>
                  <a:tcPr marL="36576" marR="22860" marT="0" marB="0" anchor="ctr">
                    <a:solidFill>
                      <a:srgbClr val="EEF1F6"/>
                    </a:solidFill>
                  </a:tcPr>
                </a:tc>
                <a:tc>
                  <a:txBody>
                    <a:bodyPr/>
                    <a:lstStyle/>
                    <a:p>
                      <a:pPr algn="ctr"/>
                      <a:r>
                        <a:rPr sz="700" b="1">
                          <a:solidFill>
                            <a:srgbClr val="000000"/>
                          </a:solidFill>
                          <a:latin typeface="Montserrat Medium"/>
                        </a:rPr>
                        <a:t>43.8</a:t>
                      </a:r>
                    </a:p>
                  </a:txBody>
                  <a:tcPr marL="36576" marR="22860" marT="0" marB="0" anchor="ctr">
                    <a:solidFill>
                      <a:srgbClr val="EEF1F6"/>
                    </a:solidFill>
                  </a:tcPr>
                </a:tc>
                <a:tc>
                  <a:txBody>
                    <a:bodyPr/>
                    <a:lstStyle/>
                    <a:p>
                      <a:pPr algn="ctr"/>
                      <a:r>
                        <a:rPr sz="700" b="1">
                          <a:solidFill>
                            <a:srgbClr val="000000"/>
                          </a:solidFill>
                          <a:latin typeface="Montserrat Medium"/>
                        </a:rPr>
                        <a:t>+1.4%</a:t>
                      </a:r>
                    </a:p>
                  </a:txBody>
                  <a:tcPr marL="36576" marR="22860" marT="0" marB="0" anchor="ctr">
                    <a:solidFill>
                      <a:srgbClr val="EEF1F6"/>
                    </a:solidFill>
                  </a:tcPr>
                </a:tc>
                <a:tc>
                  <a:txBody>
                    <a:bodyPr/>
                    <a:lstStyle/>
                    <a:p>
                      <a:pPr algn="ctr"/>
                      <a:r>
                        <a:rPr sz="700" b="1">
                          <a:solidFill>
                            <a:srgbClr val="000000"/>
                          </a:solidFill>
                          <a:latin typeface="Montserrat Medium"/>
                        </a:rPr>
                        <a:t>44.8</a:t>
                      </a:r>
                    </a:p>
                  </a:txBody>
                  <a:tcPr marL="36576" marR="22860" marT="0" marB="0" anchor="ctr">
                    <a:solidFill>
                      <a:srgbClr val="EEF1F6"/>
                    </a:solidFill>
                  </a:tcPr>
                </a:tc>
                <a:tc>
                  <a:txBody>
                    <a:bodyPr/>
                    <a:lstStyle/>
                    <a:p>
                      <a:pPr algn="ctr"/>
                      <a:r>
                        <a:rPr sz="700" b="1">
                          <a:solidFill>
                            <a:srgbClr val="000000"/>
                          </a:solidFill>
                          <a:latin typeface="Montserrat Medium"/>
                        </a:rPr>
                        <a:t>41.4</a:t>
                      </a:r>
                    </a:p>
                  </a:txBody>
                  <a:tcPr marL="36576" marR="22860" marT="0" marB="0" anchor="ctr">
                    <a:solidFill>
                      <a:srgbClr val="EEF1F6"/>
                    </a:solidFill>
                  </a:tcPr>
                </a:tc>
                <a:extLst>
                  <a:ext uri="{0D108BD9-81ED-4DB2-BD59-A6C34878D82A}">
                    <a16:rowId xmlns:a16="http://schemas.microsoft.com/office/drawing/2014/main" val="10013"/>
                  </a:ext>
                </a:extLst>
              </a:tr>
              <a:tr h="123444">
                <a:tc>
                  <a:txBody>
                    <a:bodyPr/>
                    <a:lstStyle/>
                    <a:p>
                      <a:pPr algn="l"/>
                      <a:r>
                        <a:rPr sz="700" b="0">
                          <a:solidFill>
                            <a:srgbClr val="000000"/>
                          </a:solidFill>
                          <a:latin typeface="Montserrat Medium"/>
                        </a:rPr>
                        <a:t>Realized price (US$/t)</a:t>
                      </a:r>
                    </a:p>
                  </a:txBody>
                  <a:tcPr marL="36576" marR="22860" marT="0" marB="0" anchor="ctr">
                    <a:solidFill>
                      <a:srgbClr val="FFFFFF"/>
                    </a:solidFill>
                  </a:tcPr>
                </a:tc>
                <a:tc>
                  <a:txBody>
                    <a:bodyPr/>
                    <a:lstStyle/>
                    <a:p>
                      <a:pPr algn="ctr"/>
                      <a:r>
                        <a:rPr sz="700" b="1">
                          <a:solidFill>
                            <a:srgbClr val="000000"/>
                          </a:solidFill>
                          <a:latin typeface="Montserrat Medium"/>
                        </a:rPr>
                        <a:t>18,061</a:t>
                      </a:r>
                    </a:p>
                  </a:txBody>
                  <a:tcPr marL="36576" marR="22860" marT="0" marB="0" anchor="ctr">
                    <a:solidFill>
                      <a:srgbClr val="FFFFFF"/>
                    </a:solidFill>
                  </a:tcPr>
                </a:tc>
                <a:tc>
                  <a:txBody>
                    <a:bodyPr/>
                    <a:lstStyle/>
                    <a:p>
                      <a:pPr algn="ctr"/>
                      <a:r>
                        <a:rPr sz="700" b="1">
                          <a:solidFill>
                            <a:srgbClr val="000000"/>
                          </a:solidFill>
                          <a:latin typeface="Montserrat Medium"/>
                        </a:rPr>
                        <a:t>18,110</a:t>
                      </a:r>
                    </a:p>
                  </a:txBody>
                  <a:tcPr marL="36576" marR="22860" marT="0" marB="0" anchor="ctr">
                    <a:solidFill>
                      <a:srgbClr val="FFFFFF"/>
                    </a:solidFill>
                  </a:tcPr>
                </a:tc>
                <a:tc>
                  <a:txBody>
                    <a:bodyPr/>
                    <a:lstStyle/>
                    <a:p>
                      <a:pPr algn="ctr"/>
                      <a:r>
                        <a:rPr sz="700" b="1">
                          <a:solidFill>
                            <a:srgbClr val="000000"/>
                          </a:solidFill>
                          <a:latin typeface="Montserrat Medium"/>
                        </a:rPr>
                        <a:t>−0.3%</a:t>
                      </a:r>
                    </a:p>
                  </a:txBody>
                  <a:tcPr marL="36576" marR="22860" marT="0" marB="0" anchor="ctr">
                    <a:solidFill>
                      <a:srgbClr val="FFFFFF"/>
                    </a:solidFill>
                  </a:tcPr>
                </a:tc>
                <a:tc>
                  <a:txBody>
                    <a:bodyPr/>
                    <a:lstStyle/>
                    <a:p>
                      <a:pPr algn="ctr"/>
                      <a:r>
                        <a:rPr sz="700" b="1">
                          <a:solidFill>
                            <a:srgbClr val="000000"/>
                          </a:solidFill>
                          <a:latin typeface="Montserrat Medium"/>
                        </a:rPr>
                        <a:t>17,015</a:t>
                      </a:r>
                    </a:p>
                  </a:txBody>
                  <a:tcPr marL="36576" marR="22860" marT="0" marB="0" anchor="ctr">
                    <a:solidFill>
                      <a:srgbClr val="FFFFFF"/>
                    </a:solidFill>
                  </a:tcPr>
                </a:tc>
                <a:tc>
                  <a:txBody>
                    <a:bodyPr/>
                    <a:lstStyle/>
                    <a:p>
                      <a:pPr algn="ctr"/>
                      <a:r>
                        <a:rPr sz="700" b="1">
                          <a:solidFill>
                            <a:srgbClr val="000000"/>
                          </a:solidFill>
                          <a:latin typeface="Montserrat Medium"/>
                        </a:rPr>
                        <a:t>15,800</a:t>
                      </a:r>
                    </a:p>
                  </a:txBody>
                  <a:tcPr marL="36576" marR="22860" marT="0" marB="0" anchor="ctr">
                    <a:solidFill>
                      <a:srgbClr val="FFFFFF"/>
                    </a:solidFill>
                  </a:tcPr>
                </a:tc>
                <a:extLst>
                  <a:ext uri="{0D108BD9-81ED-4DB2-BD59-A6C34878D82A}">
                    <a16:rowId xmlns:a16="http://schemas.microsoft.com/office/drawing/2014/main" val="10014"/>
                  </a:ext>
                </a:extLst>
              </a:tr>
              <a:tr h="123444">
                <a:tc>
                  <a:txBody>
                    <a:bodyPr/>
                    <a:lstStyle/>
                    <a:p>
                      <a:pPr algn="l"/>
                      <a:r>
                        <a:rPr sz="700" b="1">
                          <a:solidFill>
                            <a:srgbClr val="FFFFFF"/>
                          </a:solidFill>
                          <a:latin typeface="Montserrat Medium"/>
                        </a:rPr>
                        <a:t>COPPER</a:t>
                      </a: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extLst>
                  <a:ext uri="{0D108BD9-81ED-4DB2-BD59-A6C34878D82A}">
                    <a16:rowId xmlns:a16="http://schemas.microsoft.com/office/drawing/2014/main" val="10015"/>
                  </a:ext>
                </a:extLst>
              </a:tr>
              <a:tr h="123444">
                <a:tc>
                  <a:txBody>
                    <a:bodyPr/>
                    <a:lstStyle/>
                    <a:p>
                      <a:pPr algn="l"/>
                      <a:r>
                        <a:rPr sz="700" b="0">
                          <a:solidFill>
                            <a:srgbClr val="000000"/>
                          </a:solidFill>
                          <a:latin typeface="Montserrat Medium"/>
                        </a:rPr>
                        <a:t>Production (Kt)</a:t>
                      </a:r>
                    </a:p>
                  </a:txBody>
                  <a:tcPr marL="36576" marR="22860" marT="0" marB="0" anchor="ctr">
                    <a:solidFill>
                      <a:srgbClr val="EEF1F6"/>
                    </a:solidFill>
                  </a:tcPr>
                </a:tc>
                <a:tc>
                  <a:txBody>
                    <a:bodyPr/>
                    <a:lstStyle/>
                    <a:p>
                      <a:pPr algn="ctr"/>
                      <a:r>
                        <a:rPr sz="700" b="1">
                          <a:solidFill>
                            <a:srgbClr val="000000"/>
                          </a:solidFill>
                          <a:latin typeface="Montserrat Medium"/>
                        </a:rPr>
                        <a:t>98.4</a:t>
                      </a:r>
                    </a:p>
                  </a:txBody>
                  <a:tcPr marL="36576" marR="22860" marT="0" marB="0" anchor="ctr">
                    <a:solidFill>
                      <a:srgbClr val="EEF1F6"/>
                    </a:solidFill>
                  </a:tcPr>
                </a:tc>
                <a:tc>
                  <a:txBody>
                    <a:bodyPr/>
                    <a:lstStyle/>
                    <a:p>
                      <a:pPr algn="ctr"/>
                      <a:r>
                        <a:rPr sz="700" b="1">
                          <a:solidFill>
                            <a:srgbClr val="000000"/>
                          </a:solidFill>
                          <a:latin typeface="Montserrat Medium"/>
                        </a:rPr>
                        <a:t>97.7</a:t>
                      </a:r>
                    </a:p>
                  </a:txBody>
                  <a:tcPr marL="36576" marR="22860" marT="0" marB="0" anchor="ctr">
                    <a:solidFill>
                      <a:srgbClr val="EEF1F6"/>
                    </a:solidFill>
                  </a:tcPr>
                </a:tc>
                <a:tc>
                  <a:txBody>
                    <a:bodyPr/>
                    <a:lstStyle/>
                    <a:p>
                      <a:pPr algn="ctr"/>
                      <a:r>
                        <a:rPr sz="700" b="1">
                          <a:solidFill>
                            <a:srgbClr val="000000"/>
                          </a:solidFill>
                          <a:latin typeface="Montserrat Medium"/>
                        </a:rPr>
                        <a:t>+0.7%</a:t>
                      </a:r>
                    </a:p>
                  </a:txBody>
                  <a:tcPr marL="36576" marR="22860" marT="0" marB="0" anchor="ctr">
                    <a:solidFill>
                      <a:srgbClr val="EEF1F6"/>
                    </a:solidFill>
                  </a:tcPr>
                </a:tc>
                <a:tc>
                  <a:txBody>
                    <a:bodyPr/>
                    <a:lstStyle/>
                    <a:p>
                      <a:pPr algn="ctr"/>
                      <a:r>
                        <a:rPr sz="700" b="1">
                          <a:solidFill>
                            <a:srgbClr val="000000"/>
                          </a:solidFill>
                          <a:latin typeface="Montserrat Medium"/>
                        </a:rPr>
                        <a:t>102.3</a:t>
                      </a:r>
                    </a:p>
                  </a:txBody>
                  <a:tcPr marL="36576" marR="22860" marT="0" marB="0" anchor="ctr">
                    <a:solidFill>
                      <a:srgbClr val="EEF1F6"/>
                    </a:solidFill>
                  </a:tcPr>
                </a:tc>
                <a:tc>
                  <a:txBody>
                    <a:bodyPr/>
                    <a:lstStyle/>
                    <a:p>
                      <a:pPr algn="ctr"/>
                      <a:r>
                        <a:rPr sz="700" b="1">
                          <a:solidFill>
                            <a:srgbClr val="000000"/>
                          </a:solidFill>
                          <a:latin typeface="Montserrat Medium"/>
                        </a:rPr>
                        <a:t>92.6</a:t>
                      </a:r>
                    </a:p>
                  </a:txBody>
                  <a:tcPr marL="36576" marR="22860" marT="0" marB="0" anchor="ctr">
                    <a:solidFill>
                      <a:srgbClr val="EEF1F6"/>
                    </a:solidFill>
                  </a:tcPr>
                </a:tc>
                <a:extLst>
                  <a:ext uri="{0D108BD9-81ED-4DB2-BD59-A6C34878D82A}">
                    <a16:rowId xmlns:a16="http://schemas.microsoft.com/office/drawing/2014/main" val="10016"/>
                  </a:ext>
                </a:extLst>
              </a:tr>
              <a:tr h="123444">
                <a:tc>
                  <a:txBody>
                    <a:bodyPr/>
                    <a:lstStyle/>
                    <a:p>
                      <a:pPr algn="l"/>
                      <a:r>
                        <a:rPr sz="700" b="0">
                          <a:solidFill>
                            <a:srgbClr val="000000"/>
                          </a:solidFill>
                          <a:latin typeface="Montserrat Medium"/>
                        </a:rPr>
                        <a:t>Sales (Kt)</a:t>
                      </a:r>
                    </a:p>
                  </a:txBody>
                  <a:tcPr marL="36576" marR="22860" marT="0" marB="0" anchor="ctr">
                    <a:solidFill>
                      <a:srgbClr val="FFFFFF"/>
                    </a:solidFill>
                  </a:tcPr>
                </a:tc>
                <a:tc>
                  <a:txBody>
                    <a:bodyPr/>
                    <a:lstStyle/>
                    <a:p>
                      <a:pPr algn="ctr"/>
                      <a:r>
                        <a:rPr sz="700" b="1">
                          <a:solidFill>
                            <a:srgbClr val="000000"/>
                          </a:solidFill>
                          <a:latin typeface="Montserrat Medium"/>
                        </a:rPr>
                        <a:t>97.6</a:t>
                      </a:r>
                    </a:p>
                  </a:txBody>
                  <a:tcPr marL="36576" marR="22860" marT="0" marB="0" anchor="ctr">
                    <a:solidFill>
                      <a:srgbClr val="FFFFFF"/>
                    </a:solidFill>
                  </a:tcPr>
                </a:tc>
                <a:tc>
                  <a:txBody>
                    <a:bodyPr/>
                    <a:lstStyle/>
                    <a:p>
                      <a:pPr algn="ctr"/>
                      <a:r>
                        <a:rPr sz="700" b="1">
                          <a:solidFill>
                            <a:srgbClr val="000000"/>
                          </a:solidFill>
                          <a:latin typeface="Montserrat Medium"/>
                        </a:rPr>
                        <a:t>98.1</a:t>
                      </a:r>
                    </a:p>
                  </a:txBody>
                  <a:tcPr marL="36576" marR="22860" marT="0" marB="0" anchor="ctr">
                    <a:solidFill>
                      <a:srgbClr val="FFFFFF"/>
                    </a:solidFill>
                  </a:tcPr>
                </a:tc>
                <a:tc>
                  <a:txBody>
                    <a:bodyPr/>
                    <a:lstStyle/>
                    <a:p>
                      <a:pPr algn="ctr"/>
                      <a:r>
                        <a:rPr sz="700" b="1">
                          <a:solidFill>
                            <a:srgbClr val="000000"/>
                          </a:solidFill>
                          <a:latin typeface="Montserrat Medium"/>
                        </a:rPr>
                        <a:t>−0.6%</a:t>
                      </a:r>
                    </a:p>
                  </a:txBody>
                  <a:tcPr marL="36576" marR="22860" marT="0" marB="0" anchor="ctr">
                    <a:solidFill>
                      <a:srgbClr val="FFFFFF"/>
                    </a:solidFill>
                  </a:tcPr>
                </a:tc>
                <a:tc>
                  <a:txBody>
                    <a:bodyPr/>
                    <a:lstStyle/>
                    <a:p>
                      <a:pPr algn="ctr"/>
                      <a:r>
                        <a:rPr sz="700" b="1">
                          <a:solidFill>
                            <a:srgbClr val="000000"/>
                          </a:solidFill>
                          <a:latin typeface="Montserrat Medium"/>
                        </a:rPr>
                        <a:t>91.2</a:t>
                      </a:r>
                    </a:p>
                  </a:txBody>
                  <a:tcPr marL="36576" marR="22860" marT="0" marB="0" anchor="ctr">
                    <a:solidFill>
                      <a:srgbClr val="FFFFFF"/>
                    </a:solidFill>
                  </a:tcPr>
                </a:tc>
                <a:tc>
                  <a:txBody>
                    <a:bodyPr/>
                    <a:lstStyle/>
                    <a:p>
                      <a:pPr algn="ctr"/>
                      <a:r>
                        <a:rPr sz="700" b="1">
                          <a:solidFill>
                            <a:srgbClr val="000000"/>
                          </a:solidFill>
                          <a:latin typeface="Montserrat Medium"/>
                        </a:rPr>
                        <a:t>89.0</a:t>
                      </a:r>
                    </a:p>
                  </a:txBody>
                  <a:tcPr marL="36576" marR="22860" marT="0" marB="0" anchor="ctr">
                    <a:solidFill>
                      <a:srgbClr val="FFFFFF"/>
                    </a:solidFill>
                  </a:tcPr>
                </a:tc>
                <a:extLst>
                  <a:ext uri="{0D108BD9-81ED-4DB2-BD59-A6C34878D82A}">
                    <a16:rowId xmlns:a16="http://schemas.microsoft.com/office/drawing/2014/main" val="10017"/>
                  </a:ext>
                </a:extLst>
              </a:tr>
              <a:tr h="123444">
                <a:tc>
                  <a:txBody>
                    <a:bodyPr/>
                    <a:lstStyle/>
                    <a:p>
                      <a:pPr algn="l"/>
                      <a:r>
                        <a:rPr sz="700" b="0">
                          <a:solidFill>
                            <a:srgbClr val="000000"/>
                          </a:solidFill>
                          <a:latin typeface="Montserrat Medium"/>
                        </a:rPr>
                        <a:t>Realized price (US$/t)</a:t>
                      </a:r>
                    </a:p>
                  </a:txBody>
                  <a:tcPr marL="36576" marR="22860" marT="0" marB="0" anchor="ctr">
                    <a:solidFill>
                      <a:srgbClr val="EEF1F6"/>
                    </a:solidFill>
                  </a:tcPr>
                </a:tc>
                <a:tc>
                  <a:txBody>
                    <a:bodyPr/>
                    <a:lstStyle/>
                    <a:p>
                      <a:pPr algn="ctr"/>
                      <a:r>
                        <a:rPr sz="700" b="1">
                          <a:solidFill>
                            <a:srgbClr val="000000"/>
                          </a:solidFill>
                          <a:latin typeface="Montserrat Medium"/>
                        </a:rPr>
                        <a:t>14,062</a:t>
                      </a:r>
                    </a:p>
                  </a:txBody>
                  <a:tcPr marL="36576" marR="22860" marT="0" marB="0" anchor="ctr">
                    <a:solidFill>
                      <a:srgbClr val="EEF1F6"/>
                    </a:solidFill>
                  </a:tcPr>
                </a:tc>
                <a:tc>
                  <a:txBody>
                    <a:bodyPr/>
                    <a:lstStyle/>
                    <a:p>
                      <a:pPr algn="ctr"/>
                      <a:r>
                        <a:rPr sz="700" b="1">
                          <a:solidFill>
                            <a:srgbClr val="000000"/>
                          </a:solidFill>
                          <a:latin typeface="Montserrat Medium"/>
                        </a:rPr>
                        <a:t>13,698</a:t>
                      </a:r>
                    </a:p>
                  </a:txBody>
                  <a:tcPr marL="36576" marR="22860" marT="0" marB="0" anchor="ctr">
                    <a:solidFill>
                      <a:srgbClr val="EEF1F6"/>
                    </a:solidFill>
                  </a:tcPr>
                </a:tc>
                <a:tc>
                  <a:txBody>
                    <a:bodyPr/>
                    <a:lstStyle/>
                    <a:p>
                      <a:pPr algn="ctr"/>
                      <a:r>
                        <a:rPr sz="700" b="1">
                          <a:solidFill>
                            <a:srgbClr val="000000"/>
                          </a:solidFill>
                          <a:latin typeface="Montserrat Medium"/>
                        </a:rPr>
                        <a:t>+2.7%</a:t>
                      </a:r>
                    </a:p>
                  </a:txBody>
                  <a:tcPr marL="36576" marR="22860" marT="0" marB="0" anchor="ctr">
                    <a:solidFill>
                      <a:srgbClr val="EEF1F6"/>
                    </a:solidFill>
                  </a:tcPr>
                </a:tc>
                <a:tc>
                  <a:txBody>
                    <a:bodyPr/>
                    <a:lstStyle/>
                    <a:p>
                      <a:pPr algn="ctr"/>
                      <a:r>
                        <a:rPr sz="700" b="1">
                          <a:solidFill>
                            <a:srgbClr val="000000"/>
                          </a:solidFill>
                          <a:latin typeface="Montserrat Medium"/>
                        </a:rPr>
                        <a:t>13,143</a:t>
                      </a:r>
                    </a:p>
                  </a:txBody>
                  <a:tcPr marL="36576" marR="22860" marT="0" marB="0" anchor="ctr">
                    <a:solidFill>
                      <a:srgbClr val="EEF1F6"/>
                    </a:solidFill>
                  </a:tcPr>
                </a:tc>
                <a:tc>
                  <a:txBody>
                    <a:bodyPr/>
                    <a:lstStyle/>
                    <a:p>
                      <a:pPr algn="ctr"/>
                      <a:r>
                        <a:rPr sz="700" b="1">
                          <a:solidFill>
                            <a:srgbClr val="000000"/>
                          </a:solidFill>
                          <a:latin typeface="Montserrat Medium"/>
                        </a:rPr>
                        <a:t>8,985</a:t>
                      </a:r>
                    </a:p>
                  </a:txBody>
                  <a:tcPr marL="36576" marR="22860" marT="0" marB="0" anchor="ctr">
                    <a:solidFill>
                      <a:srgbClr val="EEF1F6"/>
                    </a:solidFill>
                  </a:tcPr>
                </a:tc>
                <a:extLst>
                  <a:ext uri="{0D108BD9-81ED-4DB2-BD59-A6C34878D82A}">
                    <a16:rowId xmlns:a16="http://schemas.microsoft.com/office/drawing/2014/main" val="10018"/>
                  </a:ext>
                </a:extLst>
              </a:tr>
              <a:tr h="123444">
                <a:tc>
                  <a:txBody>
                    <a:bodyPr/>
                    <a:lstStyle/>
                    <a:p>
                      <a:pPr algn="l"/>
                      <a:r>
                        <a:rPr sz="700" b="1">
                          <a:solidFill>
                            <a:srgbClr val="FFFFFF"/>
                          </a:solidFill>
                          <a:latin typeface="Montserrat Medium"/>
                        </a:rPr>
                        <a:t>CONSOLIDATED</a:t>
                      </a: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tc>
                  <a:txBody>
                    <a:bodyPr/>
                    <a:lstStyle/>
                    <a:p>
                      <a:pPr algn="l"/>
                      <a:endParaRPr/>
                    </a:p>
                  </a:txBody>
                  <a:tcPr marL="36576" marR="22860" marT="0" marB="0" anchor="ctr">
                    <a:solidFill>
                      <a:srgbClr val="2121A9"/>
                    </a:solidFill>
                  </a:tcPr>
                </a:tc>
                <a:extLst>
                  <a:ext uri="{0D108BD9-81ED-4DB2-BD59-A6C34878D82A}">
                    <a16:rowId xmlns:a16="http://schemas.microsoft.com/office/drawing/2014/main" val="10019"/>
                  </a:ext>
                </a:extLst>
              </a:tr>
              <a:tr h="123444">
                <a:tc>
                  <a:txBody>
                    <a:bodyPr/>
                    <a:lstStyle/>
                    <a:p>
                      <a:pPr algn="l"/>
                      <a:r>
                        <a:rPr sz="700" b="0">
                          <a:solidFill>
                            <a:srgbClr val="000000"/>
                          </a:solidFill>
                          <a:latin typeface="Montserrat Medium"/>
                        </a:rPr>
                        <a:t>Net revenue (US$m)</a:t>
                      </a:r>
                    </a:p>
                  </a:txBody>
                  <a:tcPr marL="36576" marR="22860" marT="0" marB="0" anchor="ctr">
                    <a:solidFill>
                      <a:srgbClr val="FFFFFF"/>
                    </a:solidFill>
                  </a:tcPr>
                </a:tc>
                <a:tc>
                  <a:txBody>
                    <a:bodyPr/>
                    <a:lstStyle/>
                    <a:p>
                      <a:pPr algn="ctr"/>
                      <a:r>
                        <a:rPr sz="700" b="1">
                          <a:solidFill>
                            <a:srgbClr val="000000"/>
                          </a:solidFill>
                          <a:latin typeface="Montserrat Medium"/>
                        </a:rPr>
                        <a:t>n/a</a:t>
                      </a:r>
                    </a:p>
                  </a:txBody>
                  <a:tcPr marL="36576" marR="22860" marT="0" marB="0" anchor="ctr">
                    <a:solidFill>
                      <a:srgbClr val="FFFFFF"/>
                    </a:solidFill>
                  </a:tcPr>
                </a:tc>
                <a:tc>
                  <a:txBody>
                    <a:bodyPr/>
                    <a:lstStyle/>
                    <a:p>
                      <a:pPr algn="ctr"/>
                      <a:r>
                        <a:rPr sz="700" b="1">
                          <a:solidFill>
                            <a:srgbClr val="000000"/>
                          </a:solidFill>
                          <a:latin typeface="Montserrat Medium"/>
                        </a:rPr>
                        <a:t>10,346</a:t>
                      </a:r>
                    </a:p>
                  </a:txBody>
                  <a:tcPr marL="36576" marR="22860" marT="0" marB="0" anchor="ctr">
                    <a:solidFill>
                      <a:srgbClr val="FFFFFF"/>
                    </a:solidFill>
                  </a:tcPr>
                </a:tc>
                <a:tc>
                  <a:txBody>
                    <a:bodyPr/>
                    <a:lstStyle/>
                    <a:p>
                      <a:pPr algn="ctr"/>
                      <a:r>
                        <a:rPr sz="700" b="1">
                          <a:solidFill>
                            <a:srgbClr val="000000"/>
                          </a:solidFill>
                          <a:latin typeface="Montserrat Medium"/>
                        </a:rPr>
                        <a:t>—</a:t>
                      </a:r>
                    </a:p>
                  </a:txBody>
                  <a:tcPr marL="36576" marR="22860" marT="0" marB="0" anchor="ctr">
                    <a:solidFill>
                      <a:srgbClr val="FFFFFF"/>
                    </a:solidFill>
                  </a:tcPr>
                </a:tc>
                <a:tc>
                  <a:txBody>
                    <a:bodyPr/>
                    <a:lstStyle/>
                    <a:p>
                      <a:pPr algn="ctr"/>
                      <a:r>
                        <a:rPr sz="700" b="1">
                          <a:solidFill>
                            <a:srgbClr val="000000"/>
                          </a:solidFill>
                          <a:latin typeface="Montserrat Medium"/>
                        </a:rPr>
                        <a:t>9,258</a:t>
                      </a:r>
                    </a:p>
                  </a:txBody>
                  <a:tcPr marL="36576" marR="22860" marT="0" marB="0" anchor="ctr">
                    <a:solidFill>
                      <a:srgbClr val="FFFFFF"/>
                    </a:solidFill>
                  </a:tcPr>
                </a:tc>
                <a:tc>
                  <a:txBody>
                    <a:bodyPr/>
                    <a:lstStyle/>
                    <a:p>
                      <a:pPr algn="ctr"/>
                      <a:r>
                        <a:rPr sz="700" b="1">
                          <a:solidFill>
                            <a:srgbClr val="000000"/>
                          </a:solidFill>
                          <a:latin typeface="Montserrat Medium"/>
                        </a:rPr>
                        <a:t>8,804</a:t>
                      </a:r>
                    </a:p>
                  </a:txBody>
                  <a:tcPr marL="36576" marR="22860" marT="0" marB="0" anchor="ctr">
                    <a:solidFill>
                      <a:srgbClr val="FFFFFF"/>
                    </a:solidFill>
                  </a:tcPr>
                </a:tc>
                <a:extLst>
                  <a:ext uri="{0D108BD9-81ED-4DB2-BD59-A6C34878D82A}">
                    <a16:rowId xmlns:a16="http://schemas.microsoft.com/office/drawing/2014/main" val="10020"/>
                  </a:ext>
                </a:extLst>
              </a:tr>
              <a:tr h="123444">
                <a:tc>
                  <a:txBody>
                    <a:bodyPr/>
                    <a:lstStyle/>
                    <a:p>
                      <a:pPr algn="l"/>
                      <a:r>
                        <a:rPr sz="700" b="0">
                          <a:solidFill>
                            <a:srgbClr val="000000"/>
                          </a:solidFill>
                          <a:latin typeface="Montserrat Medium"/>
                        </a:rPr>
                        <a:t>Proforma EBITDA (US$m)</a:t>
                      </a:r>
                    </a:p>
                  </a:txBody>
                  <a:tcPr marL="36576" marR="22860" marT="0" marB="0" anchor="ctr">
                    <a:solidFill>
                      <a:srgbClr val="EEF1F6"/>
                    </a:solidFill>
                  </a:tcPr>
                </a:tc>
                <a:tc>
                  <a:txBody>
                    <a:bodyPr/>
                    <a:lstStyle/>
                    <a:p>
                      <a:pPr algn="ctr"/>
                      <a:r>
                        <a:rPr sz="700" b="1">
                          <a:solidFill>
                            <a:srgbClr val="000000"/>
                          </a:solidFill>
                          <a:latin typeface="Montserrat Medium"/>
                        </a:rPr>
                        <a:t>n/a</a:t>
                      </a:r>
                    </a:p>
                  </a:txBody>
                  <a:tcPr marL="36576" marR="22860" marT="0" marB="0" anchor="ctr">
                    <a:solidFill>
                      <a:srgbClr val="EEF1F6"/>
                    </a:solidFill>
                  </a:tcPr>
                </a:tc>
                <a:tc>
                  <a:txBody>
                    <a:bodyPr/>
                    <a:lstStyle/>
                    <a:p>
                      <a:pPr algn="ctr"/>
                      <a:r>
                        <a:rPr sz="700" b="1">
                          <a:solidFill>
                            <a:srgbClr val="000000"/>
                          </a:solidFill>
                          <a:latin typeface="Montserrat Medium"/>
                        </a:rPr>
                        <a:t>3,830</a:t>
                      </a:r>
                    </a:p>
                  </a:txBody>
                  <a:tcPr marL="36576" marR="22860" marT="0" marB="0" anchor="ctr">
                    <a:solidFill>
                      <a:srgbClr val="EEF1F6"/>
                    </a:solidFill>
                  </a:tcPr>
                </a:tc>
                <a:tc>
                  <a:txBody>
                    <a:bodyPr/>
                    <a:lstStyle/>
                    <a:p>
                      <a:pPr algn="ctr"/>
                      <a:r>
                        <a:rPr sz="700" b="1">
                          <a:solidFill>
                            <a:srgbClr val="000000"/>
                          </a:solidFill>
                          <a:latin typeface="Montserrat Medium"/>
                        </a:rPr>
                        <a:t>—</a:t>
                      </a:r>
                    </a:p>
                  </a:txBody>
                  <a:tcPr marL="36576" marR="22860" marT="0" marB="0" anchor="ctr">
                    <a:solidFill>
                      <a:srgbClr val="EEF1F6"/>
                    </a:solidFill>
                  </a:tcPr>
                </a:tc>
                <a:tc>
                  <a:txBody>
                    <a:bodyPr/>
                    <a:lstStyle/>
                    <a:p>
                      <a:pPr algn="ctr"/>
                      <a:r>
                        <a:rPr sz="700" b="1">
                          <a:solidFill>
                            <a:srgbClr val="000000"/>
                          </a:solidFill>
                          <a:latin typeface="Montserrat Medium"/>
                        </a:rPr>
                        <a:t>3,895</a:t>
                      </a:r>
                    </a:p>
                  </a:txBody>
                  <a:tcPr marL="36576" marR="22860" marT="0" marB="0" anchor="ctr">
                    <a:solidFill>
                      <a:srgbClr val="EEF1F6"/>
                    </a:solidFill>
                  </a:tcPr>
                </a:tc>
                <a:tc>
                  <a:txBody>
                    <a:bodyPr/>
                    <a:lstStyle/>
                    <a:p>
                      <a:pPr algn="ctr"/>
                      <a:r>
                        <a:rPr sz="700" b="1">
                          <a:solidFill>
                            <a:srgbClr val="000000"/>
                          </a:solidFill>
                          <a:latin typeface="Montserrat Medium"/>
                        </a:rPr>
                        <a:t>3,424</a:t>
                      </a:r>
                    </a:p>
                  </a:txBody>
                  <a:tcPr marL="36576" marR="22860" marT="0" marB="0" anchor="ctr">
                    <a:solidFill>
                      <a:srgbClr val="EEF1F6"/>
                    </a:solidFill>
                  </a:tcPr>
                </a:tc>
                <a:extLst>
                  <a:ext uri="{0D108BD9-81ED-4DB2-BD59-A6C34878D82A}">
                    <a16:rowId xmlns:a16="http://schemas.microsoft.com/office/drawing/2014/main" val="10021"/>
                  </a:ext>
                </a:extLst>
              </a:tr>
              <a:tr h="123444">
                <a:tc>
                  <a:txBody>
                    <a:bodyPr/>
                    <a:lstStyle/>
                    <a:p>
                      <a:pPr algn="l"/>
                      <a:r>
                        <a:rPr sz="700" b="0">
                          <a:solidFill>
                            <a:srgbClr val="000000"/>
                          </a:solidFill>
                          <a:latin typeface="Montserrat Medium"/>
                        </a:rPr>
                        <a:t>EBITDA margin</a:t>
                      </a:r>
                    </a:p>
                  </a:txBody>
                  <a:tcPr marL="36576" marR="22860" marT="0" marB="0" anchor="ctr">
                    <a:solidFill>
                      <a:srgbClr val="FFFFFF"/>
                    </a:solidFill>
                  </a:tcPr>
                </a:tc>
                <a:tc>
                  <a:txBody>
                    <a:bodyPr/>
                    <a:lstStyle/>
                    <a:p>
                      <a:pPr algn="ctr"/>
                      <a:r>
                        <a:rPr sz="700" b="1">
                          <a:solidFill>
                            <a:srgbClr val="000000"/>
                          </a:solidFill>
                          <a:latin typeface="Montserrat Medium"/>
                        </a:rPr>
                        <a:t>n/a</a:t>
                      </a:r>
                    </a:p>
                  </a:txBody>
                  <a:tcPr marL="36576" marR="22860" marT="0" marB="0" anchor="ctr">
                    <a:solidFill>
                      <a:srgbClr val="FFFFFF"/>
                    </a:solidFill>
                  </a:tcPr>
                </a:tc>
                <a:tc>
                  <a:txBody>
                    <a:bodyPr/>
                    <a:lstStyle/>
                    <a:p>
                      <a:pPr algn="ctr"/>
                      <a:r>
                        <a:rPr sz="700" b="1">
                          <a:solidFill>
                            <a:srgbClr val="000000"/>
                          </a:solidFill>
                          <a:latin typeface="Montserrat Medium"/>
                        </a:rPr>
                        <a:t>37.0%</a:t>
                      </a:r>
                    </a:p>
                  </a:txBody>
                  <a:tcPr marL="36576" marR="22860" marT="0" marB="0" anchor="ctr">
                    <a:solidFill>
                      <a:srgbClr val="FFFFFF"/>
                    </a:solidFill>
                  </a:tcPr>
                </a:tc>
                <a:tc>
                  <a:txBody>
                    <a:bodyPr/>
                    <a:lstStyle/>
                    <a:p>
                      <a:pPr algn="ctr"/>
                      <a:r>
                        <a:rPr sz="700" b="1">
                          <a:solidFill>
                            <a:srgbClr val="000000"/>
                          </a:solidFill>
                          <a:latin typeface="Montserrat Medium"/>
                        </a:rPr>
                        <a:t>—</a:t>
                      </a:r>
                    </a:p>
                  </a:txBody>
                  <a:tcPr marL="36576" marR="22860" marT="0" marB="0" anchor="ctr">
                    <a:solidFill>
                      <a:srgbClr val="FFFFFF"/>
                    </a:solidFill>
                  </a:tcPr>
                </a:tc>
                <a:tc>
                  <a:txBody>
                    <a:bodyPr/>
                    <a:lstStyle/>
                    <a:p>
                      <a:pPr algn="ctr"/>
                      <a:r>
                        <a:rPr sz="700" b="1">
                          <a:solidFill>
                            <a:srgbClr val="000000"/>
                          </a:solidFill>
                          <a:latin typeface="Montserrat Medium"/>
                        </a:rPr>
                        <a:t>42.1%</a:t>
                      </a:r>
                    </a:p>
                  </a:txBody>
                  <a:tcPr marL="36576" marR="22860" marT="0" marB="0" anchor="ctr">
                    <a:solidFill>
                      <a:srgbClr val="FFFFFF"/>
                    </a:solidFill>
                  </a:tcPr>
                </a:tc>
                <a:tc>
                  <a:txBody>
                    <a:bodyPr/>
                    <a:lstStyle/>
                    <a:p>
                      <a:pPr algn="ctr"/>
                      <a:r>
                        <a:rPr sz="700" b="1">
                          <a:solidFill>
                            <a:srgbClr val="000000"/>
                          </a:solidFill>
                          <a:latin typeface="Montserrat Medium"/>
                        </a:rPr>
                        <a:t>38.9%</a:t>
                      </a:r>
                    </a:p>
                  </a:txBody>
                  <a:tcPr marL="36576" marR="22860" marT="0" marB="0" anchor="ctr">
                    <a:solidFill>
                      <a:srgbClr val="FFFFFF"/>
                    </a:solidFill>
                  </a:tcPr>
                </a:tc>
                <a:extLst>
                  <a:ext uri="{0D108BD9-81ED-4DB2-BD59-A6C34878D82A}">
                    <a16:rowId xmlns:a16="http://schemas.microsoft.com/office/drawing/2014/main" val="10022"/>
                  </a:ext>
                </a:extLst>
              </a:tr>
            </a:tbl>
          </a:graphicData>
        </a:graphic>
      </p:graphicFrame>
      <p:graphicFrame>
        <p:nvGraphicFramePr>
          <p:cNvPr id="30" name="Table 29"/>
          <p:cNvGraphicFramePr>
            <a:graphicFrameLocks noGrp="1"/>
          </p:cNvGraphicFramePr>
          <p:nvPr>
            <p:extLst>
              <p:ext uri="{D42A27DB-BD31-4B8C-83A1-F6EECF244321}">
                <p14:modId xmlns:p14="http://schemas.microsoft.com/office/powerpoint/2010/main" val="3653444574"/>
              </p:ext>
            </p:extLst>
          </p:nvPr>
        </p:nvGraphicFramePr>
        <p:xfrm>
          <a:off x="146303" y="5788305"/>
          <a:ext cx="6492240" cy="777240"/>
        </p:xfrm>
        <a:graphic>
          <a:graphicData uri="http://schemas.openxmlformats.org/drawingml/2006/table">
            <a:tbl>
              <a:tblPr>
                <a:tableStyleId>{5C22544A-7EE6-4342-B048-85BDC9FD1C3A}</a:tableStyleId>
              </a:tblPr>
              <a:tblGrid>
                <a:gridCol w="1737360">
                  <a:extLst>
                    <a:ext uri="{9D8B030D-6E8A-4147-A177-3AD203B41FA5}">
                      <a16:colId xmlns:a16="http://schemas.microsoft.com/office/drawing/2014/main" val="20000"/>
                    </a:ext>
                  </a:extLst>
                </a:gridCol>
                <a:gridCol w="950976">
                  <a:extLst>
                    <a:ext uri="{9D8B030D-6E8A-4147-A177-3AD203B41FA5}">
                      <a16:colId xmlns:a16="http://schemas.microsoft.com/office/drawing/2014/main" val="20001"/>
                    </a:ext>
                  </a:extLst>
                </a:gridCol>
                <a:gridCol w="950976">
                  <a:extLst>
                    <a:ext uri="{9D8B030D-6E8A-4147-A177-3AD203B41FA5}">
                      <a16:colId xmlns:a16="http://schemas.microsoft.com/office/drawing/2014/main" val="20002"/>
                    </a:ext>
                  </a:extLst>
                </a:gridCol>
                <a:gridCol w="950976">
                  <a:extLst>
                    <a:ext uri="{9D8B030D-6E8A-4147-A177-3AD203B41FA5}">
                      <a16:colId xmlns:a16="http://schemas.microsoft.com/office/drawing/2014/main" val="20003"/>
                    </a:ext>
                  </a:extLst>
                </a:gridCol>
                <a:gridCol w="950976">
                  <a:extLst>
                    <a:ext uri="{9D8B030D-6E8A-4147-A177-3AD203B41FA5}">
                      <a16:colId xmlns:a16="http://schemas.microsoft.com/office/drawing/2014/main" val="20004"/>
                    </a:ext>
                  </a:extLst>
                </a:gridCol>
                <a:gridCol w="950976">
                  <a:extLst>
                    <a:ext uri="{9D8B030D-6E8A-4147-A177-3AD203B41FA5}">
                      <a16:colId xmlns:a16="http://schemas.microsoft.com/office/drawing/2014/main" val="20005"/>
                    </a:ext>
                  </a:extLst>
                </a:gridCol>
              </a:tblGrid>
              <a:tr h="155448">
                <a:tc>
                  <a:txBody>
                    <a:bodyPr/>
                    <a:lstStyle/>
                    <a:p>
                      <a:pPr algn="l"/>
                      <a:r>
                        <a:rPr sz="700" b="1">
                          <a:solidFill>
                            <a:srgbClr val="FFFFFF"/>
                          </a:solidFill>
                          <a:latin typeface="Montserrat Medium"/>
                        </a:rPr>
                        <a:t>US$ million</a:t>
                      </a:r>
                    </a:p>
                  </a:txBody>
                  <a:tcPr marL="36576" marR="22860" marT="0" marB="0" anchor="ctr">
                    <a:solidFill>
                      <a:srgbClr val="0A1774"/>
                    </a:solidFill>
                  </a:tcPr>
                </a:tc>
                <a:tc>
                  <a:txBody>
                    <a:bodyPr/>
                    <a:lstStyle/>
                    <a:p>
                      <a:pPr algn="ctr"/>
                      <a:r>
                        <a:rPr sz="700" b="1">
                          <a:solidFill>
                            <a:srgbClr val="FFFFFF"/>
                          </a:solidFill>
                          <a:latin typeface="Montserrat Medium"/>
                        </a:rPr>
                        <a:t>2025A</a:t>
                      </a:r>
                    </a:p>
                  </a:txBody>
                  <a:tcPr marL="36576" marR="22860" marT="0" marB="0" anchor="ctr">
                    <a:solidFill>
                      <a:srgbClr val="0A1774"/>
                    </a:solidFill>
                  </a:tcPr>
                </a:tc>
                <a:tc>
                  <a:txBody>
                    <a:bodyPr/>
                    <a:lstStyle/>
                    <a:p>
                      <a:pPr algn="ctr"/>
                      <a:r>
                        <a:rPr sz="700" b="1">
                          <a:solidFill>
                            <a:srgbClr val="FFFFFF"/>
                          </a:solidFill>
                          <a:latin typeface="Montserrat Medium"/>
                        </a:rPr>
                        <a:t>2026E</a:t>
                      </a:r>
                    </a:p>
                  </a:txBody>
                  <a:tcPr marL="36576" marR="22860" marT="0" marB="0" anchor="ctr">
                    <a:solidFill>
                      <a:srgbClr val="0A1774"/>
                    </a:solidFill>
                  </a:tcPr>
                </a:tc>
                <a:tc>
                  <a:txBody>
                    <a:bodyPr/>
                    <a:lstStyle/>
                    <a:p>
                      <a:pPr algn="ctr"/>
                      <a:r>
                        <a:rPr sz="700" b="1">
                          <a:solidFill>
                            <a:srgbClr val="FFFFFF"/>
                          </a:solidFill>
                          <a:latin typeface="Montserrat Medium"/>
                        </a:rPr>
                        <a:t>2027E</a:t>
                      </a:r>
                    </a:p>
                  </a:txBody>
                  <a:tcPr marL="36576" marR="22860" marT="0" marB="0" anchor="ctr">
                    <a:solidFill>
                      <a:srgbClr val="0A1774"/>
                    </a:solidFill>
                  </a:tcPr>
                </a:tc>
                <a:tc>
                  <a:txBody>
                    <a:bodyPr/>
                    <a:lstStyle/>
                    <a:p>
                      <a:pPr algn="ctr"/>
                      <a:r>
                        <a:rPr sz="700" b="1">
                          <a:solidFill>
                            <a:srgbClr val="FFFFFF"/>
                          </a:solidFill>
                          <a:latin typeface="Montserrat Medium"/>
                        </a:rPr>
                        <a:t>2028E</a:t>
                      </a:r>
                    </a:p>
                  </a:txBody>
                  <a:tcPr marL="36576" marR="22860" marT="0" marB="0" anchor="ctr">
                    <a:solidFill>
                      <a:srgbClr val="0A1774"/>
                    </a:solidFill>
                  </a:tcPr>
                </a:tc>
                <a:tc>
                  <a:txBody>
                    <a:bodyPr/>
                    <a:lstStyle/>
                    <a:p>
                      <a:pPr algn="ctr"/>
                      <a:r>
                        <a:rPr sz="700" b="1">
                          <a:solidFill>
                            <a:srgbClr val="FFFFFF"/>
                          </a:solidFill>
                          <a:latin typeface="Montserrat Medium"/>
                        </a:rPr>
                        <a:t>2029E</a:t>
                      </a:r>
                    </a:p>
                  </a:txBody>
                  <a:tcPr marL="36576" marR="22860" marT="0" marB="0" anchor="ctr">
                    <a:solidFill>
                      <a:srgbClr val="0A1774"/>
                    </a:solidFill>
                  </a:tcPr>
                </a:tc>
                <a:extLst>
                  <a:ext uri="{0D108BD9-81ED-4DB2-BD59-A6C34878D82A}">
                    <a16:rowId xmlns:a16="http://schemas.microsoft.com/office/drawing/2014/main" val="10000"/>
                  </a:ext>
                </a:extLst>
              </a:tr>
              <a:tr h="155448">
                <a:tc>
                  <a:txBody>
                    <a:bodyPr/>
                    <a:lstStyle/>
                    <a:p>
                      <a:pPr algn="l"/>
                      <a:r>
                        <a:rPr sz="700" b="1">
                          <a:solidFill>
                            <a:srgbClr val="000000"/>
                          </a:solidFill>
                          <a:latin typeface="Montserrat Medium"/>
                        </a:rPr>
                        <a:t>Net revenue</a:t>
                      </a:r>
                    </a:p>
                  </a:txBody>
                  <a:tcPr marL="36576" marR="22860" marT="0" marB="0" anchor="ctr">
                    <a:solidFill>
                      <a:srgbClr val="FFFFFF"/>
                    </a:solidFill>
                  </a:tcPr>
                </a:tc>
                <a:tc>
                  <a:txBody>
                    <a:bodyPr/>
                    <a:lstStyle/>
                    <a:p>
                      <a:pPr algn="ctr"/>
                      <a:r>
                        <a:rPr sz="700" b="0">
                          <a:solidFill>
                            <a:srgbClr val="000000"/>
                          </a:solidFill>
                          <a:latin typeface="Montserrat Medium"/>
                        </a:rPr>
                        <a:t>38,280</a:t>
                      </a:r>
                    </a:p>
                  </a:txBody>
                  <a:tcPr marL="36576" marR="22860" marT="0" marB="0" anchor="ctr">
                    <a:solidFill>
                      <a:srgbClr val="FFFFFF"/>
                    </a:solidFill>
                  </a:tcPr>
                </a:tc>
                <a:tc>
                  <a:txBody>
                    <a:bodyPr/>
                    <a:lstStyle/>
                    <a:p>
                      <a:pPr algn="ctr"/>
                      <a:r>
                        <a:rPr sz="700" b="0">
                          <a:solidFill>
                            <a:srgbClr val="000000"/>
                          </a:solidFill>
                          <a:latin typeface="Montserrat Medium"/>
                        </a:rPr>
                        <a:t>41,000</a:t>
                      </a:r>
                    </a:p>
                  </a:txBody>
                  <a:tcPr marL="36576" marR="22860" marT="0" marB="0" anchor="ctr">
                    <a:solidFill>
                      <a:srgbClr val="FFFFFF"/>
                    </a:solidFill>
                  </a:tcPr>
                </a:tc>
                <a:tc>
                  <a:txBody>
                    <a:bodyPr/>
                    <a:lstStyle/>
                    <a:p>
                      <a:pPr algn="ctr"/>
                      <a:r>
                        <a:rPr sz="700" b="0">
                          <a:solidFill>
                            <a:srgbClr val="000000"/>
                          </a:solidFill>
                          <a:latin typeface="Montserrat Medium"/>
                        </a:rPr>
                        <a:t>41,000</a:t>
                      </a:r>
                    </a:p>
                  </a:txBody>
                  <a:tcPr marL="36576" marR="22860" marT="0" marB="0" anchor="ctr">
                    <a:solidFill>
                      <a:srgbClr val="FFFFFF"/>
                    </a:solidFill>
                  </a:tcPr>
                </a:tc>
                <a:tc>
                  <a:txBody>
                    <a:bodyPr/>
                    <a:lstStyle/>
                    <a:p>
                      <a:pPr algn="ctr"/>
                      <a:r>
                        <a:rPr sz="700" b="0">
                          <a:solidFill>
                            <a:srgbClr val="000000"/>
                          </a:solidFill>
                          <a:latin typeface="Montserrat Medium"/>
                        </a:rPr>
                        <a:t>41,900</a:t>
                      </a:r>
                    </a:p>
                  </a:txBody>
                  <a:tcPr marL="36576" marR="22860" marT="0" marB="0" anchor="ctr">
                    <a:solidFill>
                      <a:srgbClr val="FFFFFF"/>
                    </a:solidFill>
                  </a:tcPr>
                </a:tc>
                <a:tc>
                  <a:txBody>
                    <a:bodyPr/>
                    <a:lstStyle/>
                    <a:p>
                      <a:pPr algn="ctr"/>
                      <a:r>
                        <a:rPr sz="700" b="0">
                          <a:solidFill>
                            <a:srgbClr val="000000"/>
                          </a:solidFill>
                          <a:latin typeface="Montserrat Medium"/>
                        </a:rPr>
                        <a:t>43,200</a:t>
                      </a:r>
                    </a:p>
                  </a:txBody>
                  <a:tcPr marL="36576" marR="22860" marT="0" marB="0" anchor="ctr">
                    <a:solidFill>
                      <a:srgbClr val="FFFFFF"/>
                    </a:solidFill>
                  </a:tcPr>
                </a:tc>
                <a:extLst>
                  <a:ext uri="{0D108BD9-81ED-4DB2-BD59-A6C34878D82A}">
                    <a16:rowId xmlns:a16="http://schemas.microsoft.com/office/drawing/2014/main" val="10001"/>
                  </a:ext>
                </a:extLst>
              </a:tr>
              <a:tr h="155448">
                <a:tc>
                  <a:txBody>
                    <a:bodyPr/>
                    <a:lstStyle/>
                    <a:p>
                      <a:pPr algn="l"/>
                      <a:r>
                        <a:rPr sz="700" b="1">
                          <a:solidFill>
                            <a:srgbClr val="000000"/>
                          </a:solidFill>
                          <a:latin typeface="Montserrat Medium"/>
                        </a:rPr>
                        <a:t>Proforma EBITDA</a:t>
                      </a:r>
                    </a:p>
                  </a:txBody>
                  <a:tcPr marL="36576" marR="22860" marT="0" marB="0" anchor="ctr">
                    <a:solidFill>
                      <a:srgbClr val="EEF1F6"/>
                    </a:solidFill>
                  </a:tcPr>
                </a:tc>
                <a:tc>
                  <a:txBody>
                    <a:bodyPr/>
                    <a:lstStyle/>
                    <a:p>
                      <a:pPr algn="ctr"/>
                      <a:r>
                        <a:rPr sz="700" b="0">
                          <a:solidFill>
                            <a:srgbClr val="000000"/>
                          </a:solidFill>
                          <a:latin typeface="Montserrat Medium"/>
                        </a:rPr>
                        <a:t>15,605</a:t>
                      </a:r>
                    </a:p>
                  </a:txBody>
                  <a:tcPr marL="36576" marR="22860" marT="0" marB="0" anchor="ctr">
                    <a:solidFill>
                      <a:srgbClr val="EEF1F6"/>
                    </a:solidFill>
                  </a:tcPr>
                </a:tc>
                <a:tc>
                  <a:txBody>
                    <a:bodyPr/>
                    <a:lstStyle/>
                    <a:p>
                      <a:pPr algn="ctr"/>
                      <a:r>
                        <a:rPr sz="700" b="0">
                          <a:solidFill>
                            <a:srgbClr val="000000"/>
                          </a:solidFill>
                          <a:latin typeface="Montserrat Medium"/>
                        </a:rPr>
                        <a:t>16,150</a:t>
                      </a:r>
                    </a:p>
                  </a:txBody>
                  <a:tcPr marL="36576" marR="22860" marT="0" marB="0" anchor="ctr">
                    <a:solidFill>
                      <a:srgbClr val="EEF1F6"/>
                    </a:solidFill>
                  </a:tcPr>
                </a:tc>
                <a:tc>
                  <a:txBody>
                    <a:bodyPr/>
                    <a:lstStyle/>
                    <a:p>
                      <a:pPr algn="ctr"/>
                      <a:r>
                        <a:rPr sz="700" b="0">
                          <a:solidFill>
                            <a:srgbClr val="000000"/>
                          </a:solidFill>
                          <a:latin typeface="Montserrat Medium"/>
                        </a:rPr>
                        <a:t>16,300</a:t>
                      </a:r>
                    </a:p>
                  </a:txBody>
                  <a:tcPr marL="36576" marR="22860" marT="0" marB="0" anchor="ctr">
                    <a:solidFill>
                      <a:srgbClr val="EEF1F6"/>
                    </a:solidFill>
                  </a:tcPr>
                </a:tc>
                <a:tc>
                  <a:txBody>
                    <a:bodyPr/>
                    <a:lstStyle/>
                    <a:p>
                      <a:pPr algn="ctr"/>
                      <a:r>
                        <a:rPr sz="700" b="0">
                          <a:solidFill>
                            <a:srgbClr val="000000"/>
                          </a:solidFill>
                          <a:latin typeface="Montserrat Medium"/>
                        </a:rPr>
                        <a:t>16,700</a:t>
                      </a:r>
                    </a:p>
                  </a:txBody>
                  <a:tcPr marL="36576" marR="22860" marT="0" marB="0" anchor="ctr">
                    <a:solidFill>
                      <a:srgbClr val="EEF1F6"/>
                    </a:solidFill>
                  </a:tcPr>
                </a:tc>
                <a:tc>
                  <a:txBody>
                    <a:bodyPr/>
                    <a:lstStyle/>
                    <a:p>
                      <a:pPr algn="ctr"/>
                      <a:r>
                        <a:rPr sz="700" b="0">
                          <a:solidFill>
                            <a:srgbClr val="000000"/>
                          </a:solidFill>
                          <a:latin typeface="Montserrat Medium"/>
                        </a:rPr>
                        <a:t>18,200</a:t>
                      </a:r>
                    </a:p>
                  </a:txBody>
                  <a:tcPr marL="36576" marR="22860" marT="0" marB="0" anchor="ctr">
                    <a:solidFill>
                      <a:srgbClr val="EEF1F6"/>
                    </a:solidFill>
                  </a:tcPr>
                </a:tc>
                <a:extLst>
                  <a:ext uri="{0D108BD9-81ED-4DB2-BD59-A6C34878D82A}">
                    <a16:rowId xmlns:a16="http://schemas.microsoft.com/office/drawing/2014/main" val="10002"/>
                  </a:ext>
                </a:extLst>
              </a:tr>
              <a:tr h="155448">
                <a:tc>
                  <a:txBody>
                    <a:bodyPr/>
                    <a:lstStyle/>
                    <a:p>
                      <a:pPr algn="l"/>
                      <a:r>
                        <a:rPr sz="700" b="1">
                          <a:solidFill>
                            <a:srgbClr val="000000"/>
                          </a:solidFill>
                          <a:latin typeface="Montserrat Medium"/>
                        </a:rPr>
                        <a:t>EBITDA margin</a:t>
                      </a:r>
                    </a:p>
                  </a:txBody>
                  <a:tcPr marL="36576" marR="22860" marT="0" marB="0" anchor="ctr">
                    <a:solidFill>
                      <a:srgbClr val="FFFFFF"/>
                    </a:solidFill>
                  </a:tcPr>
                </a:tc>
                <a:tc>
                  <a:txBody>
                    <a:bodyPr/>
                    <a:lstStyle/>
                    <a:p>
                      <a:pPr algn="ctr"/>
                      <a:r>
                        <a:rPr sz="700" b="0">
                          <a:solidFill>
                            <a:srgbClr val="000000"/>
                          </a:solidFill>
                          <a:latin typeface="Montserrat Medium"/>
                        </a:rPr>
                        <a:t>40.8%</a:t>
                      </a:r>
                    </a:p>
                  </a:txBody>
                  <a:tcPr marL="36576" marR="22860" marT="0" marB="0" anchor="ctr">
                    <a:solidFill>
                      <a:srgbClr val="FFFFFF"/>
                    </a:solidFill>
                  </a:tcPr>
                </a:tc>
                <a:tc>
                  <a:txBody>
                    <a:bodyPr/>
                    <a:lstStyle/>
                    <a:p>
                      <a:pPr algn="ctr"/>
                      <a:r>
                        <a:rPr sz="700" b="0">
                          <a:solidFill>
                            <a:srgbClr val="000000"/>
                          </a:solidFill>
                          <a:latin typeface="Montserrat Medium"/>
                        </a:rPr>
                        <a:t>39.4%</a:t>
                      </a:r>
                    </a:p>
                  </a:txBody>
                  <a:tcPr marL="36576" marR="22860" marT="0" marB="0" anchor="ctr">
                    <a:solidFill>
                      <a:srgbClr val="FFFFFF"/>
                    </a:solidFill>
                  </a:tcPr>
                </a:tc>
                <a:tc>
                  <a:txBody>
                    <a:bodyPr/>
                    <a:lstStyle/>
                    <a:p>
                      <a:pPr algn="ctr"/>
                      <a:r>
                        <a:rPr sz="700" b="0">
                          <a:solidFill>
                            <a:srgbClr val="000000"/>
                          </a:solidFill>
                          <a:latin typeface="Montserrat Medium"/>
                        </a:rPr>
                        <a:t>39.8%</a:t>
                      </a:r>
                    </a:p>
                  </a:txBody>
                  <a:tcPr marL="36576" marR="22860" marT="0" marB="0" anchor="ctr">
                    <a:solidFill>
                      <a:srgbClr val="FFFFFF"/>
                    </a:solidFill>
                  </a:tcPr>
                </a:tc>
                <a:tc>
                  <a:txBody>
                    <a:bodyPr/>
                    <a:lstStyle/>
                    <a:p>
                      <a:pPr algn="ctr"/>
                      <a:r>
                        <a:rPr sz="700" b="0">
                          <a:solidFill>
                            <a:srgbClr val="000000"/>
                          </a:solidFill>
                          <a:latin typeface="Montserrat Medium"/>
                        </a:rPr>
                        <a:t>39.9%</a:t>
                      </a:r>
                    </a:p>
                  </a:txBody>
                  <a:tcPr marL="36576" marR="22860" marT="0" marB="0" anchor="ctr">
                    <a:solidFill>
                      <a:srgbClr val="FFFFFF"/>
                    </a:solidFill>
                  </a:tcPr>
                </a:tc>
                <a:tc>
                  <a:txBody>
                    <a:bodyPr/>
                    <a:lstStyle/>
                    <a:p>
                      <a:pPr algn="ctr"/>
                      <a:r>
                        <a:rPr sz="700" b="0">
                          <a:solidFill>
                            <a:srgbClr val="000000"/>
                          </a:solidFill>
                          <a:latin typeface="Montserrat Medium"/>
                        </a:rPr>
                        <a:t>42.1%</a:t>
                      </a:r>
                    </a:p>
                  </a:txBody>
                  <a:tcPr marL="36576" marR="22860" marT="0" marB="0" anchor="ctr">
                    <a:solidFill>
                      <a:srgbClr val="FFFFFF"/>
                    </a:solidFill>
                  </a:tcPr>
                </a:tc>
                <a:extLst>
                  <a:ext uri="{0D108BD9-81ED-4DB2-BD59-A6C34878D82A}">
                    <a16:rowId xmlns:a16="http://schemas.microsoft.com/office/drawing/2014/main" val="10003"/>
                  </a:ext>
                </a:extLst>
              </a:tr>
              <a:tr h="155448">
                <a:tc>
                  <a:txBody>
                    <a:bodyPr/>
                    <a:lstStyle/>
                    <a:p>
                      <a:pPr algn="l"/>
                      <a:r>
                        <a:rPr sz="700" b="1">
                          <a:solidFill>
                            <a:srgbClr val="000000"/>
                          </a:solidFill>
                          <a:latin typeface="Montserrat Medium"/>
                        </a:rPr>
                        <a:t>Iron ore production (Mt)</a:t>
                      </a:r>
                    </a:p>
                  </a:txBody>
                  <a:tcPr marL="36576" marR="22860" marT="0" marB="0" anchor="ctr">
                    <a:solidFill>
                      <a:srgbClr val="EEF1F6"/>
                    </a:solidFill>
                  </a:tcPr>
                </a:tc>
                <a:tc>
                  <a:txBody>
                    <a:bodyPr/>
                    <a:lstStyle/>
                    <a:p>
                      <a:pPr algn="ctr"/>
                      <a:r>
                        <a:rPr sz="700" b="0">
                          <a:solidFill>
                            <a:srgbClr val="000000"/>
                          </a:solidFill>
                          <a:latin typeface="Montserrat Medium"/>
                        </a:rPr>
                        <a:t>328</a:t>
                      </a:r>
                    </a:p>
                  </a:txBody>
                  <a:tcPr marL="36576" marR="22860" marT="0" marB="0" anchor="ctr">
                    <a:solidFill>
                      <a:srgbClr val="EEF1F6"/>
                    </a:solidFill>
                  </a:tcPr>
                </a:tc>
                <a:tc>
                  <a:txBody>
                    <a:bodyPr/>
                    <a:lstStyle/>
                    <a:p>
                      <a:pPr algn="ctr"/>
                      <a:r>
                        <a:rPr sz="700" b="0">
                          <a:solidFill>
                            <a:srgbClr val="000000"/>
                          </a:solidFill>
                          <a:latin typeface="Montserrat Medium"/>
                        </a:rPr>
                        <a:t>340</a:t>
                      </a:r>
                    </a:p>
                  </a:txBody>
                  <a:tcPr marL="36576" marR="22860" marT="0" marB="0" anchor="ctr">
                    <a:solidFill>
                      <a:srgbClr val="EEF1F6"/>
                    </a:solidFill>
                  </a:tcPr>
                </a:tc>
                <a:tc>
                  <a:txBody>
                    <a:bodyPr/>
                    <a:lstStyle/>
                    <a:p>
                      <a:pPr algn="ctr"/>
                      <a:r>
                        <a:rPr sz="700" b="0">
                          <a:solidFill>
                            <a:srgbClr val="000000"/>
                          </a:solidFill>
                          <a:latin typeface="Montserrat Medium"/>
                        </a:rPr>
                        <a:t>350</a:t>
                      </a:r>
                    </a:p>
                  </a:txBody>
                  <a:tcPr marL="36576" marR="22860" marT="0" marB="0" anchor="ctr">
                    <a:solidFill>
                      <a:srgbClr val="EEF1F6"/>
                    </a:solidFill>
                  </a:tcPr>
                </a:tc>
                <a:tc>
                  <a:txBody>
                    <a:bodyPr/>
                    <a:lstStyle/>
                    <a:p>
                      <a:pPr algn="ctr"/>
                      <a:r>
                        <a:rPr sz="700" b="0">
                          <a:solidFill>
                            <a:srgbClr val="000000"/>
                          </a:solidFill>
                          <a:latin typeface="Montserrat Medium"/>
                        </a:rPr>
                        <a:t>353</a:t>
                      </a:r>
                    </a:p>
                  </a:txBody>
                  <a:tcPr marL="36576" marR="22860" marT="0" marB="0" anchor="ctr">
                    <a:solidFill>
                      <a:srgbClr val="EEF1F6"/>
                    </a:solidFill>
                  </a:tcPr>
                </a:tc>
                <a:tc>
                  <a:txBody>
                    <a:bodyPr/>
                    <a:lstStyle/>
                    <a:p>
                      <a:pPr algn="ctr"/>
                      <a:r>
                        <a:rPr sz="700" b="0">
                          <a:solidFill>
                            <a:srgbClr val="000000"/>
                          </a:solidFill>
                          <a:latin typeface="Montserrat Medium"/>
                        </a:rPr>
                        <a:t>357</a:t>
                      </a:r>
                    </a:p>
                  </a:txBody>
                  <a:tcPr marL="36576" marR="22860" marT="0" marB="0" anchor="ctr">
                    <a:solidFill>
                      <a:srgbClr val="EEF1F6"/>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4174432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1" y="527798"/>
            <a:ext cx="6435192" cy="8407022"/>
          </a:xfrm>
          <a:prstGeom prst="rect">
            <a:avLst/>
          </a:prstGeom>
          <a:noFill/>
        </p:spPr>
        <p:txBody>
          <a:bodyPr wrap="square">
            <a:noAutofit/>
          </a:bodyPr>
          <a:lstStyle/>
          <a:p>
            <a:pPr algn="just">
              <a:lnSpc>
                <a:spcPct val="107000"/>
              </a:lnSpc>
              <a:spcBef>
                <a:spcPts val="800"/>
              </a:spcBef>
              <a:spcAft>
                <a:spcPts val="800"/>
              </a:spcAft>
            </a:pPr>
            <a:r>
              <a:rPr lang="en-US" sz="800" b="1" dirty="0">
                <a:solidFill>
                  <a:srgbClr val="002060"/>
                </a:solidFill>
                <a:latin typeface="Montserrat Medium" pitchFamily="2" charset="0"/>
              </a:rPr>
              <a:t>Seção de Disclosure</a:t>
            </a:r>
            <a:endParaRPr lang="pt-BR" sz="800" b="1" dirty="0">
              <a:solidFill>
                <a:srgbClr val="002060"/>
              </a:solidFill>
              <a:latin typeface="Montserrat Medium" pitchFamily="2" charset="0"/>
            </a:endParaRPr>
          </a:p>
          <a:p>
            <a:pPr algn="just">
              <a:lnSpc>
                <a:spcPct val="115000"/>
              </a:lnSpc>
              <a:spcBef>
                <a:spcPts val="400"/>
              </a:spcBef>
              <a:spcAft>
                <a:spcPts val="400"/>
              </a:spcAf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1.  DISCLAIMER GERAL</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Este relatório foi produzido pelo departamento de análise (“Genial Institutional Research”) da Genial Institutional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Corretora</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de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Câmbio</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Títulos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e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Valores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Mobiliários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S.A. (“GENIAL INSTITUTIONAL CCTVM”). Genial Institutional é uma marca da Genial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Investimentos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CCTVM.</a:t>
            </a:r>
          </a:p>
          <a:p>
            <a:pPr algn="just">
              <a:lnSpc>
                <a:spcPct val="115000"/>
              </a:lnSpc>
              <a:spcBef>
                <a:spcPts val="400"/>
              </a:spcBef>
              <a:spcAft>
                <a:spcPts val="400"/>
              </a:spcAft>
            </a:pP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endPar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endParaRPr>
          </a:p>
          <a:p>
            <a:pPr algn="just">
              <a:lnSpc>
                <a:spcPct val="115000"/>
              </a:lnSpc>
              <a:spcBef>
                <a:spcPts val="400"/>
              </a:spcBef>
              <a:spcAft>
                <a:spcPts val="400"/>
              </a:spcAft>
            </a:pPr>
            <a:endParaRPr lang="en-US" sz="800" dirty="0">
              <a:solidFill>
                <a:srgbClr val="231F20"/>
              </a:solidFill>
              <a:latin typeface="Montserrat Medium" pitchFamily="2" charset="0"/>
              <a:ea typeface="Times New Roman" panose="02020603050405020304" pitchFamily="18" charset="0"/>
              <a:cs typeface="Arial" panose="020B0604020202020204" pitchFamily="34" charset="0"/>
            </a:endParaRPr>
          </a:p>
          <a:p>
            <a:pPr algn="just">
              <a:lnSpc>
                <a:spcPct val="115000"/>
              </a:lnSpc>
              <a:spcBef>
                <a:spcPts val="400"/>
              </a:spcBef>
              <a:spcAft>
                <a:spcPts val="400"/>
              </a:spcAft>
            </a:pPr>
            <a:endPar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Este relatório não pode ser reproduzido ou redistribuído a qualquer outra pessoa, no todo ou em parte, para qualquer finalidade, sem o consentimento prévio por escrito da GENIAL INSTITUTIONAL CCTVM. A GENIAL INSTITUTIONAL CCTVM não se responsabiliza por quaisquer atos de terceiros nesse sentido.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Este relatório de análise destina-se à distribuição apenas nas circunstâncias permitidas pela legislação aplicável. Este relatório não leva em consideração os objetivos de investimento, a situação financeira ou as necessidades específicas de qualquer destinatário, ainda que enviado a um único destinatário. Não há garantia de que constitua declaração ou resumo completo de quaisquer valores mobiliários, mercados, relatórios ou desdobramentos nele referidos. Nem a GENIAL INSTITUTIONAL CCTVM, nem seus diretores, administradores, funcionários ou agentes terão qualquer responsabilidade, a que título for, por erro, imprecisão ou incompletude de fato ou de opinião contidos neste relatório, ou por falta de diligência em sua preparação ou publicação, ou por quaisquer perdas ou danos decorrentes do uso deste relatório.</a:t>
            </a: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A GENIAL INSTITUTIONAL CCTVM pode valer-se de barreiras de informação, como “Chinese Walls”, para controlar o fluxo de informações entre as áreas, unidades, divisões, grupos ou afiliadas da GENIAL INSTITUTIONAL CCTVM.</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Investir em quaisquer valores mobiliários não norte-americanos ou instrumentos financeiros relacionados (inclusive ADRs) discutidos neste relatório pode apresentar certos riscos. Os valores mobiliários de emissores não norte-americanos podem não estar registrados na, ou sujeitos às regulamentações da, U.S. Securities and Exchange Commission. As informações sobre tais valores mobiliários podem ser limitadas. Empresas estrangeiras podem não estar sujeitas a padrões de auditoria e divulgação e a exigências regulatórias comparáveis aos vigentes nos Estados Unidos.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valor de qualquer investimento ou rendimento de quaisquer valores mobiliários ou instrumentos financeiros relacionados discutidos neste relatório denominados em moeda diferente do dólar norte-americano está sujeito a flutuações cambiais que podem ter efeito positivo ou adverso sobre seu valor ou rendimento.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desempenho passado não é necessariamente indicativo de desempenho futuro, e a GENIAL INSTITUTIONAL CCTVM não presta qualquer declaração ou garantia, expressa ou implícita, quanto ao desempenho futuro. Os rendimentos de investimentos podem oscilar. O preço ou valor dos investimentos a que este relatório se refere, direta ou indiretamente, pode cair ou subir contra o interesse dos investidores. Qualquer recomendação ou opinião aqui contida pode tornar-se desatualizada em razão de mudanças no ambiente em que opera o emissor dos valores mobiliários analisados, além de alterações nas estimativas, projeções, premissas e metodologia de avaliação aqui utilizadas.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As ações de companhias brasileiras listadas localmente somente podem ser adquiridas por investidores fora do Brasil que sejam “investidores elegíveis” nos termos das leis e regulamentações aplicáveis.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b="1" dirty="0">
                <a:solidFill>
                  <a:srgbClr val="000000"/>
                </a:solidFill>
                <a:effectLst/>
                <a:latin typeface="Montserrat Medium" pitchFamily="2" charset="0"/>
                <a:ea typeface="Times New Roman" panose="02020603050405020304" pitchFamily="18" charset="0"/>
                <a:cs typeface="Arial" panose="020B0604020202020204" pitchFamily="34" charset="0"/>
              </a:rPr>
              <a:t>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endParaRPr lang="pt-BR" sz="80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480E843A-F8FE-4845-ABF1-9BD48E6D59BC}"/>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pic>
        <p:nvPicPr>
          <p:cNvPr id="3" name="Imagem 2">
            <a:extLst>
              <a:ext uri="{FF2B5EF4-FFF2-40B4-BE49-F238E27FC236}">
                <a16:creationId xmlns:a16="http://schemas.microsoft.com/office/drawing/2014/main" id="{3115388A-57F3-8A73-45ED-48E3F36295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5445" y="1542915"/>
            <a:ext cx="6204084" cy="924238"/>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25">
            <a:extLst>
              <a:ext uri="{FF2B5EF4-FFF2-40B4-BE49-F238E27FC236}">
                <a16:creationId xmlns:a16="http://schemas.microsoft.com/office/drawing/2014/main" id="{1156EA86-516B-30B7-920F-9BC56B5726D5}"/>
              </a:ext>
            </a:extLst>
          </p:cNvPr>
          <p:cNvSpPr txBox="1"/>
          <p:nvPr/>
        </p:nvSpPr>
        <p:spPr>
          <a:xfrm>
            <a:off x="152400" y="140336"/>
            <a:ext cx="3276600" cy="246221"/>
          </a:xfrm>
          <a:prstGeom prst="rect">
            <a:avLst/>
          </a:prstGeom>
          <a:noFill/>
        </p:spPr>
        <p:txBody>
          <a:bodyPr wrap="square" lIns="0" tIns="0" rIns="0" bIns="0" rtlCol="0">
            <a:spAutoFit/>
          </a:bodyPr>
          <a:lstStyle/>
          <a:p>
            <a:r>
              <a:rPr lang="pt-BR" sz="800" b="1" dirty="0">
                <a:latin typeface="Montserrat Medium" pitchFamily="2" charset="0"/>
                <a:cs typeface="Arial" panose="020B0604020202020204" pitchFamily="34" charset="0"/>
              </a:rPr>
              <a:t>July 21 of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31079958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1" y="561145"/>
            <a:ext cx="6431779" cy="8001828"/>
          </a:xfrm>
          <a:prstGeom prst="rect">
            <a:avLst/>
          </a:prstGeom>
          <a:noFill/>
        </p:spPr>
        <p:txBody>
          <a:bodyPr wrap="square">
            <a:noAutofit/>
          </a:bodyPr>
          <a:lstStyle/>
          <a:p>
            <a:pPr algn="just">
              <a:lnSpc>
                <a:spcPct val="115000"/>
              </a:lnSpc>
              <a:spcBef>
                <a:spcPts val="400"/>
              </a:spcBef>
              <a:spcAft>
                <a:spcPts val="400"/>
              </a:spcAft>
            </a:pPr>
            <a:r>
              <a:rPr lang="en-US" sz="800" b="1" dirty="0">
                <a:solidFill>
                  <a:srgbClr val="231F20"/>
                </a:solidFill>
                <a:latin typeface="Montserrat Medium" pitchFamily="2" charset="0"/>
                <a:ea typeface="Times New Roman" panose="02020603050405020304" pitchFamily="18" charset="0"/>
                <a:cs typeface="Arial" panose="020B0604020202020204" pitchFamily="34" charset="0"/>
              </a:rPr>
              <a:t>2</a:t>
            </a: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  DISCLOSURES E CERTIFICAÇÃO DO(S) ANALISTA(S)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principal, LUCA VELLO, é responsável pelo conteúdo deste relatório e pelo cumprimento das exigências da Instrução CVM 598/2018.</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Os analistas certificam que as opiniões expressas neste relatório refletem com precisão suas visões pessoais sobre os valores mobiliários e emissores analisados e que o relatório foi elaborado de forma independente, inclusive em relação à GENIAL INSTITUTIONAL.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certifica que não possui qualquer vínculo com qualquer pessoa que trabalhe para o(s) emissor(es) discutido(s) neste relatório.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certifica que ele(a), ou seu cônjuge ou companheiro(a), direta ou indiretamente, em nome próprio ou de terceiros, não detém quaisquer dos valores mobiliários objeto deste relatório.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certifica que ele(a), ou seu cônjuge ou companheiro(a), não está direta ou indiretamente envolvido(a) na aquisição, alienação ou intermediação dos valores mobiliários objeto deste relatório.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certifica que ele(a), ou seu cônjuge ou companheiro(a), não possui interesse financeiro direto ou indireto no emissor objeto deste relatório (exceto a negociação de cotas de fundos de investimento, nos quais o analista não pode controlar, direta ou indiretamente, a administração ou gestão do fundo, ou que não concentrem investimentos em setores ou empresas cobertos por relatórios produzidos pelo analista).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A remuneração do analista é, direta ou indiretamente, determinada pelas receitas das operações comerciais e financeiras da GENIAL INSTITUTIONAL.</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Adicionalmente, os analistas certificam que nenhuma parcela de sua remuneração esteve, está ou estará direta ou indiretamente relacionada às recomendações ou visões específicas expressas neste relatório.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A remuneração do analista que preparou este relatório é determinada pela gestão de análise e pela alta administração (não incluindo o banco de investimento). A remuneração do analista não se baseia em receitas de banco de investimento; contudo, pode relacionar-se às receitas da GENIAL INSTITUTIONAL CCTVM, suas afiliadas e/ou subsidiárias como um todo, das quais banco de investimento, vendas e trading fazem parte. A remuneração paga aos analistas é de responsabilidade exclusiva da GENIAL INSTITUTIONAL CCTVM.</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certifica que ele(a), ou seu cônjuge ou companheiro(a), não atua como diretor, conselheiro ou membro de conselho consultivo da companhia objeto deste relatório.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principal é responsável pelo conteúdo deste relatório e pelo cumprimento das exigências da Instrução CVM 598/2018.</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Salvo indicação em contrário, as pessoas listadas na capa deste relatório são analistas de valores mobiliários.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80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064B2BFA-E47B-E715-21F6-8AA31D91B3CE}"/>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3" name="TextBox 25">
            <a:extLst>
              <a:ext uri="{FF2B5EF4-FFF2-40B4-BE49-F238E27FC236}">
                <a16:creationId xmlns:a16="http://schemas.microsoft.com/office/drawing/2014/main" id="{68415F75-34E6-6EE2-C099-61E395E0CFCC}"/>
              </a:ext>
            </a:extLst>
          </p:cNvPr>
          <p:cNvSpPr txBox="1"/>
          <p:nvPr/>
        </p:nvSpPr>
        <p:spPr>
          <a:xfrm>
            <a:off x="152400" y="140336"/>
            <a:ext cx="3276600" cy="246221"/>
          </a:xfrm>
          <a:prstGeom prst="rect">
            <a:avLst/>
          </a:prstGeom>
          <a:noFill/>
        </p:spPr>
        <p:txBody>
          <a:bodyPr wrap="square" lIns="0" tIns="0" rIns="0" bIns="0" rtlCol="0">
            <a:spAutoFit/>
          </a:bodyPr>
          <a:lstStyle/>
          <a:p>
            <a:r>
              <a:rPr lang="pt-BR" sz="800" b="1" dirty="0">
                <a:latin typeface="Montserrat Medium" pitchFamily="2" charset="0"/>
                <a:cs typeface="Arial" panose="020B0604020202020204" pitchFamily="34" charset="0"/>
              </a:rPr>
              <a:t>July 21 of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34519030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1" y="561145"/>
            <a:ext cx="6431779" cy="8001828"/>
          </a:xfrm>
          <a:prstGeom prst="rect">
            <a:avLst/>
          </a:prstGeom>
          <a:noFill/>
        </p:spPr>
        <p:txBody>
          <a:bodyPr wrap="square">
            <a:noAutofit/>
          </a:bodyPr>
          <a:lstStyle/>
          <a:p>
            <a:pPr algn="just">
              <a:lnSpc>
                <a:spcPct val="115000"/>
              </a:lnSpc>
              <a:spcBef>
                <a:spcPts val="400"/>
              </a:spcBef>
              <a:spcAft>
                <a:spcPts val="400"/>
              </a:spcAf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3.  DISCLOSURE ADICIONAL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a:t>
            </a:r>
            <a:r>
              <a:rPr lang="en-US" sz="800" b="1" dirty="0" err="1">
                <a:solidFill>
                  <a:srgbClr val="231F20"/>
                </a:solidFill>
                <a:effectLst/>
                <a:latin typeface="Montserrat Medium" pitchFamily="2" charset="0"/>
                <a:ea typeface="Times New Roman" panose="02020603050405020304" pitchFamily="18" charset="0"/>
                <a:cs typeface="Arial" panose="020B0604020202020204" pitchFamily="34" charset="0"/>
              </a:rPr>
              <a:t>i</a:t>
            </a: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Este documento foi preparado pela GENIAL INSTITUTIONAL Research e é fornecido com o único propósito de prestar informações sobre companhias e seus valores mobiliários.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(ii)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As informações aqui contidas são fornecidas apenas para fins informativos e não constituem oferta de compra ou venda, nem devem ser interpretadas como solicitação para adquirir quaisquer valores mobiliários em qualquer jurisdição. As opiniões aqui expressas quanto à compra, venda ou manutenção de valores mobiliários, ou quanto à ponderação de tais ativos em uma carteira real ou hipotética, baseiam-se em análise cuidadosa dos analistas que prepararam este relatório e não devem ser interpretadas por investidores atuais ou futuros como recomendações para qualquer decisão ou ação de investimento específica. A decisão final do investidor deve considerar todos os riscos e custos envolvidos. Este relatório baseia-se em informações obtidas de fontes públicas primárias ou secundárias, ou diretamente das companhias, combinadas com estimativas e cálculos elaborados pela GENIAL INSTITUTIONAL CCTVM. Este relatório não pretende ser uma declaração completa de todos os fatos relevantes relativos a qualquer companhia, indústria, valor mobiliário ou estratégia de mercado mencionados. As informações foram obtidas de fontes consideradas confiáveis, mas a GENIAL INSTITUTIONAL CCTVM não presta qualquer declaração ou garantia, expressa ou implícita, quanto à completude, confiabilidade ou exatidão de tais informações. As informações, opiniões, estimativas e projeções contidas neste documento baseiam-se em dados atuais e estão sujeitas a alterações. Preços e disponibilidade de instrumentos financeiros são meramente indicativos e sujeitos a alteração sem aviso. A GENIAL INSTITUTIONAL CCTVM não tem qualquer obrigação de atualizar ou revisar este documento ou de comunicar quaisquer alterações em tais dados.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(iii)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Os valores mobiliários discutidos neste relatório, bem como as opiniões e recomendações aqui contidas, podem não ser adequados a todo tipo de investidor. Este relatório não leva em consideração os objetivos de investimento, a situação financeira ou as necessidades específicas de qualquer investidor em particular. Investidores que desejem comprar, vender ou investir nos valores mobiliários cobertos devem buscar assessoria financeira independente que considere suas características e necessidades individuais antes de tomar qualquer decisão de investimento. Cada investidor deve tomar decisões independentes após analisar cuidadosamente os riscos, taxas e comissões envolvidos. Se um instrumento financeiro for denominado em moeda diferente da do investidor, variações cambiais podem afetar adversamente o preço, o valor ou o rendimento do instrumento, e o leitor assume todos os riscos cambiais. Os rendimentos podem variar e, portanto, seu preço ou valor pode subir ou cair, direta ou indiretamente. As informações, opiniões e recomendações aqui contidas não constituem e não devem ser interpretadas como promessa ou garantia de qualquer retorno específico. O desempenho passado não indica necessariamente resultados futuros, e nenhuma declaração ou garantia, expressa ou implícita, é feita quanto ao desempenho futuro. Portanto, a GENIAL INSTITUTIONAL CCTVM, suas empresas afiliadas e os analistas envolvidos não assumem qualquer responsabilidade por perdas diretas, indiretas ou consequenciais decorrentes do uso das informações aqui contidas, e qualquer pessoa que utilize este relatório compromete-se a indenizar de forma irrevogável a GENIAL INSTITUTIONAL CCTVM e suas afiliadas de quaisquer reivindicações e demandas.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(iv)</a:t>
            </a:r>
            <a:r>
              <a:rPr lang="en-US" sz="800" b="1" dirty="0">
                <a:solidFill>
                  <a:srgbClr val="231F20"/>
                </a:solidFill>
                <a:latin typeface="Montserrat Medium" pitchFamily="2" charset="0"/>
                <a:ea typeface="Times New Roman" panose="02020603050405020304" pitchFamily="18" charset="0"/>
                <a:cs typeface="Arial" panose="020B0604020202020204" pitchFamily="34" charset="0"/>
              </a:rPr>
              <a:t>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Os preços neste relatório são considerados confiáveis na data de sua emissão e derivam de uma ou mais das seguintes fontes: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fontes expressamente especificadas junto aos dados relevantes; (ii) o preço cotado no principal mercado regulado para o valor mobiliário em questão; (iii) outras fontes públicas consideradas confiáveis; ou (iv) dados proprietários da GENIAL INSTITUTIONAL CCTVM ou a ela disponíveis.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800" i="1" dirty="0">
              <a:latin typeface="Montserrat Medium" pitchFamily="2" charset="0"/>
            </a:endParaRPr>
          </a:p>
          <a:p>
            <a:pPr algn="just">
              <a:lnSpc>
                <a:spcPct val="107000"/>
              </a:lnSpc>
              <a:spcAft>
                <a:spcPts val="800"/>
              </a:spcAft>
            </a:pPr>
            <a:endParaRPr lang="pt-BR" sz="80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854011E6-8C1C-DAEB-801E-47CECAEB526B}"/>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3" name="TextBox 25">
            <a:extLst>
              <a:ext uri="{FF2B5EF4-FFF2-40B4-BE49-F238E27FC236}">
                <a16:creationId xmlns:a16="http://schemas.microsoft.com/office/drawing/2014/main" id="{70CB4ED1-B1A4-E557-A28E-44F8CBDFF198}"/>
              </a:ext>
            </a:extLst>
          </p:cNvPr>
          <p:cNvSpPr txBox="1"/>
          <p:nvPr/>
        </p:nvSpPr>
        <p:spPr>
          <a:xfrm>
            <a:off x="152400" y="140336"/>
            <a:ext cx="3276600" cy="246221"/>
          </a:xfrm>
          <a:prstGeom prst="rect">
            <a:avLst/>
          </a:prstGeom>
          <a:noFill/>
        </p:spPr>
        <p:txBody>
          <a:bodyPr wrap="square" lIns="0" tIns="0" rIns="0" bIns="0" rtlCol="0">
            <a:spAutoFit/>
          </a:bodyPr>
          <a:lstStyle/>
          <a:p>
            <a:r>
              <a:rPr lang="pt-BR" sz="800" b="1" dirty="0">
                <a:latin typeface="Montserrat Medium" pitchFamily="2" charset="0"/>
                <a:cs typeface="Arial" panose="020B0604020202020204" pitchFamily="34" charset="0"/>
              </a:rPr>
              <a:t>July 21 of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29519905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2" y="561145"/>
            <a:ext cx="6421730" cy="8001828"/>
          </a:xfrm>
          <a:prstGeom prst="rect">
            <a:avLst/>
          </a:prstGeom>
          <a:noFill/>
        </p:spPr>
        <p:txBody>
          <a:bodyPr wrap="square">
            <a:noAutofit/>
          </a:bodyPr>
          <a:lstStyle/>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(v)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Nenhuma declaração ou garantia, expressa ou implícita, é prestada quanto à exatidão, completude ou confiabilidade das informações aqui contidas, exceto quanto às informações relativas à GENIAL INSTITUTIONAL CCTVM, suas subsidiárias e afiliadas. Em todos os casos, os investidores devem conduzir sua própria investigação e análise dessas informações antes de tomar ou deixar de tomar qualquer ação em relação aos valores mobiliários ou mercados analisados neste relatório.</a:t>
            </a:r>
            <a:endParaRPr lang="pt-BR" sz="800" dirty="0">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(vi)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A GENIAL INSTITUTIONAL CCTVM não declara que os investidores obterão lucros. A GENIAL INSTITUTIONAL CCTVM não compartilhará com os investidores quaisquer lucros nem aceitará qualquer responsabilidade por perdas de investimento. Investimentos envolvem riscos e os investidores devem agir com prudência em suas decisões. A GENIAL INSTITUTIONAL CCTVM não assume deveres fiduciários em nome dos destinatários deste relatório e, ao comunicá-lo, não atua na qualidade de fiduciária. Este relatório não deve substituir o exercício do julgamento independente do destinatário. Opiniões, estimativas e projeções aqui expressas constituem o julgamento atual do analista responsável pelo conteúdo na data de emissão e estão sujeitas a alteração sem aviso, podendo diferir ou ser contrárias a opiniões de outras áreas ou grupos da GENIAL INSTITUTIONAL CCTVM em razão do uso de premissas e critérios diferentes. As informações, opiniões e recomendações aqui contidas não constituem e não devem ser interpretadas como promessa ou garantia de retorno específico.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(vii)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Como as visões pessoais dos analistas podem diferir entre si, a GENIAL INSTITUTIONAL CCTVM, suas subsidiárias e afiliadas podem ter emitido ou vir a emitir relatórios inconsistentes com, e/ou que cheguem a conclusões diferentes das, informações aqui apresentadas. Tais opiniões, estimativas e projeções não devem ser interpretadas como declaração de que os assuntos nelas referidos ocorrerão. Preços e disponibilidade de instrumentos financeiros são meramente indicativos e sujeitos a alteração sem aviso. Os rendimentos podem variar e, portanto, seu preço ou valor pode subir ou cair, direta ou indiretamente.</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(viii)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Este documento não pode ser: (a) fotocopiado ou duplicado de qualquer forma, no todo ou em parte, e/ou (b) distribuído sem o consentimento prévio por escrito da GENIAL INSTITUTIONAL CCTVM. A GENIAL INSTITUTIONAL CCTVM não se responsabiliza por quaisquer atos de terceiros nesse sentido.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(ix)</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Nem a GENIAL INSTITUTIONAL CCTVM, nem qualquer de suas afiliadas, nem seus respectivos diretores, funcionários ou agentes, aceitam qualquer responsabilidade por perdas ou danos decorrentes do uso de todo ou parte deste relatório.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(x)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GENIAL INSTITUTIONAL CCTVM </a:t>
            </a:r>
            <a:r>
              <a:rPr lang="en-GB" sz="800" dirty="0">
                <a:solidFill>
                  <a:srgbClr val="231F20"/>
                </a:solidFill>
                <a:effectLst/>
                <a:latin typeface="Montserrat Medium" pitchFamily="2" charset="0"/>
                <a:ea typeface="Times New Roman" panose="02020603050405020304" pitchFamily="18" charset="0"/>
                <a:cs typeface="Arial" panose="020B0604020202020204" pitchFamily="34" charset="0"/>
              </a:rPr>
              <a:t>(ou suas afiliadas, executivos, diretores ou funcionários) pode, na medida permitida por lei, ter agido com base nas informações aqui contidas ou utilizá-las antes da publicação deste relatório, podendo deter posição em valores mobiliários emitidos pelas companhias aqui mencionadas e atuar como formador de mercado ou principal em quaisquer transações com tais valores.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Genial Institutional </a:t>
            </a:r>
            <a:r>
              <a:rPr lang="en-GB" sz="800" dirty="0">
                <a:solidFill>
                  <a:srgbClr val="231F20"/>
                </a:solidFill>
                <a:effectLst/>
                <a:latin typeface="Montserrat Medium" pitchFamily="2" charset="0"/>
                <a:ea typeface="Times New Roman" panose="02020603050405020304" pitchFamily="18" charset="0"/>
                <a:cs typeface="Arial" panose="020B0604020202020204" pitchFamily="34" charset="0"/>
              </a:rPr>
              <a:t>pode, de tempos em tempos, prestar serviços de banco de investimento ou outros às companhias aqui mencionadas, ou buscar tais negócios junto a elas.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800" i="1" dirty="0">
              <a:latin typeface="Montserrat Medium" pitchFamily="2" charset="0"/>
            </a:endParaRPr>
          </a:p>
          <a:p>
            <a:pPr algn="just">
              <a:lnSpc>
                <a:spcPct val="107000"/>
              </a:lnSpc>
              <a:spcAft>
                <a:spcPts val="800"/>
              </a:spcAft>
            </a:pPr>
            <a:endParaRPr lang="pt-BR" sz="80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854011E6-8C1C-DAEB-801E-47CECAEB526B}"/>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3" name="TextBox 25">
            <a:extLst>
              <a:ext uri="{FF2B5EF4-FFF2-40B4-BE49-F238E27FC236}">
                <a16:creationId xmlns:a16="http://schemas.microsoft.com/office/drawing/2014/main" id="{6172D4B1-1BA3-894E-3290-699B37DD19C8}"/>
              </a:ext>
            </a:extLst>
          </p:cNvPr>
          <p:cNvSpPr txBox="1"/>
          <p:nvPr/>
        </p:nvSpPr>
        <p:spPr>
          <a:xfrm>
            <a:off x="152400" y="140336"/>
            <a:ext cx="3276600" cy="246221"/>
          </a:xfrm>
          <a:prstGeom prst="rect">
            <a:avLst/>
          </a:prstGeom>
          <a:noFill/>
        </p:spPr>
        <p:txBody>
          <a:bodyPr wrap="square" lIns="0" tIns="0" rIns="0" bIns="0" rtlCol="0">
            <a:spAutoFit/>
          </a:bodyPr>
          <a:lstStyle/>
          <a:p>
            <a:r>
              <a:rPr lang="pt-BR" sz="800" b="1" dirty="0">
                <a:latin typeface="Montserrat Medium" pitchFamily="2" charset="0"/>
                <a:cs typeface="Arial" panose="020B0604020202020204" pitchFamily="34" charset="0"/>
              </a:rPr>
              <a:t>July 21 of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34950850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854011E6-8C1C-DAEB-801E-47CECAEB526B}"/>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6" name="TextBox 6">
            <a:extLst>
              <a:ext uri="{FF2B5EF4-FFF2-40B4-BE49-F238E27FC236}">
                <a16:creationId xmlns:a16="http://schemas.microsoft.com/office/drawing/2014/main" id="{39BBA460-3F7C-CEF2-F7AA-1AB77A270EF8}"/>
              </a:ext>
            </a:extLst>
          </p:cNvPr>
          <p:cNvSpPr txBox="1"/>
          <p:nvPr/>
        </p:nvSpPr>
        <p:spPr>
          <a:xfrm>
            <a:off x="149892" y="561145"/>
            <a:ext cx="6421730" cy="8001828"/>
          </a:xfrm>
          <a:prstGeom prst="rect">
            <a:avLst/>
          </a:prstGeom>
          <a:noFill/>
        </p:spPr>
        <p:txBody>
          <a:bodyPr wrap="square">
            <a:noAutofit/>
          </a:bodyPr>
          <a:lstStyle/>
          <a:p>
            <a:pPr algn="just">
              <a:lnSpc>
                <a:spcPct val="115000"/>
              </a:lnSpc>
              <a:spcBef>
                <a:spcPts val="400"/>
              </a:spcBef>
              <a:spcAft>
                <a:spcPts val="400"/>
              </a:spcAft>
            </a:pPr>
            <a:r>
              <a:rPr lang="en-US" sz="800" b="1" dirty="0">
                <a:solidFill>
                  <a:srgbClr val="231F20"/>
                </a:solidFill>
                <a:latin typeface="Montserrat Medium" pitchFamily="2" charset="0"/>
                <a:ea typeface="Times New Roman" panose="02020603050405020304" pitchFamily="18" charset="0"/>
                <a:cs typeface="Arial" panose="020B0604020202020204" pitchFamily="34" charset="0"/>
              </a:rPr>
              <a:t>4</a:t>
            </a: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  DIVULGAÇÕES IMPORTANTES PARA PESSOAS NOS EUA</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Este relatório de análise foi preparado pela Genial Institutional CCTVM, empresa autorizada a exercer atividades de valores mobiliários no Brasil. A Genial Institutional CCTVM não é uma corretora (broker-dealer) registrada nos Estados Unidos e, portanto, não está sujeita às regras dos EUA sobre a preparação de relatórios de análise e a independência de analistas. Este relatório destina-se à distribuição a “major U.S. institutional investors” com base na isenção de registro prevista na Rule 15a-6 do U.S. Securities Exchange Act de 1934, conforme alterado (o “Exchange Act”), e não é fornecido no âmbito de um acordo de soft-dollar.</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Qualquer destinatário nos EUA deste relatório que deseje efetuar qualquer transação de compra ou venda de valores mobiliários ou instrumentos financeiros relacionados com base nas informações aqui fornecidas deve fazê-lo somente por meio da Auerbach Grayson &amp; Company LLC ("AGCO"), uma corretora registrada nos Estados Unidos, com escritório em 20 West 55th Street, New York, NY 10019, (212) 453-3523. Em nenhuma circunstância qualquer destinatário deste relatório deve efetuar transações de compra ou venda de valores mobiliários ou instrumentos relacionados por meio da Genial Institutional CCTVM.</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Caso o relatório seja distribuído a pessoas que não sejam Major U.S. Institutional Investors nos Estados Unidos, a AGCO assume a responsabilidade pelo conteúdo deste relatório, conforme previsto nas releases pertinentes da SEC e nas no-action letters da equipe da SEC.</a:t>
            </a: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cujo nome aparece neste relatório não é registrado nem qualificado como analista de pesquisa junto à Financial Industry Regulatory Authority (“FINRA”) e pode não ser pessoa associada à Auerbach Grayson &amp; Company LLC ("AGCO") e, portanto, pode não estar sujeito às restrições aplicáveis das regras da FINRA sobre comunicações com a companhia objeto, aparições públicas e negociação de valores mobiliários mantidos em conta de analista.</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As divulgações contidas em relatórios produzidos pela GENIAL INSTITUTIONAL CCTVM e distribuídos pela Auerbach Grayson &amp; Company LLC ("AGCO") nos EUA serão regidas e interpretadas de acordo com a lei dos EUA. Este relatório não pode ser reproduzido ou redistribuído a qualquer outra pessoa, no todo ou em parte, para qualquer finalidade, sem o consentimento prévio por escrito da GENIAL INSTITUTIONAL CCTVM. Informações adicionais sobre os instrumentos financeiros discutidos neste relatório estão disponíveis mediante solicitação.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Disclaimer Reino Unido: </a:t>
            </a:r>
            <a:endParaRPr lang="pt-BR" sz="800" b="1"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Este documento é ESTRITAMENTE CONFIDENCIAL ao destinatário, não pode ser distribuído à imprensa ou a outros meios e não pode ser reproduzido sob qualquer forma. Este documento é direcionado apenas a pessoas que sejam “INVESTMENT PROFESSIONALS” nos termos do artigo 19(5) da FSMA 2000 (FINANCIAL PROMOTION) ORDER 2005, ou a HIGH NET WORTH BODIES nos termos do ARTIGO 49(2) da referida ordem (em conjunto, as “RELEVANT PERSONS”). Este documento não deve ser utilizado ou invocado por pessoas que não sejam RELEVANT PERSONS.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(ii) A distribuição deste documento em outras jurisdições pode ser restringida por lei, e as pessoas em cuja posse este documento chegar devem informar-se sobre, e observar, tais restrições. O descumprimento dessas restrições pode constituir violação das leis de tais jurisdições.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Aft>
                <a:spcPts val="1000"/>
              </a:spcAft>
            </a:pPr>
            <a:r>
              <a:rPr lang="en-US" sz="800" dirty="0">
                <a:effectLst/>
                <a:latin typeface="Montserrat Medium" pitchFamily="2" charset="0"/>
                <a:ea typeface="Times New Roman" panose="02020603050405020304" pitchFamily="18" charset="0"/>
                <a:cs typeface="Arial" panose="020B0604020202020204" pitchFamily="34" charset="0"/>
              </a:rPr>
              <a:t>Copyright 2024 GENIAL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INSTITUTIONAL</a:t>
            </a:r>
            <a:r>
              <a:rPr lang="en-US" sz="800" dirty="0">
                <a:effectLst/>
                <a:latin typeface="Montserrat Medium" pitchFamily="2" charset="0"/>
                <a:ea typeface="Times New Roman" panose="02020603050405020304" pitchFamily="18" charset="0"/>
                <a:cs typeface="Arial" panose="020B0604020202020204" pitchFamily="34" charset="0"/>
              </a:rPr>
              <a:t> CCTVM</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800" i="1" dirty="0">
              <a:latin typeface="Montserrat Medium" pitchFamily="2" charset="0"/>
            </a:endParaRPr>
          </a:p>
          <a:p>
            <a:pPr algn="just">
              <a:lnSpc>
                <a:spcPct val="107000"/>
              </a:lnSpc>
              <a:spcAft>
                <a:spcPts val="800"/>
              </a:spcAft>
            </a:pPr>
            <a:endParaRPr lang="pt-BR" sz="800" i="1" dirty="0">
              <a:latin typeface="Montserrat Medium" pitchFamily="2" charset="0"/>
            </a:endParaRPr>
          </a:p>
        </p:txBody>
      </p:sp>
      <p:sp>
        <p:nvSpPr>
          <p:cNvPr id="3" name="TextBox 25">
            <a:extLst>
              <a:ext uri="{FF2B5EF4-FFF2-40B4-BE49-F238E27FC236}">
                <a16:creationId xmlns:a16="http://schemas.microsoft.com/office/drawing/2014/main" id="{3CFFCF77-7283-D0BA-46C1-093395FEC9C8}"/>
              </a:ext>
            </a:extLst>
          </p:cNvPr>
          <p:cNvSpPr txBox="1"/>
          <p:nvPr/>
        </p:nvSpPr>
        <p:spPr>
          <a:xfrm>
            <a:off x="152400" y="140336"/>
            <a:ext cx="3276600" cy="246221"/>
          </a:xfrm>
          <a:prstGeom prst="rect">
            <a:avLst/>
          </a:prstGeom>
          <a:noFill/>
        </p:spPr>
        <p:txBody>
          <a:bodyPr wrap="square" lIns="0" tIns="0" rIns="0" bIns="0" rtlCol="0">
            <a:spAutoFit/>
          </a:bodyPr>
          <a:lstStyle/>
          <a:p>
            <a:r>
              <a:rPr lang="pt-BR" sz="800" b="1" dirty="0">
                <a:latin typeface="Montserrat Medium" pitchFamily="2" charset="0"/>
                <a:cs typeface="Arial" panose="020B0604020202020204" pitchFamily="34" charset="0"/>
              </a:rPr>
              <a:t>July 21 of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72840995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94dfd066-b0e0-433c-b197-9cd860b93142"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01F44F50AB23B4199FF4361FA428E81" ma:contentTypeVersion="11" ma:contentTypeDescription="Create a new document." ma:contentTypeScope="" ma:versionID="d9569425562df5851da96cf3f3ab05a7">
  <xsd:schema xmlns:xsd="http://www.w3.org/2001/XMLSchema" xmlns:xs="http://www.w3.org/2001/XMLSchema" xmlns:p="http://schemas.microsoft.com/office/2006/metadata/properties" xmlns:ns3="94dfd066-b0e0-433c-b197-9cd860b93142" targetNamespace="http://schemas.microsoft.com/office/2006/metadata/properties" ma:root="true" ma:fieldsID="7760cf8e0a8863b7a91cb399aec913b8" ns3:_="">
    <xsd:import namespace="94dfd066-b0e0-433c-b197-9cd860b93142"/>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element ref="ns3:MediaServiceObjectDetectorVersions" minOccurs="0"/>
                <xsd:element ref="ns3:_activity" minOccurs="0"/>
                <xsd:element ref="ns3:MediaServiceSystemTags" minOccurs="0"/>
                <xsd:element ref="ns3:MediaServiceOCR" minOccurs="0"/>
                <xsd:element ref="ns3:MediaServiceGenerationTime" minOccurs="0"/>
                <xsd:element ref="ns3:MediaServiceEventHashCode"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4dfd066-b0e0-433c-b197-9cd860b93142"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_activity" ma:index="13" nillable="true" ma:displayName="_activity" ma:hidden="true" ma:internalName="_activity">
      <xsd:simpleType>
        <xsd:restriction base="dms:Note"/>
      </xsd:simpleType>
    </xsd:element>
    <xsd:element name="MediaServiceSystemTags" ma:index="14" nillable="true" ma:displayName="MediaServiceSystemTags" ma:hidden="true" ma:internalName="MediaServiceSystemTags" ma:readOnly="true">
      <xsd:simpleType>
        <xsd:restriction base="dms:Note"/>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B996974-B94E-403B-A101-BBD413EDE307}">
  <ds:schemaRefs>
    <ds:schemaRef ds:uri="http://schemas.microsoft.com/office/2006/documentManagement/types"/>
    <ds:schemaRef ds:uri="94dfd066-b0e0-433c-b197-9cd860b93142"/>
    <ds:schemaRef ds:uri="http://purl.org/dc/terms/"/>
    <ds:schemaRef ds:uri="http://schemas.microsoft.com/office/2006/metadata/properties"/>
    <ds:schemaRef ds:uri="http://schemas.microsoft.com/office/infopath/2007/PartnerControls"/>
    <ds:schemaRef ds:uri="http://purl.org/dc/elements/1.1/"/>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1AFC131D-AB68-4E82-A0AC-63B9EF0ABFA8}">
  <ds:schemaRefs>
    <ds:schemaRef ds:uri="http://schemas.microsoft.com/sharepoint/v3/contenttype/forms"/>
  </ds:schemaRefs>
</ds:datastoreItem>
</file>

<file path=customXml/itemProps3.xml><?xml version="1.0" encoding="utf-8"?>
<ds:datastoreItem xmlns:ds="http://schemas.openxmlformats.org/officeDocument/2006/customXml" ds:itemID="{4A0C54BB-75D8-4C9F-A42E-2167366A0F4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4dfd066-b0e0-433c-b197-9cd860b9314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1730</TotalTime>
  <Words>4730</Words>
  <Application>Microsoft Office PowerPoint</Application>
  <PresentationFormat>Letter Paper (8.5x11 in)</PresentationFormat>
  <Paragraphs>333</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Montserrat Medium</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PDF</dc:title>
  <dc:creator>Igor Guedes</dc:creator>
  <cp:lastModifiedBy>Luca Izzo</cp:lastModifiedBy>
  <cp:revision>59</cp:revision>
  <dcterms:created xsi:type="dcterms:W3CDTF">2023-03-17T17:27:08Z</dcterms:created>
  <dcterms:modified xsi:type="dcterms:W3CDTF">2026-07-21T23:38:36Z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0x010100E01F44F50AB23B4199FF4361FA428E81</vt:lpwstr>
  </property>
</Properties>
</file>