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89B820-DE61-4699-9C0A-D11463ECABF0}" v="1" dt="2026-07-20T15:00:21.4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232" autoAdjust="0"/>
    <p:restoredTop sz="96652" autoAdjust="0"/>
  </p:normalViewPr>
  <p:slideViewPr>
    <p:cSldViewPr snapToGrid="0">
      <p:cViewPr varScale="1">
        <p:scale>
          <a:sx n="93" d="100"/>
          <a:sy n="93" d="100"/>
        </p:scale>
        <p:origin x="606"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custSel modSld">
      <pc:chgData name="Luca Izzo" userId="b25620e634527944" providerId="LiveId" clId="{676DCCBD-C5AE-46DA-8C65-D3A7A315AD1D}" dt="2026-07-12T23:49:34.888" v="372" actId="20577"/>
      <pc:docMkLst>
        <pc:docMk/>
      </pc:docMkLst>
      <pc:sldChg chg="modSp mod">
        <pc:chgData name="Luca Izzo" userId="b25620e634527944" providerId="LiveId" clId="{676DCCBD-C5AE-46DA-8C65-D3A7A315AD1D}" dt="2026-07-12T23:49:34.888" v="372" actId="20577"/>
        <pc:sldMkLst>
          <pc:docMk/>
          <pc:sldMk cId="1456612816" sldId="256"/>
        </pc:sldMkLst>
        <pc:spChg chg="mod">
          <ac:chgData name="Luca Izzo" userId="b25620e634527944" providerId="LiveId" clId="{676DCCBD-C5AE-46DA-8C65-D3A7A315AD1D}" dt="2026-07-12T23:37:52.299" v="368" actId="20577"/>
          <ac:spMkLst>
            <pc:docMk/>
            <pc:sldMk cId="1456612816" sldId="256"/>
            <ac:spMk id="3" creationId="{EBA68141-9E09-9BF6-00BC-4CE3B87F444C}"/>
          </ac:spMkLst>
        </pc:spChg>
        <pc:spChg chg="mod">
          <ac:chgData name="Luca Izzo" userId="b25620e634527944" providerId="LiveId" clId="{676DCCBD-C5AE-46DA-8C65-D3A7A315AD1D}" dt="2026-07-12T23:49:34.888" v="372" actId="20577"/>
          <ac:spMkLst>
            <pc:docMk/>
            <pc:sldMk cId="1456612816" sldId="256"/>
            <ac:spMk id="7" creationId="{0E01F140-3FCE-1463-A81B-6696EF9DA503}"/>
          </ac:spMkLst>
        </pc:spChg>
        <pc:spChg chg="mod">
          <ac:chgData name="Luca Izzo" userId="b25620e634527944" providerId="LiveId" clId="{676DCCBD-C5AE-46DA-8C65-D3A7A315AD1D}" dt="2026-07-12T17:02:40.035" v="302" actId="947"/>
          <ac:spMkLst>
            <pc:docMk/>
            <pc:sldMk cId="1456612816" sldId="256"/>
            <ac:spMk id="22" creationId="{75084483-B59F-C7D6-36CB-7B0B74270491}"/>
          </ac:spMkLst>
        </pc:spChg>
        <pc:spChg chg="mod">
          <ac:chgData name="Luca Izzo" userId="b25620e634527944" providerId="LiveId" clId="{676DCCBD-C5AE-46DA-8C65-D3A7A315AD1D}" dt="2026-07-12T23:38:43.251" v="371" actId="20577"/>
          <ac:spMkLst>
            <pc:docMk/>
            <pc:sldMk cId="1456612816" sldId="256"/>
            <ac:spMk id="28" creationId="{16B38EE8-F3FD-851C-3E15-3033F39EE9C4}"/>
          </ac:spMkLst>
        </pc:spChg>
        <pc:graphicFrameChg chg="modGraphic">
          <ac:chgData name="Luca Izzo" userId="b25620e634527944" providerId="LiveId" clId="{676DCCBD-C5AE-46DA-8C65-D3A7A315AD1D}" dt="2026-07-12T18:43:23.714" v="323" actId="207"/>
          <ac:graphicFrameMkLst>
            <pc:docMk/>
            <pc:sldMk cId="1456612816" sldId="256"/>
            <ac:graphicFrameMk id="74" creationId="{00000000-0000-0000-0000-000000000000}"/>
          </ac:graphicFrameMkLst>
        </pc:graphicFrameChg>
      </pc:sldChg>
      <pc:sldChg chg="modSp mod">
        <pc:chgData name="Luca Izzo" userId="b25620e634527944" providerId="LiveId" clId="{676DCCBD-C5AE-46DA-8C65-D3A7A315AD1D}" dt="2026-07-12T17:02:40.106" v="308" actId="947"/>
        <pc:sldMkLst>
          <pc:docMk/>
          <pc:sldMk cId="3107995891" sldId="276"/>
        </pc:sldMkLst>
        <pc:spChg chg="mod">
          <ac:chgData name="Luca Izzo" userId="b25620e634527944" providerId="LiveId" clId="{676DCCBD-C5AE-46DA-8C65-D3A7A315AD1D}" dt="2026-07-12T17:02:40.106" v="308" actId="947"/>
          <ac:spMkLst>
            <pc:docMk/>
            <pc:sldMk cId="3107995891" sldId="276"/>
            <ac:spMk id="6" creationId="{1156EA86-516B-30B7-920F-9BC56B5726D5}"/>
          </ac:spMkLst>
        </pc:spChg>
      </pc:sldChg>
      <pc:sldChg chg="modSp mod">
        <pc:chgData name="Luca Izzo" userId="b25620e634527944" providerId="LiveId" clId="{676DCCBD-C5AE-46DA-8C65-D3A7A315AD1D}" dt="2026-07-12T17:02:40.131" v="311" actId="947"/>
        <pc:sldMkLst>
          <pc:docMk/>
          <pc:sldMk cId="3451903038" sldId="277"/>
        </pc:sldMkLst>
        <pc:spChg chg="mod">
          <ac:chgData name="Luca Izzo" userId="b25620e634527944" providerId="LiveId" clId="{676DCCBD-C5AE-46DA-8C65-D3A7A315AD1D}" dt="2026-07-12T17:02:40.131" v="311" actId="947"/>
          <ac:spMkLst>
            <pc:docMk/>
            <pc:sldMk cId="3451903038" sldId="277"/>
            <ac:spMk id="3" creationId="{68415F75-34E6-6EE2-C099-61E395E0CFCC}"/>
          </ac:spMkLst>
        </pc:spChg>
      </pc:sldChg>
      <pc:sldChg chg="modSp mod">
        <pc:chgData name="Luca Izzo" userId="b25620e634527944" providerId="LiveId" clId="{676DCCBD-C5AE-46DA-8C65-D3A7A315AD1D}" dt="2026-07-12T17:02:40.155" v="314" actId="947"/>
        <pc:sldMkLst>
          <pc:docMk/>
          <pc:sldMk cId="2951990564" sldId="278"/>
        </pc:sldMkLst>
        <pc:spChg chg="mod">
          <ac:chgData name="Luca Izzo" userId="b25620e634527944" providerId="LiveId" clId="{676DCCBD-C5AE-46DA-8C65-D3A7A315AD1D}" dt="2026-07-12T17:02:40.155" v="314" actId="947"/>
          <ac:spMkLst>
            <pc:docMk/>
            <pc:sldMk cId="2951990564" sldId="278"/>
            <ac:spMk id="3" creationId="{70CB4ED1-B1A4-E557-A28E-44F8CBDFF198}"/>
          </ac:spMkLst>
        </pc:spChg>
      </pc:sldChg>
      <pc:sldChg chg="modSp mod">
        <pc:chgData name="Luca Izzo" userId="b25620e634527944" providerId="LiveId" clId="{676DCCBD-C5AE-46DA-8C65-D3A7A315AD1D}" dt="2026-07-12T17:02:40.177" v="317" actId="947"/>
        <pc:sldMkLst>
          <pc:docMk/>
          <pc:sldMk cId="3495085051" sldId="283"/>
        </pc:sldMkLst>
        <pc:spChg chg="mod">
          <ac:chgData name="Luca Izzo" userId="b25620e634527944" providerId="LiveId" clId="{676DCCBD-C5AE-46DA-8C65-D3A7A315AD1D}" dt="2026-07-12T17:02:40.177" v="317" actId="947"/>
          <ac:spMkLst>
            <pc:docMk/>
            <pc:sldMk cId="3495085051" sldId="283"/>
            <ac:spMk id="3" creationId="{6172D4B1-1BA3-894E-3290-699B37DD19C8}"/>
          </ac:spMkLst>
        </pc:spChg>
      </pc:sldChg>
      <pc:sldChg chg="modSp mod">
        <pc:chgData name="Luca Izzo" userId="b25620e634527944" providerId="LiveId" clId="{676DCCBD-C5AE-46DA-8C65-D3A7A315AD1D}" dt="2026-07-12T17:02:40.204" v="320" actId="947"/>
        <pc:sldMkLst>
          <pc:docMk/>
          <pc:sldMk cId="728409953" sldId="284"/>
        </pc:sldMkLst>
        <pc:spChg chg="mod">
          <ac:chgData name="Luca Izzo" userId="b25620e634527944" providerId="LiveId" clId="{676DCCBD-C5AE-46DA-8C65-D3A7A315AD1D}" dt="2026-07-12T17:02:40.204" v="320" actId="947"/>
          <ac:spMkLst>
            <pc:docMk/>
            <pc:sldMk cId="728409953" sldId="284"/>
            <ac:spMk id="3" creationId="{3CFFCF77-7283-D0BA-46C1-093395FEC9C8}"/>
          </ac:spMkLst>
        </pc:spChg>
      </pc:sldChg>
      <pc:sldChg chg="modSp mod">
        <pc:chgData name="Luca Izzo" userId="b25620e634527944" providerId="LiveId" clId="{676DCCBD-C5AE-46DA-8C65-D3A7A315AD1D}" dt="2026-07-12T23:35:25.721" v="349"/>
        <pc:sldMkLst>
          <pc:docMk/>
          <pc:sldMk cId="4174432949" sldId="285"/>
        </pc:sldMkLst>
        <pc:spChg chg="mod">
          <ac:chgData name="Luca Izzo" userId="b25620e634527944" providerId="LiveId" clId="{676DCCBD-C5AE-46DA-8C65-D3A7A315AD1D}" dt="2026-07-12T17:02:40.066" v="305" actId="947"/>
          <ac:spMkLst>
            <pc:docMk/>
            <pc:sldMk cId="4174432949" sldId="285"/>
            <ac:spMk id="2" creationId="{DD55B28F-9C43-D989-04CC-C16DB5D23390}"/>
          </ac:spMkLst>
        </pc:spChg>
        <pc:spChg chg="mod">
          <ac:chgData name="Luca Izzo" userId="b25620e634527944" providerId="LiveId" clId="{676DCCBD-C5AE-46DA-8C65-D3A7A315AD1D}" dt="2026-07-12T18:44:44.135" v="337" actId="20577"/>
          <ac:spMkLst>
            <pc:docMk/>
            <pc:sldMk cId="4174432949" sldId="285"/>
            <ac:spMk id="21" creationId="{00000000-0000-0000-0000-000000000000}"/>
          </ac:spMkLst>
        </pc:spChg>
        <pc:spChg chg="mod">
          <ac:chgData name="Luca Izzo" userId="b25620e634527944" providerId="LiveId" clId="{676DCCBD-C5AE-46DA-8C65-D3A7A315AD1D}" dt="2026-07-12T18:44:49.118" v="341" actId="20577"/>
          <ac:spMkLst>
            <pc:docMk/>
            <pc:sldMk cId="4174432949" sldId="285"/>
            <ac:spMk id="23" creationId="{00000000-0000-0000-0000-000000000000}"/>
          </ac:spMkLst>
        </pc:spChg>
        <pc:spChg chg="mod">
          <ac:chgData name="Luca Izzo" userId="b25620e634527944" providerId="LiveId" clId="{676DCCBD-C5AE-46DA-8C65-D3A7A315AD1D}" dt="2026-07-12T18:44:55.846" v="344" actId="20577"/>
          <ac:spMkLst>
            <pc:docMk/>
            <pc:sldMk cId="4174432949" sldId="285"/>
            <ac:spMk id="25" creationId="{00000000-0000-0000-0000-000000000000}"/>
          </ac:spMkLst>
        </pc:spChg>
      </pc:sldChg>
    </pc:docChg>
  </pc:docChgLst>
  <pc:docChgLst>
    <pc:chgData name="Luca Izzo" userId="b25620e634527944" providerId="LiveId" clId="{630A6B12-2F9B-4A77-B80B-CCD268759C9D}"/>
    <pc:docChg chg="undo redo custSel modSld">
      <pc:chgData name="Luca Izzo" userId="b25620e634527944" providerId="LiveId" clId="{630A6B12-2F9B-4A77-B80B-CCD268759C9D}" dt="2026-07-20T14:55:03.743" v="144" actId="20577"/>
      <pc:docMkLst>
        <pc:docMk/>
      </pc:docMkLst>
      <pc:sldChg chg="modSp mod">
        <pc:chgData name="Luca Izzo" userId="b25620e634527944" providerId="LiveId" clId="{630A6B12-2F9B-4A77-B80B-CCD268759C9D}" dt="2026-07-20T14:55:03.743" v="144" actId="20577"/>
        <pc:sldMkLst>
          <pc:docMk/>
          <pc:sldMk cId="1456612816" sldId="256"/>
        </pc:sldMkLst>
        <pc:spChg chg="mod">
          <ac:chgData name="Luca Izzo" userId="b25620e634527944" providerId="LiveId" clId="{630A6B12-2F9B-4A77-B80B-CCD268759C9D}" dt="2026-07-20T14:55:03.743" v="144" actId="20577"/>
          <ac:spMkLst>
            <pc:docMk/>
            <pc:sldMk cId="1456612816" sldId="256"/>
            <ac:spMk id="3" creationId="{EBA68141-9E09-9BF6-00BC-4CE3B87F444C}"/>
          </ac:spMkLst>
        </pc:spChg>
        <pc:spChg chg="mod">
          <ac:chgData name="Luca Izzo" userId="b25620e634527944" providerId="LiveId" clId="{630A6B12-2F9B-4A77-B80B-CCD268759C9D}" dt="2026-07-15T22:18:57.380" v="50" actId="20577"/>
          <ac:spMkLst>
            <pc:docMk/>
            <pc:sldMk cId="1456612816" sldId="256"/>
            <ac:spMk id="7" creationId="{0E01F140-3FCE-1463-A81B-6696EF9DA503}"/>
          </ac:spMkLst>
        </pc:spChg>
        <pc:spChg chg="mod">
          <ac:chgData name="Luca Izzo" userId="b25620e634527944" providerId="LiveId" clId="{630A6B12-2F9B-4A77-B80B-CCD268759C9D}" dt="2026-07-17T21:38:38.800" v="102" actId="20577"/>
          <ac:spMkLst>
            <pc:docMk/>
            <pc:sldMk cId="1456612816" sldId="256"/>
            <ac:spMk id="22" creationId="{75084483-B59F-C7D6-36CB-7B0B74270491}"/>
          </ac:spMkLst>
        </pc:spChg>
        <pc:spChg chg="mod">
          <ac:chgData name="Luca Izzo" userId="b25620e634527944" providerId="LiveId" clId="{630A6B12-2F9B-4A77-B80B-CCD268759C9D}" dt="2026-07-16T15:27:29.111" v="87" actId="20577"/>
          <ac:spMkLst>
            <pc:docMk/>
            <pc:sldMk cId="1456612816" sldId="256"/>
            <ac:spMk id="28" creationId="{16B38EE8-F3FD-851C-3E15-3033F39EE9C4}"/>
          </ac:spMkLst>
        </pc:spChg>
        <pc:graphicFrameChg chg="mod modGraphic">
          <ac:chgData name="Luca Izzo" userId="b25620e634527944" providerId="LiveId" clId="{630A6B12-2F9B-4A77-B80B-CCD268759C9D}" dt="2026-07-17T21:50:30.626" v="133" actId="207"/>
          <ac:graphicFrameMkLst>
            <pc:docMk/>
            <pc:sldMk cId="1456612816" sldId="256"/>
            <ac:graphicFrameMk id="74" creationId="{00000000-0000-0000-0000-000000000000}"/>
          </ac:graphicFrameMkLst>
        </pc:graphicFrameChg>
        <pc:cxnChg chg="mod">
          <ac:chgData name="Luca Izzo" userId="b25620e634527944" providerId="LiveId" clId="{630A6B12-2F9B-4A77-B80B-CCD268759C9D}" dt="2026-07-16T15:27:47.319" v="90" actId="1076"/>
          <ac:cxnSpMkLst>
            <pc:docMk/>
            <pc:sldMk cId="1456612816" sldId="256"/>
            <ac:cxnSpMk id="29" creationId="{90519E78-65EC-134B-DADE-8932B34528D5}"/>
          </ac:cxnSpMkLst>
        </pc:cxnChg>
      </pc:sldChg>
      <pc:sldChg chg="modSp mod">
        <pc:chgData name="Luca Izzo" userId="b25620e634527944" providerId="LiveId" clId="{630A6B12-2F9B-4A77-B80B-CCD268759C9D}" dt="2026-07-17T21:38:50.207" v="110" actId="20577"/>
        <pc:sldMkLst>
          <pc:docMk/>
          <pc:sldMk cId="3107995891" sldId="276"/>
        </pc:sldMkLst>
        <pc:spChg chg="mod">
          <ac:chgData name="Luca Izzo" userId="b25620e634527944" providerId="LiveId" clId="{630A6B12-2F9B-4A77-B80B-CCD268759C9D}" dt="2026-07-17T21:38:50.207" v="110" actId="20577"/>
          <ac:spMkLst>
            <pc:docMk/>
            <pc:sldMk cId="3107995891" sldId="276"/>
            <ac:spMk id="6" creationId="{1156EA86-516B-30B7-920F-9BC56B5726D5}"/>
          </ac:spMkLst>
        </pc:spChg>
      </pc:sldChg>
      <pc:sldChg chg="modSp mod">
        <pc:chgData name="Luca Izzo" userId="b25620e634527944" providerId="LiveId" clId="{630A6B12-2F9B-4A77-B80B-CCD268759C9D}" dt="2026-07-17T21:38:53.001" v="114" actId="20577"/>
        <pc:sldMkLst>
          <pc:docMk/>
          <pc:sldMk cId="3451903038" sldId="277"/>
        </pc:sldMkLst>
        <pc:spChg chg="mod">
          <ac:chgData name="Luca Izzo" userId="b25620e634527944" providerId="LiveId" clId="{630A6B12-2F9B-4A77-B80B-CCD268759C9D}" dt="2026-07-17T21:38:53.001" v="114" actId="20577"/>
          <ac:spMkLst>
            <pc:docMk/>
            <pc:sldMk cId="3451903038" sldId="277"/>
            <ac:spMk id="3" creationId="{68415F75-34E6-6EE2-C099-61E395E0CFCC}"/>
          </ac:spMkLst>
        </pc:spChg>
      </pc:sldChg>
      <pc:sldChg chg="modSp mod">
        <pc:chgData name="Luca Izzo" userId="b25620e634527944" providerId="LiveId" clId="{630A6B12-2F9B-4A77-B80B-CCD268759C9D}" dt="2026-07-17T21:38:55.838" v="118" actId="20577"/>
        <pc:sldMkLst>
          <pc:docMk/>
          <pc:sldMk cId="2951990564" sldId="278"/>
        </pc:sldMkLst>
        <pc:spChg chg="mod">
          <ac:chgData name="Luca Izzo" userId="b25620e634527944" providerId="LiveId" clId="{630A6B12-2F9B-4A77-B80B-CCD268759C9D}" dt="2026-07-17T21:38:55.838" v="118" actId="20577"/>
          <ac:spMkLst>
            <pc:docMk/>
            <pc:sldMk cId="2951990564" sldId="278"/>
            <ac:spMk id="3" creationId="{70CB4ED1-B1A4-E557-A28E-44F8CBDFF198}"/>
          </ac:spMkLst>
        </pc:spChg>
      </pc:sldChg>
      <pc:sldChg chg="modSp mod">
        <pc:chgData name="Luca Izzo" userId="b25620e634527944" providerId="LiveId" clId="{630A6B12-2F9B-4A77-B80B-CCD268759C9D}" dt="2026-07-17T21:38:58.968" v="122" actId="20577"/>
        <pc:sldMkLst>
          <pc:docMk/>
          <pc:sldMk cId="3495085051" sldId="283"/>
        </pc:sldMkLst>
        <pc:spChg chg="mod">
          <ac:chgData name="Luca Izzo" userId="b25620e634527944" providerId="LiveId" clId="{630A6B12-2F9B-4A77-B80B-CCD268759C9D}" dt="2026-07-17T21:38:58.968" v="122" actId="20577"/>
          <ac:spMkLst>
            <pc:docMk/>
            <pc:sldMk cId="3495085051" sldId="283"/>
            <ac:spMk id="3" creationId="{6172D4B1-1BA3-894E-3290-699B37DD19C8}"/>
          </ac:spMkLst>
        </pc:spChg>
      </pc:sldChg>
      <pc:sldChg chg="modSp mod">
        <pc:chgData name="Luca Izzo" userId="b25620e634527944" providerId="LiveId" clId="{630A6B12-2F9B-4A77-B80B-CCD268759C9D}" dt="2026-07-17T21:39:02.071" v="126" actId="20577"/>
        <pc:sldMkLst>
          <pc:docMk/>
          <pc:sldMk cId="728409953" sldId="284"/>
        </pc:sldMkLst>
        <pc:spChg chg="mod">
          <ac:chgData name="Luca Izzo" userId="b25620e634527944" providerId="LiveId" clId="{630A6B12-2F9B-4A77-B80B-CCD268759C9D}" dt="2026-07-17T21:39:02.071" v="126" actId="20577"/>
          <ac:spMkLst>
            <pc:docMk/>
            <pc:sldMk cId="728409953" sldId="284"/>
            <ac:spMk id="3" creationId="{3CFFCF77-7283-D0BA-46C1-093395FEC9C8}"/>
          </ac:spMkLst>
        </pc:spChg>
      </pc:sldChg>
      <pc:sldChg chg="modSp mod">
        <pc:chgData name="Luca Izzo" userId="b25620e634527944" providerId="LiveId" clId="{630A6B12-2F9B-4A77-B80B-CCD268759C9D}" dt="2026-07-17T21:38:45.734" v="106" actId="20577"/>
        <pc:sldMkLst>
          <pc:docMk/>
          <pc:sldMk cId="4174432949" sldId="285"/>
        </pc:sldMkLst>
        <pc:spChg chg="mod">
          <ac:chgData name="Luca Izzo" userId="b25620e634527944" providerId="LiveId" clId="{630A6B12-2F9B-4A77-B80B-CCD268759C9D}" dt="2026-07-17T21:38:45.734" v="106" actId="20577"/>
          <ac:spMkLst>
            <pc:docMk/>
            <pc:sldMk cId="4174432949" sldId="285"/>
            <ac:spMk id="2" creationId="{DD55B28F-9C43-D989-04CC-C16DB5D23390}"/>
          </ac:spMkLst>
        </pc:spChg>
        <pc:spChg chg="mod">
          <ac:chgData name="Luca Izzo" userId="b25620e634527944" providerId="LiveId" clId="{630A6B12-2F9B-4A77-B80B-CCD268759C9D}" dt="2026-07-17T21:36:07.195" v="93" actId="1076"/>
          <ac:spMkLst>
            <pc:docMk/>
            <pc:sldMk cId="4174432949" sldId="285"/>
            <ac:spMk id="23" creationId="{00000000-0000-0000-0000-000000000000}"/>
          </ac:spMkLst>
        </pc:spChg>
        <pc:spChg chg="mod">
          <ac:chgData name="Luca Izzo" userId="b25620e634527944" providerId="LiveId" clId="{630A6B12-2F9B-4A77-B80B-CCD268759C9D}" dt="2026-07-17T21:36:07.195" v="93" actId="1076"/>
          <ac:spMkLst>
            <pc:docMk/>
            <pc:sldMk cId="4174432949" sldId="285"/>
            <ac:spMk id="25" creationId="{00000000-0000-0000-0000-000000000000}"/>
          </ac:spMkLst>
        </pc:spChg>
        <pc:graphicFrameChg chg="mod modGraphic">
          <ac:chgData name="Luca Izzo" userId="b25620e634527944" providerId="LiveId" clId="{630A6B12-2F9B-4A77-B80B-CCD268759C9D}" dt="2026-07-17T21:36:07.195" v="93" actId="1076"/>
          <ac:graphicFrameMkLst>
            <pc:docMk/>
            <pc:sldMk cId="4174432949" sldId="285"/>
            <ac:graphicFrameMk id="27" creationId="{00000000-0000-0000-0000-000000000000}"/>
          </ac:graphicFrameMkLst>
        </pc:graphicFrameChg>
        <pc:graphicFrameChg chg="mod">
          <ac:chgData name="Luca Izzo" userId="b25620e634527944" providerId="LiveId" clId="{630A6B12-2F9B-4A77-B80B-CCD268759C9D}" dt="2026-07-17T21:36:07.195" v="93" actId="1076"/>
          <ac:graphicFrameMkLst>
            <pc:docMk/>
            <pc:sldMk cId="4174432949" sldId="285"/>
            <ac:graphicFrameMk id="30" creationId="{00000000-0000-0000-0000-00000000000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7/20/2026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Pulp &amp; Paper</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6178739" cy="292388"/>
          </a:xfrm>
          <a:prstGeom prst="rect">
            <a:avLst/>
          </a:prstGeom>
          <a:noFill/>
        </p:spPr>
        <p:txBody>
          <a:bodyPr wrap="square" rtlCol="0">
            <a:spAutoFit/>
          </a:bodyPr>
          <a:lstStyle/>
          <a:p>
            <a:r>
              <a:rPr lang="pt-BR" sz="1300" dirty="0">
                <a:solidFill>
                  <a:schemeClr val="bg1"/>
                </a:solidFill>
                <a:latin typeface="Montserrat Medium" pitchFamily="2" charset="0"/>
                <a:cs typeface="Arial" panose="020B0604020202020204" pitchFamily="34" charset="0"/>
              </a:rPr>
              <a:t>2Q26 Preview: Broad recovery, absent discount</a:t>
            </a:r>
            <a:endParaRPr lang="en-US" sz="1300" dirty="0">
              <a:solidFill>
                <a:schemeClr val="bg1"/>
              </a:solidFill>
              <a:latin typeface="Montserrat Medium" pitchFamily="2" charset="0"/>
              <a:cs typeface="Arial" panose="020B0604020202020204" pitchFamily="34" charset="0"/>
            </a:endParaRP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Pulp &amp; Paper</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 Brig Faria Lima, 3400 – 9th floor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738664"/>
          </a:xfrm>
          <a:prstGeom prst="rect">
            <a:avLst/>
          </a:prstGeom>
          <a:noFill/>
        </p:spPr>
        <p:txBody>
          <a:bodyPr wrap="square" lIns="0" tIns="0" rIns="0" bIns="0" rtlCol="0">
            <a:spAutoFit/>
          </a:bodyPr>
          <a:lstStyle/>
          <a:p>
            <a:r>
              <a:rPr sz="800" b="1">
                <a:solidFill>
                  <a:srgbClr val="2121A9"/>
                </a:solidFill>
                <a:latin typeface="Montserrat Medium"/>
              </a:rPr>
              <a:t>KLBN11 BZ Equity</a:t>
            </a:r>
          </a:p>
          <a:p>
            <a:r>
              <a:rPr sz="800" b="1">
                <a:solidFill>
                  <a:srgbClr val="000000"/>
                </a:solidFill>
                <a:latin typeface="Montserrat Medium"/>
              </a:rPr>
              <a:t>BUY</a:t>
            </a:r>
          </a:p>
          <a:p>
            <a:r>
              <a:rPr sz="800" b="0">
                <a:solidFill>
                  <a:srgbClr val="000000"/>
                </a:solidFill>
                <a:latin typeface="Montserrat Medium"/>
              </a:rPr>
              <a:t>Price: R$ 17.57 (Jul 17)</a:t>
            </a:r>
          </a:p>
          <a:p>
            <a:r>
              <a:rPr sz="800" b="0">
                <a:solidFill>
                  <a:srgbClr val="000000"/>
                </a:solidFill>
                <a:latin typeface="Montserrat Medium"/>
              </a:rPr>
              <a:t>12M Target Price: R$ 21.00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526012"/>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917241"/>
          </a:xfrm>
          <a:prstGeom prst="rect">
            <a:avLst/>
          </a:prstGeom>
          <a:noFill/>
        </p:spPr>
        <p:txBody>
          <a:bodyPr wrap="square">
            <a:noAutofit/>
          </a:bodyPr>
          <a:lstStyle/>
          <a:p>
            <a:pPr algn="just">
              <a:spcBef>
                <a:spcPts val="0"/>
              </a:spcBef>
              <a:spcAft>
                <a:spcPts val="100"/>
              </a:spcAft>
            </a:pPr>
            <a:r>
              <a:rPr lang="pt-BR" sz="690" b="1" noProof="0" dirty="0">
                <a:solidFill>
                  <a:srgbClr val="2121A9"/>
                </a:solidFill>
                <a:latin typeface="Montserrat Medium"/>
              </a:rPr>
              <a:t>Q: What should we expect from 2Q26?</a:t>
            </a:r>
          </a:p>
          <a:p>
            <a:pPr algn="just"/>
            <a:r>
              <a:rPr lang="pt-BR" sz="690" b="0" noProof="0" dirty="0">
                <a:solidFill>
                  <a:srgbClr val="000000"/>
                </a:solidFill>
                <a:latin typeface="Montserrat Medium"/>
              </a:rPr>
              <a:t>A: We foresee a quarter of broad and widespread sequential recovery, favored by a clean operating cycle — free of maintenance downtime — in contrast to 1Q26, burdened by the Monte Alegre outage. We project Adjusted EBITDA of R$1.9bn Est. (+13.9% q/q; −6.9% y/y) and a 36.7% Est. margin, in line with Bloomberg consensus (~R$1.9bn). Net revenue should advance to R$5.2bn Est. (+4.8% q/q), underpinned by recovering volumes across all three businesses and by resilient prices. It bears noting, however, that the expansion stems chiefly from the dissipation of the outage drag — and not from a structural inflection in demand.</a:t>
            </a:r>
          </a:p>
          <a:p>
            <a:pPr algn="just"/>
            <a:endParaRPr lang="pt-BR" sz="690" b="0" noProof="0" dirty="0">
              <a:solidFill>
                <a:srgbClr val="000000"/>
              </a:solidFill>
              <a:latin typeface="Montserrat Medium"/>
            </a:endParaRPr>
          </a:p>
          <a:p>
            <a:pPr algn="just">
              <a:spcAft>
                <a:spcPts val="100"/>
              </a:spcAft>
            </a:pPr>
            <a:r>
              <a:rPr lang="pt-BR" sz="690" b="1" noProof="0" dirty="0">
                <a:solidFill>
                  <a:srgbClr val="2121A9"/>
                </a:solidFill>
                <a:latin typeface="Montserrat Medium"/>
              </a:rPr>
              <a:t>Q: How is Pulp faring?</a:t>
            </a:r>
          </a:p>
          <a:p>
            <a:pPr algn="just"/>
            <a:r>
              <a:rPr lang="pt-BR" sz="690" b="0" noProof="0" dirty="0">
                <a:solidFill>
                  <a:srgbClr val="000000"/>
                </a:solidFill>
                <a:latin typeface="Montserrat Medium"/>
              </a:rPr>
              <a:t>A: We project third-party revenue of R$1,424mn Est. (+1.1% q/q), consistent with the signaling of growth “very much in line”. In hardwood, we foresee stable volume (~290Kt Est.), as the company redirects flows away from Asia — </a:t>
            </a:r>
            <a:r>
              <a:rPr lang="pt-BR" sz="690" b="0" noProof="0" dirty="0" err="1">
                <a:solidFill>
                  <a:srgbClr val="000000"/>
                </a:solidFill>
                <a:latin typeface="Montserrat Medium"/>
              </a:rPr>
              <a:t>oversupplied</a:t>
            </a:r>
            <a:r>
              <a:rPr lang="pt-BR" sz="690" b="0" noProof="0" dirty="0">
                <a:solidFill>
                  <a:srgbClr val="000000"/>
                </a:solidFill>
                <a:latin typeface="Montserrat Medium"/>
              </a:rPr>
              <a:t> — back to Europe, where spreads are more generous; the USD price should advance (~+3.5% q/q Est.). In </a:t>
            </a:r>
            <a:r>
              <a:rPr lang="pt-BR" sz="690" b="0" noProof="0" dirty="0" err="1">
                <a:solidFill>
                  <a:srgbClr val="000000"/>
                </a:solidFill>
                <a:latin typeface="Montserrat Medium"/>
              </a:rPr>
              <a:t>fluff</a:t>
            </a:r>
            <a:r>
              <a:rPr lang="pt-BR" sz="690" b="0" noProof="0" dirty="0">
                <a:solidFill>
                  <a:srgbClr val="000000"/>
                </a:solidFill>
                <a:latin typeface="Montserrat Medium"/>
              </a:rPr>
              <a:t>, we expect progression in both volume and price, sustained by healthy personal-hygiene demand. Divisional EBITDA should reach R$751mn Est. (+11.6% q/q), with a 51.9% Est. margin, widened by the absence of downtime.</a:t>
            </a:r>
          </a:p>
          <a:p>
            <a:pPr algn="just"/>
            <a:endParaRPr lang="pt-BR" sz="690" b="0" noProof="0" dirty="0">
              <a:solidFill>
                <a:srgbClr val="000000"/>
              </a:solidFill>
              <a:latin typeface="Montserrat Medium"/>
            </a:endParaRPr>
          </a:p>
          <a:p>
            <a:pPr algn="just">
              <a:spcAft>
                <a:spcPts val="100"/>
              </a:spcAft>
            </a:pPr>
            <a:r>
              <a:rPr lang="pt-BR" sz="690" b="1" noProof="0" dirty="0">
                <a:solidFill>
                  <a:srgbClr val="2121A9"/>
                </a:solidFill>
                <a:latin typeface="Montserrat Medium"/>
              </a:rPr>
              <a:t>Q: And the Paper business?</a:t>
            </a:r>
          </a:p>
          <a:p>
            <a:pPr algn="just"/>
            <a:r>
              <a:rPr lang="pt-BR" sz="690" b="0" noProof="0" dirty="0">
                <a:solidFill>
                  <a:srgbClr val="000000"/>
                </a:solidFill>
                <a:latin typeface="Montserrat Medium"/>
              </a:rPr>
              <a:t>A: It should progress modestly, to R$1,694mn Est. (+0.3% q/q) — “in line”. In coated board, we project a vigorous volume advance (~+7% q/q Est.), driven by LPB (liquids), by the bleached Vence line (Cimed and O Boticário contracts) and by the recomposition of the MP28 mix (now ~50/50 board/</a:t>
            </a:r>
            <a:r>
              <a:rPr lang="pt-BR" sz="690" b="0" noProof="0" dirty="0" err="1">
                <a:solidFill>
                  <a:srgbClr val="000000"/>
                </a:solidFill>
                <a:latin typeface="Montserrat Medium"/>
              </a:rPr>
              <a:t>kraft</a:t>
            </a:r>
            <a:r>
              <a:rPr lang="pt-BR" sz="690" b="0" noProof="0" dirty="0">
                <a:solidFill>
                  <a:srgbClr val="000000"/>
                </a:solidFill>
                <a:latin typeface="Montserrat Medium"/>
              </a:rPr>
              <a:t>); prices should hold stable in reais, since ~60% of volume is destined for the domestic market, mitigating the FX effect. In </a:t>
            </a:r>
            <a:r>
              <a:rPr lang="pt-BR" sz="690" b="0" noProof="0" dirty="0" err="1">
                <a:solidFill>
                  <a:srgbClr val="000000"/>
                </a:solidFill>
                <a:latin typeface="Montserrat Medium"/>
              </a:rPr>
              <a:t>kraftliner</a:t>
            </a:r>
            <a:r>
              <a:rPr lang="pt-BR" sz="690" b="0" noProof="0" dirty="0">
                <a:solidFill>
                  <a:srgbClr val="000000"/>
                </a:solidFill>
                <a:latin typeface="Montserrat Medium"/>
              </a:rPr>
              <a:t>, volume should recede (greater integration into boxes via CAE), albeit with prices rising in USD. EBITDA of R$873mn Est. (+5.2% q/q), 32.9% Est. margin.</a:t>
            </a:r>
          </a:p>
          <a:p>
            <a:pPr algn="just"/>
            <a:endParaRPr lang="pt-BR" sz="690" b="0" noProof="0" dirty="0">
              <a:solidFill>
                <a:srgbClr val="000000"/>
              </a:solidFill>
              <a:latin typeface="Montserrat Medium"/>
            </a:endParaRPr>
          </a:p>
          <a:p>
            <a:pPr algn="just">
              <a:spcAft>
                <a:spcPts val="100"/>
              </a:spcAft>
            </a:pPr>
            <a:r>
              <a:rPr lang="pt-BR" sz="690" b="1" noProof="0" dirty="0">
                <a:solidFill>
                  <a:srgbClr val="2121A9"/>
                </a:solidFill>
                <a:latin typeface="Montserrat Medium"/>
              </a:rPr>
              <a:t>Q: Is Packaging the highlight of the quarter?</a:t>
            </a:r>
          </a:p>
          <a:p>
            <a:pPr algn="just"/>
            <a:r>
              <a:rPr lang="pt-BR" sz="690" b="0" noProof="0" dirty="0">
                <a:solidFill>
                  <a:srgbClr val="000000"/>
                </a:solidFill>
                <a:latin typeface="Montserrat Medium"/>
              </a:rPr>
              <a:t>A: In our view, yes — we foresee the most expressive sequential revenue expansion, to R$1,903mn Est. (+6.1% q/q; +2.3% y/y), with EBITDA of R$237mn Est. (+24.8% q/q) and a 12.4% Est. margin. In corrugated boxes (P.O.), seasonality — distorted in 1Q by Chinese import quotas and by crop-related issues — should normalize, with volumes rising and prices stable. In industrial bags, the redirection of exports (curtailed by US tariffs) toward the domestic market — notably civil construction, bolstered by Minha Casa Minha Vida and by the electoral cycle — should underpin volume, at stable prices.</a:t>
            </a:r>
          </a:p>
          <a:p>
            <a:pPr algn="just"/>
            <a:endParaRPr lang="pt-BR" sz="690" b="0" noProof="0" dirty="0">
              <a:solidFill>
                <a:srgbClr val="000000"/>
              </a:solidFill>
              <a:latin typeface="Montserrat Medium"/>
            </a:endParaRPr>
          </a:p>
          <a:p>
            <a:pPr algn="just">
              <a:spcAft>
                <a:spcPts val="100"/>
              </a:spcAft>
            </a:pPr>
            <a:r>
              <a:rPr lang="pt-BR" sz="690" b="1" noProof="0" dirty="0">
                <a:solidFill>
                  <a:srgbClr val="2121A9"/>
                </a:solidFill>
                <a:latin typeface="Montserrat Medium"/>
              </a:rPr>
              <a:t>Q: Is cash cost a concern?</a:t>
            </a:r>
          </a:p>
          <a:p>
            <a:pPr algn="just"/>
            <a:r>
              <a:rPr lang="pt-BR" sz="690" b="0" noProof="0" dirty="0">
                <a:solidFill>
                  <a:srgbClr val="000000"/>
                </a:solidFill>
                <a:latin typeface="Montserrat Medium"/>
              </a:rPr>
              <a:t>A: Not on structural grounds. We project cash cost of ~R$3,155/t Est., below the floor of the annual </a:t>
            </a:r>
            <a:r>
              <a:rPr lang="pt-BR" sz="690" b="0" noProof="0" dirty="0" err="1">
                <a:solidFill>
                  <a:srgbClr val="000000"/>
                </a:solidFill>
                <a:latin typeface="Montserrat Medium"/>
              </a:rPr>
              <a:t>guidance</a:t>
            </a:r>
            <a:r>
              <a:rPr lang="pt-BR" sz="690" b="0" noProof="0" dirty="0">
                <a:solidFill>
                  <a:srgbClr val="000000"/>
                </a:solidFill>
                <a:latin typeface="Montserrat Medium"/>
              </a:rPr>
              <a:t> (R$3.2–3.3k/t) — a reading we deem coherent, and not aggressive, as this is a quarter free of downtime. The full-year arithmetic corroborates it: of the two 2026 outages — Monte Alegre (</a:t>
            </a:r>
            <a:r>
              <a:rPr lang="pt-BR" sz="690" b="0" noProof="0" dirty="0" err="1">
                <a:solidFill>
                  <a:srgbClr val="000000"/>
                </a:solidFill>
                <a:latin typeface="Montserrat Medium"/>
              </a:rPr>
              <a:t>Jan</a:t>
            </a:r>
            <a:r>
              <a:rPr lang="pt-BR" sz="690" b="0" noProof="0" dirty="0">
                <a:solidFill>
                  <a:srgbClr val="000000"/>
                </a:solidFill>
                <a:latin typeface="Montserrat Medium"/>
              </a:rPr>
              <a:t>, 1Q) and Otacílio Costa (</a:t>
            </a:r>
            <a:r>
              <a:rPr lang="pt-BR" sz="690" b="0" noProof="0" dirty="0" err="1">
                <a:solidFill>
                  <a:srgbClr val="000000"/>
                </a:solidFill>
                <a:latin typeface="Montserrat Medium"/>
              </a:rPr>
              <a:t>Aug</a:t>
            </a:r>
            <a:r>
              <a:rPr lang="pt-BR" sz="690" b="0" noProof="0" dirty="0">
                <a:solidFill>
                  <a:srgbClr val="000000"/>
                </a:solidFill>
                <a:latin typeface="Montserrat Medium"/>
              </a:rPr>
              <a:t>, 3Q) —, both fall in odd quarters; hence the clean ones (2Q and 4Q) must run below the range for the year to converge to the band. As a reference, 2Q25 — likewise free of downtime — ran at R$3,177/t. The company reiterated the </a:t>
            </a:r>
            <a:r>
              <a:rPr lang="pt-BR" sz="690" b="0" noProof="0" dirty="0" err="1">
                <a:solidFill>
                  <a:srgbClr val="000000"/>
                </a:solidFill>
                <a:latin typeface="Montserrat Medium"/>
              </a:rPr>
              <a:t>guidance</a:t>
            </a:r>
            <a:r>
              <a:rPr lang="pt-BR" sz="690" b="0" noProof="0" dirty="0">
                <a:solidFill>
                  <a:srgbClr val="000000"/>
                </a:solidFill>
                <a:latin typeface="Montserrat Medium"/>
              </a:rPr>
              <a:t> (Dec/25 material fact) and the “monthly effort” to preserve it.</a:t>
            </a:r>
          </a:p>
          <a:p>
            <a:pPr algn="just"/>
            <a:endParaRPr lang="pt-BR" sz="690" b="0" noProof="0" dirty="0">
              <a:solidFill>
                <a:srgbClr val="000000"/>
              </a:solidFill>
              <a:latin typeface="Montserrat Medium"/>
            </a:endParaRPr>
          </a:p>
          <a:p>
            <a:pPr algn="just">
              <a:spcAft>
                <a:spcPts val="100"/>
              </a:spcAft>
            </a:pPr>
            <a:r>
              <a:rPr lang="pt-BR" sz="690" b="1" noProof="0" dirty="0">
                <a:solidFill>
                  <a:srgbClr val="2121A9"/>
                </a:solidFill>
                <a:latin typeface="Montserrat Medium"/>
              </a:rPr>
              <a:t>Q: Are we aligned with Bloomberg consensus?</a:t>
            </a:r>
          </a:p>
          <a:p>
            <a:pPr algn="just"/>
            <a:r>
              <a:rPr lang="pt-BR" sz="690" b="0" noProof="0" dirty="0">
                <a:solidFill>
                  <a:srgbClr val="000000"/>
                </a:solidFill>
                <a:latin typeface="Montserrat Medium"/>
              </a:rPr>
              <a:t>A: Operationally, fully: our EBITDA of R$1.9bn stands marginally above consensus (+1.6%), with revenue slightly below (−1.2%) — hence a somewhat higher margin, defensible for a clean quarter. The material divergence lies below EBITDA: consensus embeds a more benign financial result, reflecting the (non-cash) FX gain on USD-denominated debt arising from the appreciation of the real (~4% in the quarter) — an effect we now incorporate and which brings our net income closer to the market’s reading.</a:t>
            </a:r>
          </a:p>
          <a:p>
            <a:pPr algn="just"/>
            <a:endParaRPr lang="pt-BR" sz="690" b="0" noProof="0" dirty="0">
              <a:solidFill>
                <a:srgbClr val="000000"/>
              </a:solidFill>
              <a:latin typeface="Montserrat Medium"/>
            </a:endParaRPr>
          </a:p>
          <a:p>
            <a:pPr algn="just">
              <a:spcAft>
                <a:spcPts val="100"/>
              </a:spcAft>
            </a:pPr>
            <a:r>
              <a:rPr lang="pt-BR" sz="690" b="1" noProof="0" dirty="0">
                <a:solidFill>
                  <a:srgbClr val="2121A9"/>
                </a:solidFill>
                <a:latin typeface="Montserrat Medium"/>
              </a:rPr>
              <a:t>Q: What does it imply for the recommendation?</a:t>
            </a:r>
          </a:p>
          <a:p>
            <a:pPr algn="just"/>
            <a:r>
              <a:rPr lang="pt-BR" sz="690" b="0" noProof="0" dirty="0">
                <a:solidFill>
                  <a:srgbClr val="000000"/>
                </a:solidFill>
                <a:latin typeface="Montserrat Medium"/>
              </a:rPr>
              <a:t>A: Formally, we reiterate BUY, with a 12M Target Price of R$21.00 (~+20% versus the ~R$17.6/</a:t>
            </a:r>
            <a:r>
              <a:rPr lang="pt-BR" sz="690" b="0" noProof="0" dirty="0" err="1">
                <a:solidFill>
                  <a:srgbClr val="000000"/>
                </a:solidFill>
                <a:latin typeface="Montserrat Medium"/>
              </a:rPr>
              <a:t>unit</a:t>
            </a:r>
            <a:r>
              <a:rPr lang="pt-BR" sz="690" b="0" noProof="0" dirty="0">
                <a:solidFill>
                  <a:srgbClr val="000000"/>
                </a:solidFill>
                <a:latin typeface="Montserrat Medium"/>
              </a:rPr>
              <a:t>, plus a </a:t>
            </a:r>
            <a:r>
              <a:rPr lang="pt-BR" sz="690" b="0" noProof="0" dirty="0" err="1">
                <a:solidFill>
                  <a:srgbClr val="000000"/>
                </a:solidFill>
                <a:latin typeface="Montserrat Medium"/>
              </a:rPr>
              <a:t>dividend</a:t>
            </a:r>
            <a:r>
              <a:rPr lang="pt-BR" sz="690" b="0" noProof="0" dirty="0">
                <a:solidFill>
                  <a:srgbClr val="000000"/>
                </a:solidFill>
                <a:latin typeface="Montserrat Medium"/>
              </a:rPr>
              <a:t> </a:t>
            </a:r>
            <a:r>
              <a:rPr lang="pt-BR" sz="690" b="0" noProof="0" dirty="0" err="1">
                <a:solidFill>
                  <a:srgbClr val="000000"/>
                </a:solidFill>
                <a:latin typeface="Montserrat Medium"/>
              </a:rPr>
              <a:t>yield</a:t>
            </a:r>
            <a:r>
              <a:rPr lang="pt-BR" sz="690" b="0" noProof="0" dirty="0">
                <a:solidFill>
                  <a:srgbClr val="000000"/>
                </a:solidFill>
                <a:latin typeface="Montserrat Medium"/>
              </a:rPr>
              <a:t> of ~5.7% 26E). We deem 2Q26 constructive — widespread volume recovery, disciplined cost and deleveraging underway (</a:t>
            </a:r>
            <a:r>
              <a:rPr lang="pt-BR" sz="690" b="0" noProof="0" dirty="0" err="1">
                <a:solidFill>
                  <a:srgbClr val="000000"/>
                </a:solidFill>
                <a:latin typeface="Montserrat Medium"/>
              </a:rPr>
              <a:t>net</a:t>
            </a:r>
            <a:r>
              <a:rPr lang="pt-BR" sz="690" b="0" noProof="0" dirty="0">
                <a:solidFill>
                  <a:srgbClr val="000000"/>
                </a:solidFill>
                <a:latin typeface="Montserrat Medium"/>
              </a:rPr>
              <a:t> debt/EBITDA heading toward ~2.4x in 28E).</a:t>
            </a:r>
          </a:p>
          <a:p>
            <a:pPr algn="just"/>
            <a:endParaRPr lang="pt-BR" sz="690" b="0" noProof="0" dirty="0">
              <a:solidFill>
                <a:srgbClr val="000000"/>
              </a:solidFill>
              <a:latin typeface="Montserrat Medium"/>
            </a:endParaRPr>
          </a:p>
          <a:p>
            <a:pPr algn="just"/>
            <a:r>
              <a:rPr lang="pt-BR" sz="690" b="0" noProof="0" dirty="0">
                <a:solidFill>
                  <a:srgbClr val="000000"/>
                </a:solidFill>
                <a:latin typeface="Montserrat Medium"/>
              </a:rPr>
              <a:t>That said, we flag a cautious bias: the stock offers virtually no discount — EV/EBITDA of ~7.2x 26E, in line with the global peer average and above its own 2-year historical average —, which narrows the margin of safety. Hence we do not rule out revisiting the recommendation (toward HOLD) should 2Q26 (</a:t>
            </a:r>
            <a:r>
              <a:rPr lang="pt-BR" sz="690" b="0" noProof="0" dirty="0" err="1">
                <a:solidFill>
                  <a:srgbClr val="000000"/>
                </a:solidFill>
                <a:latin typeface="Montserrat Medium"/>
              </a:rPr>
              <a:t>Aug 5</a:t>
            </a:r>
            <a:r>
              <a:rPr lang="pt-BR" sz="690" b="0" noProof="0" dirty="0">
                <a:solidFill>
                  <a:srgbClr val="000000"/>
                </a:solidFill>
                <a:latin typeface="Montserrat Medium"/>
              </a:rPr>
              <a:t>) merely confirm — without surpassing — expectations.</a:t>
            </a:r>
          </a:p>
          <a:p>
            <a:pPr algn="just"/>
            <a:endParaRPr lang="pt-BR" sz="690" b="0" noProof="0" dirty="0">
              <a:solidFill>
                <a:srgbClr val="000000"/>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1806637876"/>
              </p:ext>
            </p:extLst>
          </p:nvPr>
        </p:nvGraphicFramePr>
        <p:xfrm>
          <a:off x="4938708" y="3622171"/>
          <a:ext cx="1801367" cy="2827018"/>
        </p:xfrm>
        <a:graphic>
          <a:graphicData uri="http://schemas.openxmlformats.org/drawingml/2006/table">
            <a:tbl>
              <a:tblPr>
                <a:tableStyleId>{2D5ABB26-0587-4C30-8999-92F81FD0307C}</a:tableStyleId>
              </a:tblPr>
              <a:tblGrid>
                <a:gridCol w="936711">
                  <a:extLst>
                    <a:ext uri="{9D8B030D-6E8A-4147-A177-3AD203B41FA5}">
                      <a16:colId xmlns:a16="http://schemas.microsoft.com/office/drawing/2014/main" val="20000"/>
                    </a:ext>
                  </a:extLst>
                </a:gridCol>
                <a:gridCol w="864656">
                  <a:extLst>
                    <a:ext uri="{9D8B030D-6E8A-4147-A177-3AD203B41FA5}">
                      <a16:colId xmlns:a16="http://schemas.microsoft.com/office/drawing/2014/main" val="20001"/>
                    </a:ext>
                  </a:extLst>
                </a:gridCol>
              </a:tblGrid>
              <a:tr h="165667">
                <a:tc gridSpan="2">
                  <a:txBody>
                    <a:bodyPr/>
                    <a:lstStyle/>
                    <a:p>
                      <a:pPr algn="l"/>
                      <a:r>
                        <a:rPr sz="800" b="1">
                          <a:solidFill>
                            <a:srgbClr val="FFFFFF"/>
                          </a:solidFill>
                          <a:latin typeface="Montserrat Medium"/>
                        </a:rPr>
                        <a:t>MARKET DATA</a:t>
                      </a: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00"/>
                  </a:ext>
                </a:extLst>
              </a:tr>
              <a:tr h="144290">
                <a:tc>
                  <a:txBody>
                    <a:bodyPr/>
                    <a:lstStyle/>
                    <a:p>
                      <a:pPr algn="l"/>
                      <a:r>
                        <a:rPr sz="700" b="0">
                          <a:solidFill>
                            <a:srgbClr val="000000"/>
                          </a:solidFill>
                          <a:latin typeface="Montserrat Medium"/>
                        </a:rPr>
                        <a:t>Market cap</a:t>
                      </a:r>
                    </a:p>
                  </a:txBody>
                  <a:tcPr marL="45720" marR="36576" marT="0" marB="0" anchor="ctr">
                    <a:solidFill>
                      <a:srgbClr val="FFFFFF"/>
                    </a:solidFill>
                  </a:tcPr>
                </a:tc>
                <a:tc>
                  <a:txBody>
                    <a:bodyPr/>
                    <a:lstStyle/>
                    <a:p>
                      <a:pPr algn="r"/>
                      <a:r>
                        <a:rPr sz="700" b="1">
                          <a:solidFill>
                            <a:srgbClr val="000000"/>
                          </a:solidFill>
                          <a:latin typeface="Montserrat Medium"/>
                        </a:rPr>
                        <a:t>R$ 21.9b</a:t>
                      </a:r>
                    </a:p>
                  </a:txBody>
                  <a:tcPr marL="45720" marR="36576" marT="0" marB="0" anchor="ctr">
                    <a:solidFill>
                      <a:srgbClr val="FFFFFF"/>
                    </a:solidFill>
                  </a:tcPr>
                </a:tc>
                <a:extLst>
                  <a:ext uri="{0D108BD9-81ED-4DB2-BD59-A6C34878D82A}">
                    <a16:rowId xmlns:a16="http://schemas.microsoft.com/office/drawing/2014/main" val="10001"/>
                  </a:ext>
                </a:extLst>
              </a:tr>
              <a:tr h="144290">
                <a:tc>
                  <a:txBody>
                    <a:bodyPr/>
                    <a:lstStyle/>
                    <a:p>
                      <a:pPr algn="l"/>
                      <a:r>
                        <a:rPr sz="700" b="0">
                          <a:solidFill>
                            <a:srgbClr val="000000"/>
                          </a:solidFill>
                          <a:latin typeface="Montserrat Medium"/>
                        </a:rPr>
                        <a:t>Free float</a:t>
                      </a:r>
                    </a:p>
                  </a:txBody>
                  <a:tcPr marL="45720" marR="36576" marT="0" marB="0" anchor="ctr">
                    <a:solidFill>
                      <a:srgbClr val="FFFFFF"/>
                    </a:solidFill>
                  </a:tcPr>
                </a:tc>
                <a:tc>
                  <a:txBody>
                    <a:bodyPr/>
                    <a:lstStyle/>
                    <a:p>
                      <a:pPr algn="r"/>
                      <a:r>
                        <a:rPr sz="700" b="1">
                          <a:solidFill>
                            <a:srgbClr val="000000"/>
                          </a:solidFill>
                          <a:latin typeface="Montserrat Medium"/>
                        </a:rPr>
                        <a:t>~60%</a:t>
                      </a:r>
                    </a:p>
                  </a:txBody>
                  <a:tcPr marL="45720" marR="36576" marT="0" marB="0" anchor="ctr">
                    <a:solidFill>
                      <a:srgbClr val="FFFFFF"/>
                    </a:solidFill>
                  </a:tcPr>
                </a:tc>
                <a:extLst>
                  <a:ext uri="{0D108BD9-81ED-4DB2-BD59-A6C34878D82A}">
                    <a16:rowId xmlns:a16="http://schemas.microsoft.com/office/drawing/2014/main" val="10002"/>
                  </a:ext>
                </a:extLst>
              </a:tr>
              <a:tr h="144290">
                <a:tc>
                  <a:txBody>
                    <a:bodyPr/>
                    <a:lstStyle/>
                    <a:p>
                      <a:pPr algn="l"/>
                      <a:r>
                        <a:rPr sz="700" b="0">
                          <a:solidFill>
                            <a:srgbClr val="000000"/>
                          </a:solidFill>
                          <a:latin typeface="Montserrat Medium"/>
                        </a:rPr>
                        <a:t>ADTV (3m)</a:t>
                      </a:r>
                    </a:p>
                  </a:txBody>
                  <a:tcPr marL="45720" marR="36576" marT="0" marB="0" anchor="ctr">
                    <a:solidFill>
                      <a:srgbClr val="FFFFFF"/>
                    </a:solidFill>
                  </a:tcPr>
                </a:tc>
                <a:tc>
                  <a:txBody>
                    <a:bodyPr/>
                    <a:lstStyle/>
                    <a:p>
                      <a:pPr algn="r"/>
                      <a:r>
                        <a:rPr sz="700" b="1">
                          <a:solidFill>
                            <a:srgbClr val="000000"/>
                          </a:solidFill>
                          <a:latin typeface="Montserrat Medium"/>
                        </a:rPr>
                        <a:t>R$ 94m</a:t>
                      </a:r>
                    </a:p>
                  </a:txBody>
                  <a:tcPr marL="45720" marR="36576" marT="0" marB="0" anchor="ctr">
                    <a:solidFill>
                      <a:srgbClr val="FFFFFF"/>
                    </a:solidFill>
                  </a:tcPr>
                </a:tc>
                <a:extLst>
                  <a:ext uri="{0D108BD9-81ED-4DB2-BD59-A6C34878D82A}">
                    <a16:rowId xmlns:a16="http://schemas.microsoft.com/office/drawing/2014/main" val="10003"/>
                  </a:ext>
                </a:extLst>
              </a:tr>
              <a:tr h="144290">
                <a:tc>
                  <a:txBody>
                    <a:bodyPr/>
                    <a:lstStyle/>
                    <a:p>
                      <a:pPr algn="l"/>
                      <a:r>
                        <a:rPr sz="700" b="0">
                          <a:solidFill>
                            <a:srgbClr val="000000"/>
                          </a:solidFill>
                          <a:latin typeface="Montserrat Medium"/>
                        </a:rPr>
                        <a:t>52-wk range</a:t>
                      </a:r>
                    </a:p>
                  </a:txBody>
                  <a:tcPr marL="45720" marR="36576" marT="0" marB="0" anchor="ctr">
                    <a:solidFill>
                      <a:srgbClr val="FFFFFF"/>
                    </a:solidFill>
                  </a:tcPr>
                </a:tc>
                <a:tc>
                  <a:txBody>
                    <a:bodyPr/>
                    <a:lstStyle/>
                    <a:p>
                      <a:pPr algn="r"/>
                      <a:r>
                        <a:rPr sz="700" b="1">
                          <a:solidFill>
                            <a:srgbClr val="000000"/>
                          </a:solidFill>
                          <a:latin typeface="Montserrat Medium"/>
                        </a:rPr>
                        <a:t>16.1–21.3</a:t>
                      </a:r>
                    </a:p>
                  </a:txBody>
                  <a:tcPr marL="45720" marR="36576" marT="0" marB="0" anchor="ctr">
                    <a:solidFill>
                      <a:srgbClr val="FFFFFF"/>
                    </a:solidFill>
                  </a:tcPr>
                </a:tc>
                <a:extLst>
                  <a:ext uri="{0D108BD9-81ED-4DB2-BD59-A6C34878D82A}">
                    <a16:rowId xmlns:a16="http://schemas.microsoft.com/office/drawing/2014/main" val="10004"/>
                  </a:ext>
                </a:extLst>
              </a:tr>
              <a:tr h="144290">
                <a:tc>
                  <a:txBody>
                    <a:bodyPr/>
                    <a:lstStyle/>
                    <a:p>
                      <a:pPr algn="l"/>
                      <a:r>
                        <a:rPr sz="700" b="0">
                          <a:solidFill>
                            <a:srgbClr val="000000"/>
                          </a:solidFill>
                          <a:latin typeface="Montserrat Medium"/>
                        </a:rPr>
                        <a:t>Net debt</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R$ 24.0b</a:t>
                      </a:r>
                    </a:p>
                  </a:txBody>
                  <a:tcPr marL="45720" marR="36576" marT="0" marB="0" anchor="ctr">
                    <a:solidFill>
                      <a:srgbClr val="FFFFFF"/>
                    </a:solidFill>
                  </a:tcPr>
                </a:tc>
                <a:extLst>
                  <a:ext uri="{0D108BD9-81ED-4DB2-BD59-A6C34878D82A}">
                    <a16:rowId xmlns:a16="http://schemas.microsoft.com/office/drawing/2014/main" val="10005"/>
                  </a:ext>
                </a:extLst>
              </a:tr>
              <a:tr h="144290">
                <a:tc>
                  <a:txBody>
                    <a:bodyPr/>
                    <a:lstStyle/>
                    <a:p>
                      <a:pPr algn="l"/>
                      <a:r>
                        <a:rPr sz="700" b="0">
                          <a:solidFill>
                            <a:srgbClr val="000000"/>
                          </a:solidFill>
                          <a:latin typeface="Montserrat Medium"/>
                        </a:rPr>
                        <a:t>Net debt/EBITDA</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3.1x</a:t>
                      </a:r>
                    </a:p>
                  </a:txBody>
                  <a:tcPr marL="45720" marR="36576" marT="0" marB="0" anchor="ctr">
                    <a:solidFill>
                      <a:srgbClr val="FFFFFF"/>
                    </a:solidFill>
                  </a:tcPr>
                </a:tc>
                <a:extLst>
                  <a:ext uri="{0D108BD9-81ED-4DB2-BD59-A6C34878D82A}">
                    <a16:rowId xmlns:a16="http://schemas.microsoft.com/office/drawing/2014/main" val="10006"/>
                  </a:ext>
                </a:extLst>
              </a:tr>
              <a:tr h="165667">
                <a:tc gridSpan="2">
                  <a:txBody>
                    <a:bodyPr/>
                    <a:lstStyle/>
                    <a:p>
                      <a:pPr algn="l"/>
                      <a:r>
                        <a:rPr sz="800" b="1">
                          <a:solidFill>
                            <a:srgbClr val="FFFFFF"/>
                          </a:solidFill>
                          <a:latin typeface="Montserrat Medium"/>
                        </a:rPr>
                        <a:t>MULTIPLES</a:t>
                      </a: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07"/>
                  </a:ext>
                </a:extLst>
              </a:tr>
              <a:tr h="144290">
                <a:tc>
                  <a:txBody>
                    <a:bodyPr/>
                    <a:lstStyle/>
                    <a:p>
                      <a:pPr algn="l"/>
                      <a:r>
                        <a:rPr sz="700" b="0">
                          <a:solidFill>
                            <a:srgbClr val="000000"/>
                          </a:solidFill>
                          <a:latin typeface="Montserrat Medium"/>
                        </a:rPr>
                        <a:t>EV/EBITDA 26E</a:t>
                      </a:r>
                    </a:p>
                  </a:txBody>
                  <a:tcPr marL="45720" marR="36576" marT="0" marB="0" anchor="ctr">
                    <a:solidFill>
                      <a:srgbClr val="FFFFFF"/>
                    </a:solidFill>
                  </a:tcPr>
                </a:tc>
                <a:tc>
                  <a:txBody>
                    <a:bodyPr/>
                    <a:lstStyle/>
                    <a:p>
                      <a:pPr algn="r"/>
                      <a:r>
                        <a:rPr sz="700" b="1">
                          <a:solidFill>
                            <a:srgbClr val="000000"/>
                          </a:solidFill>
                          <a:latin typeface="Montserrat Medium"/>
                        </a:rPr>
                        <a:t>7.2x</a:t>
                      </a:r>
                    </a:p>
                  </a:txBody>
                  <a:tcPr marL="45720" marR="36576" marT="0" marB="0" anchor="ctr">
                    <a:solidFill>
                      <a:srgbClr val="FFFFFF"/>
                    </a:solidFill>
                  </a:tcPr>
                </a:tc>
                <a:extLst>
                  <a:ext uri="{0D108BD9-81ED-4DB2-BD59-A6C34878D82A}">
                    <a16:rowId xmlns:a16="http://schemas.microsoft.com/office/drawing/2014/main" val="10008"/>
                  </a:ext>
                </a:extLst>
              </a:tr>
              <a:tr h="144290">
                <a:tc>
                  <a:txBody>
                    <a:bodyPr/>
                    <a:lstStyle/>
                    <a:p>
                      <a:pPr algn="l"/>
                      <a:r>
                        <a:rPr sz="700" b="0">
                          <a:solidFill>
                            <a:srgbClr val="000000"/>
                          </a:solidFill>
                          <a:latin typeface="Montserrat Medium"/>
                        </a:rPr>
                        <a:t>EV/EBITDA 27E</a:t>
                      </a:r>
                    </a:p>
                  </a:txBody>
                  <a:tcPr marL="45720" marR="36576" marT="0" marB="0" anchor="ctr">
                    <a:solidFill>
                      <a:srgbClr val="FFFFFF"/>
                    </a:solidFill>
                  </a:tcPr>
                </a:tc>
                <a:tc>
                  <a:txBody>
                    <a:bodyPr/>
                    <a:lstStyle/>
                    <a:p>
                      <a:pPr algn="r"/>
                      <a:r>
                        <a:rPr sz="700" b="1">
                          <a:solidFill>
                            <a:srgbClr val="000000"/>
                          </a:solidFill>
                          <a:latin typeface="Montserrat Medium"/>
                        </a:rPr>
                        <a:t>6.7x</a:t>
                      </a:r>
                    </a:p>
                  </a:txBody>
                  <a:tcPr marL="45720" marR="36576" marT="0" marB="0" anchor="ctr">
                    <a:solidFill>
                      <a:srgbClr val="FFFFFF"/>
                    </a:solidFill>
                  </a:tcPr>
                </a:tc>
                <a:extLst>
                  <a:ext uri="{0D108BD9-81ED-4DB2-BD59-A6C34878D82A}">
                    <a16:rowId xmlns:a16="http://schemas.microsoft.com/office/drawing/2014/main" val="10009"/>
                  </a:ext>
                </a:extLst>
              </a:tr>
              <a:tr h="144290">
                <a:tc>
                  <a:txBody>
                    <a:bodyPr/>
                    <a:lstStyle/>
                    <a:p>
                      <a:pPr algn="l"/>
                      <a:r>
                        <a:rPr sz="700" b="0">
                          <a:solidFill>
                            <a:srgbClr val="000000"/>
                          </a:solidFill>
                          <a:latin typeface="Montserrat Medium"/>
                        </a:rPr>
                        <a:t>P/E 26E</a:t>
                      </a:r>
                    </a:p>
                  </a:txBody>
                  <a:tcPr marL="45720" marR="36576" marT="0" marB="0" anchor="ctr">
                    <a:solidFill>
                      <a:srgbClr val="FFFFFF"/>
                    </a:solidFill>
                  </a:tcPr>
                </a:tc>
                <a:tc>
                  <a:txBody>
                    <a:bodyPr/>
                    <a:lstStyle/>
                    <a:p>
                      <a:pPr algn="r"/>
                      <a:r>
                        <a:rPr sz="700" b="1">
                          <a:solidFill>
                            <a:srgbClr val="000000"/>
                          </a:solidFill>
                          <a:latin typeface="Montserrat Medium"/>
                        </a:rPr>
                        <a:t>17.6x</a:t>
                      </a:r>
                    </a:p>
                  </a:txBody>
                  <a:tcPr marL="45720" marR="36576" marT="0" marB="0" anchor="ctr">
                    <a:solidFill>
                      <a:srgbClr val="FFFFFF"/>
                    </a:solidFill>
                  </a:tcPr>
                </a:tc>
                <a:extLst>
                  <a:ext uri="{0D108BD9-81ED-4DB2-BD59-A6C34878D82A}">
                    <a16:rowId xmlns:a16="http://schemas.microsoft.com/office/drawing/2014/main" val="10010"/>
                  </a:ext>
                </a:extLst>
              </a:tr>
              <a:tr h="144290">
                <a:tc>
                  <a:txBody>
                    <a:bodyPr/>
                    <a:lstStyle/>
                    <a:p>
                      <a:pPr algn="l"/>
                      <a:r>
                        <a:rPr sz="700" b="0">
                          <a:solidFill>
                            <a:srgbClr val="000000"/>
                          </a:solidFill>
                          <a:latin typeface="Montserrat Medium"/>
                        </a:rPr>
                        <a:t>Div. Yield 26E</a:t>
                      </a:r>
                    </a:p>
                  </a:txBody>
                  <a:tcPr marL="45720" marR="36576" marT="0" marB="0" anchor="ctr">
                    <a:solidFill>
                      <a:srgbClr val="FFFFFF"/>
                    </a:solidFill>
                  </a:tcPr>
                </a:tc>
                <a:tc>
                  <a:txBody>
                    <a:bodyPr/>
                    <a:lstStyle/>
                    <a:p>
                      <a:pPr algn="r"/>
                      <a:r>
                        <a:rPr sz="700" b="1">
                          <a:solidFill>
                            <a:srgbClr val="000000"/>
                          </a:solidFill>
                          <a:latin typeface="Montserrat Medium"/>
                        </a:rPr>
                        <a:t>5.7%</a:t>
                      </a:r>
                    </a:p>
                  </a:txBody>
                  <a:tcPr marL="45720" marR="36576" marT="0" marB="0" anchor="ctr">
                    <a:solidFill>
                      <a:srgbClr val="FFFFFF"/>
                    </a:solidFill>
                  </a:tcPr>
                </a:tc>
                <a:extLst>
                  <a:ext uri="{0D108BD9-81ED-4DB2-BD59-A6C34878D82A}">
                    <a16:rowId xmlns:a16="http://schemas.microsoft.com/office/drawing/2014/main" val="10011"/>
                  </a:ext>
                </a:extLst>
              </a:tr>
              <a:tr h="165667">
                <a:tc gridSpan="2">
                  <a:txBody>
                    <a:bodyPr/>
                    <a:lstStyle/>
                    <a:p>
                      <a:pPr algn="l"/>
                      <a:r>
                        <a:rPr sz="800" b="1" dirty="0">
                          <a:solidFill>
                            <a:srgbClr val="FFFFFF"/>
                          </a:solidFill>
                          <a:latin typeface="Montserrat Medium"/>
                        </a:rPr>
                        <a:t>PERFORMANCE</a:t>
                      </a: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12"/>
                  </a:ext>
                </a:extLst>
              </a:tr>
              <a:tr h="144290">
                <a:tc>
                  <a:txBody>
                    <a:bodyPr/>
                    <a:lstStyle/>
                    <a:p>
                      <a:pPr algn="l"/>
                      <a:r>
                        <a:rPr sz="700" b="0">
                          <a:solidFill>
                            <a:srgbClr val="000000"/>
                          </a:solidFill>
                          <a:latin typeface="Montserrat Medium"/>
                        </a:rPr>
                        <a:t>YTD</a:t>
                      </a:r>
                    </a:p>
                  </a:txBody>
                  <a:tcPr marL="45720" marR="36576" marT="0" marB="0" anchor="ctr">
                    <a:solidFill>
                      <a:srgbClr val="FFFFFF"/>
                    </a:solidFill>
                  </a:tcPr>
                </a:tc>
                <a:tc>
                  <a:txBody>
                    <a:bodyPr/>
                    <a:lstStyle/>
                    <a:p>
                      <a:pPr algn="r"/>
                      <a:r>
                        <a:rPr sz="700" b="1" dirty="0">
                          <a:solidFill>
                            <a:srgbClr val="C00000"/>
                          </a:solidFill>
                          <a:latin typeface="Montserrat Medium"/>
                        </a:rPr>
                        <a:t>−6.3%</a:t>
                      </a:r>
                    </a:p>
                  </a:txBody>
                  <a:tcPr marL="45720" marR="36576" marT="0" marB="0" anchor="ctr">
                    <a:solidFill>
                      <a:srgbClr val="FFFFFF"/>
                    </a:solidFill>
                  </a:tcPr>
                </a:tc>
                <a:extLst>
                  <a:ext uri="{0D108BD9-81ED-4DB2-BD59-A6C34878D82A}">
                    <a16:rowId xmlns:a16="http://schemas.microsoft.com/office/drawing/2014/main" val="10013"/>
                  </a:ext>
                </a:extLst>
              </a:tr>
              <a:tr h="144290">
                <a:tc>
                  <a:txBody>
                    <a:bodyPr/>
                    <a:lstStyle/>
                    <a:p>
                      <a:pPr algn="l"/>
                      <a:r>
                        <a:rPr sz="700" b="0">
                          <a:solidFill>
                            <a:srgbClr val="000000"/>
                          </a:solidFill>
                          <a:latin typeface="Montserrat Medium"/>
                        </a:rPr>
                        <a:t>LTM</a:t>
                      </a:r>
                    </a:p>
                  </a:txBody>
                  <a:tcPr marL="45720" marR="36576" marT="0" marB="0" anchor="ctr">
                    <a:solidFill>
                      <a:srgbClr val="FFFFFF"/>
                    </a:solidFill>
                  </a:tcPr>
                </a:tc>
                <a:tc>
                  <a:txBody>
                    <a:bodyPr/>
                    <a:lstStyle/>
                    <a:p>
                      <a:pPr algn="r"/>
                      <a:r>
                        <a:rPr sz="700" b="1" dirty="0">
                          <a:solidFill>
                            <a:srgbClr val="C00000"/>
                          </a:solidFill>
                          <a:latin typeface="Montserrat Medium"/>
                        </a:rPr>
                        <a:t>−7.0%</a:t>
                      </a:r>
                    </a:p>
                  </a:txBody>
                  <a:tcPr marL="45720" marR="36576" marT="0" marB="0" anchor="ctr">
                    <a:solidFill>
                      <a:srgbClr val="FFFFFF"/>
                    </a:solidFill>
                  </a:tcPr>
                </a:tc>
                <a:extLst>
                  <a:ext uri="{0D108BD9-81ED-4DB2-BD59-A6C34878D82A}">
                    <a16:rowId xmlns:a16="http://schemas.microsoft.com/office/drawing/2014/main" val="10014"/>
                  </a:ext>
                </a:extLst>
              </a:tr>
              <a:tr h="165667">
                <a:tc gridSpan="2">
                  <a:txBody>
                    <a:bodyPr/>
                    <a:lstStyle/>
                    <a:p>
                      <a:pPr algn="l"/>
                      <a:r>
                        <a:rPr sz="800" b="1">
                          <a:solidFill>
                            <a:srgbClr val="FFFFFF"/>
                          </a:solidFill>
                          <a:latin typeface="Montserrat Medium"/>
                        </a:rPr>
                        <a:t>2Q26E GENIAL EST.</a:t>
                      </a:r>
                      <a:endParaRPr sz="700" b="1" dirty="0">
                        <a:solidFill>
                          <a:srgbClr val="FFFFFF"/>
                        </a:solidFill>
                        <a:latin typeface="Montserrat Medium"/>
                      </a:endParaRP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15"/>
                  </a:ext>
                </a:extLst>
              </a:tr>
              <a:tr h="144290">
                <a:tc>
                  <a:txBody>
                    <a:bodyPr/>
                    <a:lstStyle/>
                    <a:p>
                      <a:pPr algn="l"/>
                      <a:r>
                        <a:rPr sz="700" b="0">
                          <a:solidFill>
                            <a:srgbClr val="000000"/>
                          </a:solidFill>
                          <a:latin typeface="Montserrat Medium"/>
                        </a:rPr>
                        <a:t>Net revenue</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R$ 5,182m</a:t>
                      </a:r>
                    </a:p>
                  </a:txBody>
                  <a:tcPr marL="36576" marR="22860" marT="0" marB="0" anchor="ctr">
                    <a:solidFill>
                      <a:srgbClr val="FFFFFF"/>
                    </a:solidFill>
                  </a:tcPr>
                </a:tc>
                <a:extLst>
                  <a:ext uri="{0D108BD9-81ED-4DB2-BD59-A6C34878D82A}">
                    <a16:rowId xmlns:a16="http://schemas.microsoft.com/office/drawing/2014/main" val="10016"/>
                  </a:ext>
                </a:extLst>
              </a:tr>
              <a:tr h="144290">
                <a:tc>
                  <a:txBody>
                    <a:bodyPr/>
                    <a:lstStyle/>
                    <a:p>
                      <a:pPr algn="l"/>
                      <a:r>
                        <a:rPr sz="700" b="0">
                          <a:solidFill>
                            <a:srgbClr val="000000"/>
                          </a:solidFill>
                          <a:latin typeface="Montserrat Medium"/>
                        </a:rPr>
                        <a:t>Adj. EBITDA</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R$ 1,900m</a:t>
                      </a:r>
                    </a:p>
                  </a:txBody>
                  <a:tcPr marL="36576" marR="22860" marT="0" marB="0" anchor="ctr">
                    <a:solidFill>
                      <a:srgbClr val="FFFFFF"/>
                    </a:solidFill>
                  </a:tcPr>
                </a:tc>
                <a:extLst>
                  <a:ext uri="{0D108BD9-81ED-4DB2-BD59-A6C34878D82A}">
                    <a16:rowId xmlns:a16="http://schemas.microsoft.com/office/drawing/2014/main" val="10017"/>
                  </a:ext>
                </a:extLst>
              </a:tr>
              <a:tr h="144290">
                <a:tc>
                  <a:txBody>
                    <a:bodyPr/>
                    <a:lstStyle/>
                    <a:p>
                      <a:pPr algn="l"/>
                      <a:r>
                        <a:rPr sz="700" b="0">
                          <a:solidFill>
                            <a:srgbClr val="000000"/>
                          </a:solidFill>
                          <a:latin typeface="Montserrat Medium"/>
                        </a:rPr>
                        <a:t>EBITDA margin</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dirty="0">
                          <a:solidFill>
                            <a:srgbClr val="000000"/>
                          </a:solidFill>
                          <a:latin typeface="Montserrat Medium"/>
                        </a:rPr>
                        <a:t>36.7%</a:t>
                      </a:r>
                    </a:p>
                  </a:txBody>
                  <a:tcPr marL="36576" marR="22860" marT="0" marB="0" anchor="ctr">
                    <a:solidFill>
                      <a:srgbClr val="FFFFFF"/>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 Brig Faria Lima, 3400 – 9th floor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
        <p:nvSpPr>
          <p:cNvPr id="21" name="TextBox 20"/>
          <p:cNvSpPr txBox="1"/>
          <p:nvPr/>
        </p:nvSpPr>
        <p:spPr>
          <a:xfrm>
            <a:off x="146304" y="566928"/>
            <a:ext cx="3840480" cy="230832"/>
          </a:xfrm>
          <a:prstGeom prst="rect">
            <a:avLst/>
          </a:prstGeom>
          <a:noFill/>
        </p:spPr>
        <p:txBody>
          <a:bodyPr wrap="none">
            <a:spAutoFit/>
          </a:bodyPr>
          <a:lstStyle/>
          <a:p>
            <a:r>
              <a:rPr lang="pt-BR" sz="900" b="1" dirty="0">
                <a:solidFill>
                  <a:srgbClr val="2121A9"/>
                </a:solidFill>
                <a:latin typeface="Montserrat Medium"/>
              </a:rPr>
              <a:t>2Q26E Estimates (Genial Est.)</a:t>
            </a:r>
            <a:endParaRPr sz="900" b="1" dirty="0">
              <a:solidFill>
                <a:srgbClr val="2121A9"/>
              </a:solidFill>
              <a:latin typeface="Montserrat Medium"/>
            </a:endParaRPr>
          </a:p>
        </p:txBody>
      </p:sp>
      <p:sp>
        <p:nvSpPr>
          <p:cNvPr id="23" name="TextBox 22"/>
          <p:cNvSpPr txBox="1"/>
          <p:nvPr/>
        </p:nvSpPr>
        <p:spPr>
          <a:xfrm>
            <a:off x="146304" y="3588057"/>
            <a:ext cx="3840480" cy="230832"/>
          </a:xfrm>
          <a:prstGeom prst="rect">
            <a:avLst/>
          </a:prstGeom>
          <a:noFill/>
        </p:spPr>
        <p:txBody>
          <a:bodyPr wrap="square">
            <a:spAutoFit/>
          </a:bodyPr>
          <a:lstStyle/>
          <a:p>
            <a:r>
              <a:rPr lang="en-US" sz="900" b="1" dirty="0">
                <a:solidFill>
                  <a:srgbClr val="2121A9"/>
                </a:solidFill>
                <a:latin typeface="Montserrat Medium"/>
              </a:rPr>
              <a:t>2Q26E Genial vs. BBG</a:t>
            </a:r>
            <a:endParaRPr sz="900" b="1" dirty="0">
              <a:solidFill>
                <a:srgbClr val="2121A9"/>
              </a:solidFill>
              <a:latin typeface="Montserrat Medium"/>
            </a:endParaRPr>
          </a:p>
        </p:txBody>
      </p:sp>
      <p:sp>
        <p:nvSpPr>
          <p:cNvPr id="25" name="TextBox 24"/>
          <p:cNvSpPr txBox="1"/>
          <p:nvPr/>
        </p:nvSpPr>
        <p:spPr>
          <a:xfrm>
            <a:off x="146304" y="4868217"/>
            <a:ext cx="3840480" cy="230832"/>
          </a:xfrm>
          <a:prstGeom prst="rect">
            <a:avLst/>
          </a:prstGeom>
          <a:noFill/>
        </p:spPr>
        <p:txBody>
          <a:bodyPr wrap="none">
            <a:spAutoFit/>
          </a:bodyPr>
          <a:lstStyle/>
          <a:p>
            <a:r>
              <a:rPr lang="pt-BR" sz="900" b="1" noProof="0"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7" name="Table 26"/>
          <p:cNvGraphicFramePr>
            <a:graphicFrameLocks noGrp="1"/>
          </p:cNvGraphicFramePr>
          <p:nvPr>
            <p:extLst>
              <p:ext uri="{D42A27DB-BD31-4B8C-83A1-F6EECF244321}">
                <p14:modId xmlns:p14="http://schemas.microsoft.com/office/powerpoint/2010/main" val="1531142957"/>
              </p:ext>
            </p:extLst>
          </p:nvPr>
        </p:nvGraphicFramePr>
        <p:xfrm>
          <a:off x="146304" y="3816657"/>
          <a:ext cx="6492240" cy="777240"/>
        </p:xfrm>
        <a:graphic>
          <a:graphicData uri="http://schemas.openxmlformats.org/drawingml/2006/table">
            <a:tbl>
              <a:tblPr>
                <a:tableStyleId>{5C22544A-7EE6-4342-B048-85BDC9FD1C3A}</a:tableStyleId>
              </a:tblPr>
              <a:tblGrid>
                <a:gridCol w="237744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55448">
                <a:tc>
                  <a:txBody>
                    <a:bodyPr/>
                    <a:lstStyle/>
                    <a:p>
                      <a:pPr algn="l"/>
                      <a:r>
                        <a:rPr sz="700" b="1">
                          <a:solidFill>
                            <a:srgbClr val="FFFFFF"/>
                          </a:solidFill>
                          <a:latin typeface="Montserrat Medium"/>
                        </a:rPr>
                        <a:t>R$ million</a:t>
                      </a:r>
                    </a:p>
                  </a:txBody>
                  <a:tcPr marL="45720" marR="45720" marT="9144" marB="9144" anchor="ctr">
                    <a:solidFill>
                      <a:srgbClr val="0A1774"/>
                    </a:solidFill>
                  </a:tcPr>
                </a:tc>
                <a:tc>
                  <a:txBody>
                    <a:bodyPr/>
                    <a:lstStyle/>
                    <a:p>
                      <a:pPr algn="ctr"/>
                      <a:r>
                        <a:rPr sz="700" b="1">
                          <a:solidFill>
                            <a:srgbClr val="FFFFFF"/>
                          </a:solidFill>
                          <a:latin typeface="Montserrat Medium"/>
                        </a:rPr>
                        <a:t>Genial Est.</a:t>
                      </a:r>
                    </a:p>
                  </a:txBody>
                  <a:tcPr marL="45720" marR="45720" marT="9144" marB="9144" anchor="ctr">
                    <a:solidFill>
                      <a:srgbClr val="0A1774"/>
                    </a:solidFill>
                  </a:tcPr>
                </a:tc>
                <a:tc>
                  <a:txBody>
                    <a:bodyPr/>
                    <a:lstStyle/>
                    <a:p>
                      <a:pPr algn="ctr"/>
                      <a:r>
                        <a:rPr sz="700" b="1">
                          <a:solidFill>
                            <a:srgbClr val="FFFFFF"/>
                          </a:solidFill>
                          <a:latin typeface="Montserrat Medium"/>
                        </a:rPr>
                        <a:t>BBG Consensus</a:t>
                      </a:r>
                    </a:p>
                  </a:txBody>
                  <a:tcPr marL="45720" marR="45720" marT="9144" marB="9144" anchor="ctr">
                    <a:solidFill>
                      <a:srgbClr val="0A1774"/>
                    </a:solidFill>
                  </a:tcPr>
                </a:tc>
                <a:tc>
                  <a:txBody>
                    <a:bodyPr/>
                    <a:lstStyle/>
                    <a:p>
                      <a:pPr algn="ctr"/>
                      <a:r>
                        <a:rPr sz="700" b="1">
                          <a:solidFill>
                            <a:srgbClr val="FFFFFF"/>
                          </a:solidFill>
                          <a:latin typeface="Montserrat Medium"/>
                        </a:rPr>
                        <a:t>Δ</a:t>
                      </a:r>
                    </a:p>
                  </a:txBody>
                  <a:tcPr marL="45720" marR="45720" marT="9144" marB="9144"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000000"/>
                          </a:solidFill>
                          <a:latin typeface="Montserrat Medium"/>
                        </a:rPr>
                        <a:t>Net revenue</a:t>
                      </a:r>
                    </a:p>
                  </a:txBody>
                  <a:tcPr marL="45720" marR="45720" marT="9144" marB="9144" anchor="ctr">
                    <a:solidFill>
                      <a:srgbClr val="FFFFFF"/>
                    </a:solidFill>
                  </a:tcPr>
                </a:tc>
                <a:tc>
                  <a:txBody>
                    <a:bodyPr/>
                    <a:lstStyle/>
                    <a:p>
                      <a:pPr algn="ctr"/>
                      <a:r>
                        <a:rPr sz="700" b="1">
                          <a:solidFill>
                            <a:srgbClr val="000000"/>
                          </a:solidFill>
                          <a:latin typeface="Montserrat Medium"/>
                        </a:rPr>
                        <a:t>5,182</a:t>
                      </a:r>
                    </a:p>
                  </a:txBody>
                  <a:tcPr marL="36576" marR="22860" marT="0" marB="0" anchor="ctr">
                    <a:solidFill>
                      <a:srgbClr val="FFFFFF"/>
                    </a:solidFill>
                  </a:tcPr>
                </a:tc>
                <a:tc>
                  <a:txBody>
                    <a:bodyPr/>
                    <a:lstStyle/>
                    <a:p>
                      <a:pPr algn="ctr"/>
                      <a:r>
                        <a:rPr sz="700" b="1">
                          <a:solidFill>
                            <a:srgbClr val="000000"/>
                          </a:solidFill>
                          <a:latin typeface="Montserrat Medium"/>
                        </a:rPr>
                        <a:t>5,243</a:t>
                      </a:r>
                    </a:p>
                  </a:txBody>
                  <a:tcPr marL="45720" marR="45720" marT="9144" marB="9144" anchor="ctr">
                    <a:solidFill>
                      <a:srgbClr val="FFFFFF"/>
                    </a:solidFill>
                  </a:tcPr>
                </a:tc>
                <a:tc>
                  <a:txBody>
                    <a:bodyPr/>
                    <a:lstStyle/>
                    <a:p>
                      <a:pPr algn="ctr"/>
                      <a:r>
                        <a:rPr sz="700" b="1">
                          <a:solidFill>
                            <a:srgbClr val="000000"/>
                          </a:solidFill>
                          <a:latin typeface="Montserrat Medium"/>
                        </a:rPr>
                        <a:t>−1.2%</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000000"/>
                          </a:solidFill>
                          <a:latin typeface="Montserrat Medium"/>
                        </a:rPr>
                        <a:t>Adj. EBITDA</a:t>
                      </a:r>
                    </a:p>
                  </a:txBody>
                  <a:tcPr marL="45720" marR="45720" marT="9144" marB="9144" anchor="ctr">
                    <a:solidFill>
                      <a:srgbClr val="EEF1F6"/>
                    </a:solidFill>
                  </a:tcPr>
                </a:tc>
                <a:tc>
                  <a:txBody>
                    <a:bodyPr/>
                    <a:lstStyle/>
                    <a:p>
                      <a:pPr algn="ctr"/>
                      <a:r>
                        <a:rPr sz="700" b="1">
                          <a:solidFill>
                            <a:srgbClr val="000000"/>
                          </a:solidFill>
                          <a:latin typeface="Montserrat Medium"/>
                        </a:rPr>
                        <a:t>1,900</a:t>
                      </a:r>
                    </a:p>
                  </a:txBody>
                  <a:tcPr marL="36576" marR="22860" marT="0" marB="0" anchor="ctr">
                    <a:solidFill>
                      <a:srgbClr val="EEF1F6"/>
                    </a:solidFill>
                  </a:tcPr>
                </a:tc>
                <a:tc>
                  <a:txBody>
                    <a:bodyPr/>
                    <a:lstStyle/>
                    <a:p>
                      <a:pPr algn="ctr"/>
                      <a:r>
                        <a:rPr sz="700" b="1">
                          <a:solidFill>
                            <a:srgbClr val="000000"/>
                          </a:solidFill>
                          <a:latin typeface="Montserrat Medium"/>
                        </a:rPr>
                        <a:t>1,869</a:t>
                      </a:r>
                    </a:p>
                  </a:txBody>
                  <a:tcPr marL="45720" marR="45720" marT="9144" marB="9144" anchor="ctr">
                    <a:solidFill>
                      <a:srgbClr val="EEF1F6"/>
                    </a:solidFill>
                  </a:tcPr>
                </a:tc>
                <a:tc>
                  <a:txBody>
                    <a:bodyPr/>
                    <a:lstStyle/>
                    <a:p>
                      <a:pPr algn="ctr"/>
                      <a:r>
                        <a:rPr sz="700" b="1">
                          <a:solidFill>
                            <a:srgbClr val="000000"/>
                          </a:solidFill>
                          <a:latin typeface="Montserrat Medium"/>
                        </a:rPr>
                        <a:t>+1.6%</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a:solidFill>
                            <a:srgbClr val="000000"/>
                          </a:solidFill>
                          <a:latin typeface="Montserrat Medium"/>
                        </a:rPr>
                        <a:t>Net income</a:t>
                      </a:r>
                    </a:p>
                  </a:txBody>
                  <a:tcPr marL="45720" marR="45720" marT="9144" marB="9144" anchor="ctr">
                    <a:solidFill>
                      <a:srgbClr val="FFFFFF"/>
                    </a:solidFill>
                  </a:tcPr>
                </a:tc>
                <a:tc>
                  <a:txBody>
                    <a:bodyPr/>
                    <a:lstStyle/>
                    <a:p>
                      <a:pPr algn="ctr"/>
                      <a:r>
                        <a:rPr sz="700" b="1">
                          <a:solidFill>
                            <a:srgbClr val="000000"/>
                          </a:solidFill>
                          <a:latin typeface="Montserrat Medium"/>
                        </a:rPr>
                        <a:t>331</a:t>
                      </a:r>
                    </a:p>
                  </a:txBody>
                  <a:tcPr marL="36576" marR="22860" marT="0" marB="0" anchor="ctr">
                    <a:solidFill>
                      <a:srgbClr val="FFFFFF"/>
                    </a:solidFill>
                  </a:tcPr>
                </a:tc>
                <a:tc>
                  <a:txBody>
                    <a:bodyPr/>
                    <a:lstStyle/>
                    <a:p>
                      <a:pPr algn="ctr"/>
                      <a:r>
                        <a:rPr sz="700" b="1">
                          <a:solidFill>
                            <a:srgbClr val="000000"/>
                          </a:solidFill>
                          <a:latin typeface="Montserrat Medium"/>
                        </a:rPr>
                        <a:t>370</a:t>
                      </a:r>
                    </a:p>
                  </a:txBody>
                  <a:tcPr marL="45720" marR="45720" marT="9144" marB="9144" anchor="ctr">
                    <a:solidFill>
                      <a:srgbClr val="FFFFFF"/>
                    </a:solidFill>
                  </a:tcPr>
                </a:tc>
                <a:tc>
                  <a:txBody>
                    <a:bodyPr/>
                    <a:lstStyle/>
                    <a:p>
                      <a:pPr algn="ctr"/>
                      <a:r>
                        <a:rPr sz="700" b="1">
                          <a:solidFill>
                            <a:srgbClr val="000000"/>
                          </a:solidFill>
                          <a:latin typeface="Montserrat Medium"/>
                        </a:rPr>
                        <a:t>−10.5%</a:t>
                      </a:r>
                      <a:endParaRPr sz="660" b="1" dirty="0">
                        <a:solidFill>
                          <a:srgbClr val="B01E2E"/>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000000"/>
                          </a:solidFill>
                          <a:latin typeface="Montserrat Medium"/>
                        </a:rPr>
                        <a:t>EBITDA margin</a:t>
                      </a:r>
                    </a:p>
                  </a:txBody>
                  <a:tcPr marL="45720" marR="45720" marT="9144" marB="9144" anchor="ctr">
                    <a:solidFill>
                      <a:srgbClr val="EEF1F6"/>
                    </a:solidFill>
                  </a:tcPr>
                </a:tc>
                <a:tc>
                  <a:txBody>
                    <a:bodyPr/>
                    <a:lstStyle/>
                    <a:p>
                      <a:pPr algn="ctr"/>
                      <a:r>
                        <a:rPr sz="700" b="1">
                          <a:solidFill>
                            <a:srgbClr val="000000"/>
                          </a:solidFill>
                          <a:latin typeface="Montserrat Medium"/>
                        </a:rPr>
                        <a:t>36.7%</a:t>
                      </a:r>
                    </a:p>
                  </a:txBody>
                  <a:tcPr marL="36576" marR="22860" marT="0" marB="0" anchor="ctr">
                    <a:solidFill>
                      <a:srgbClr val="EEF1F6"/>
                    </a:solidFill>
                  </a:tcPr>
                </a:tc>
                <a:tc>
                  <a:txBody>
                    <a:bodyPr/>
                    <a:lstStyle/>
                    <a:p>
                      <a:pPr algn="ctr"/>
                      <a:r>
                        <a:rPr sz="700" b="1">
                          <a:solidFill>
                            <a:srgbClr val="000000"/>
                          </a:solidFill>
                          <a:latin typeface="Montserrat Medium"/>
                        </a:rPr>
                        <a:t>35.6%</a:t>
                      </a:r>
                    </a:p>
                  </a:txBody>
                  <a:tcPr marL="45720" marR="45720" marT="9144" marB="9144" anchor="ctr">
                    <a:solidFill>
                      <a:srgbClr val="EEF1F6"/>
                    </a:solidFill>
                  </a:tcPr>
                </a:tc>
                <a:tc>
                  <a:txBody>
                    <a:bodyPr/>
                    <a:lstStyle/>
                    <a:p>
                      <a:pPr algn="ctr"/>
                      <a:r>
                        <a:rPr sz="700" b="1">
                          <a:solidFill>
                            <a:srgbClr val="000000"/>
                          </a:solidFill>
                          <a:latin typeface="Montserrat Medium"/>
                        </a:rPr>
                        <a:t>+1.1pp</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graphicFrame>
        <p:nvGraphicFramePr>
          <p:cNvPr id="29" name="Table 28"/>
          <p:cNvGraphicFramePr>
            <a:graphicFrameLocks noGrp="1"/>
          </p:cNvGraphicFramePr>
          <p:nvPr/>
        </p:nvGraphicFramePr>
        <p:xfrm>
          <a:off x="146304" y="822960"/>
          <a:ext cx="6492239" cy="2674620"/>
        </p:xfrm>
        <a:graphic>
          <a:graphicData uri="http://schemas.openxmlformats.org/drawingml/2006/table">
            <a:tbl>
              <a:tblPr>
                <a:tableStyleId>{5C22544A-7EE6-4342-B048-85BDC9FD1C3A}</a:tableStyleId>
              </a:tblPr>
              <a:tblGrid>
                <a:gridCol w="1874519">
                  <a:extLst>
                    <a:ext uri="{9D8B030D-6E8A-4147-A177-3AD203B41FA5}">
                      <a16:colId xmlns:a16="http://schemas.microsoft.com/office/drawing/2014/main" val="20000"/>
                    </a:ext>
                  </a:extLst>
                </a:gridCol>
                <a:gridCol w="923544">
                  <a:extLst>
                    <a:ext uri="{9D8B030D-6E8A-4147-A177-3AD203B41FA5}">
                      <a16:colId xmlns:a16="http://schemas.microsoft.com/office/drawing/2014/main" val="20001"/>
                    </a:ext>
                  </a:extLst>
                </a:gridCol>
                <a:gridCol w="923544">
                  <a:extLst>
                    <a:ext uri="{9D8B030D-6E8A-4147-A177-3AD203B41FA5}">
                      <a16:colId xmlns:a16="http://schemas.microsoft.com/office/drawing/2014/main" val="20002"/>
                    </a:ext>
                  </a:extLst>
                </a:gridCol>
                <a:gridCol w="923544">
                  <a:extLst>
                    <a:ext uri="{9D8B030D-6E8A-4147-A177-3AD203B41FA5}">
                      <a16:colId xmlns:a16="http://schemas.microsoft.com/office/drawing/2014/main" val="20003"/>
                    </a:ext>
                  </a:extLst>
                </a:gridCol>
                <a:gridCol w="923544">
                  <a:extLst>
                    <a:ext uri="{9D8B030D-6E8A-4147-A177-3AD203B41FA5}">
                      <a16:colId xmlns:a16="http://schemas.microsoft.com/office/drawing/2014/main" val="20004"/>
                    </a:ext>
                  </a:extLst>
                </a:gridCol>
                <a:gridCol w="923544">
                  <a:extLst>
                    <a:ext uri="{9D8B030D-6E8A-4147-A177-3AD203B41FA5}">
                      <a16:colId xmlns:a16="http://schemas.microsoft.com/office/drawing/2014/main" val="20005"/>
                    </a:ext>
                  </a:extLst>
                </a:gridCol>
              </a:tblGrid>
              <a:tr h="123444">
                <a:tc>
                  <a:txBody>
                    <a:bodyPr/>
                    <a:lstStyle/>
                    <a:p>
                      <a:pPr algn="l"/>
                      <a:r>
                        <a:rPr sz="700" b="1">
                          <a:solidFill>
                            <a:srgbClr val="FFFFFF"/>
                          </a:solidFill>
                          <a:latin typeface="Montserrat Medium"/>
                        </a:rPr>
                        <a:t>KLBN11</a:t>
                      </a:r>
                    </a:p>
                  </a:txBody>
                  <a:tcPr marL="36576" marR="22860" marT="0" marB="0" anchor="ctr">
                    <a:solidFill>
                      <a:srgbClr val="0A1774"/>
                    </a:solidFill>
                  </a:tcPr>
                </a:tc>
                <a:tc>
                  <a:txBody>
                    <a:bodyPr/>
                    <a:lstStyle/>
                    <a:p>
                      <a:pPr algn="ctr"/>
                      <a:r>
                        <a:rPr sz="700" b="1">
                          <a:solidFill>
                            <a:srgbClr val="FFFFFF"/>
                          </a:solidFill>
                          <a:latin typeface="Montserrat Medium"/>
                        </a:rPr>
                        <a:t>2Q26E</a:t>
                      </a:r>
                    </a:p>
                  </a:txBody>
                  <a:tcPr marL="36576" marR="22860" marT="0" marB="0" anchor="ctr">
                    <a:solidFill>
                      <a:srgbClr val="0A1774"/>
                    </a:solidFill>
                  </a:tcPr>
                </a:tc>
                <a:tc>
                  <a:txBody>
                    <a:bodyPr/>
                    <a:lstStyle/>
                    <a:p>
                      <a:pPr algn="ctr"/>
                      <a:r>
                        <a:rPr sz="700" b="1">
                          <a:solidFill>
                            <a:srgbClr val="FFFFFF"/>
                          </a:solidFill>
                          <a:latin typeface="Montserrat Medium"/>
                        </a:rPr>
                        <a:t>1Q26</a:t>
                      </a:r>
                    </a:p>
                  </a:txBody>
                  <a:tcPr marL="36576" marR="22860" marT="0" marB="0" anchor="ctr">
                    <a:solidFill>
                      <a:srgbClr val="0A1774"/>
                    </a:solidFill>
                  </a:tcPr>
                </a:tc>
                <a:tc>
                  <a:txBody>
                    <a:bodyPr/>
                    <a:lstStyle/>
                    <a:p>
                      <a:pPr algn="ctr"/>
                      <a:r>
                        <a:rPr sz="700" b="1">
                          <a:solidFill>
                            <a:srgbClr val="FFFFFF"/>
                          </a:solidFill>
                          <a:latin typeface="Montserrat Medium"/>
                        </a:rPr>
                        <a:t>Δ q/q</a:t>
                      </a:r>
                    </a:p>
                  </a:txBody>
                  <a:tcPr marL="36576" marR="22860" marT="0" marB="0" anchor="ctr">
                    <a:solidFill>
                      <a:srgbClr val="0A1774"/>
                    </a:solidFill>
                  </a:tcPr>
                </a:tc>
                <a:tc>
                  <a:txBody>
                    <a:bodyPr/>
                    <a:lstStyle/>
                    <a:p>
                      <a:pPr algn="ctr"/>
                      <a:r>
                        <a:rPr sz="700" b="1">
                          <a:solidFill>
                            <a:srgbClr val="FFFFFF"/>
                          </a:solidFill>
                          <a:latin typeface="Montserrat Medium"/>
                        </a:rPr>
                        <a:t>2Q25</a:t>
                      </a:r>
                    </a:p>
                  </a:txBody>
                  <a:tcPr marL="36576" marR="22860" marT="0" marB="0" anchor="ctr">
                    <a:solidFill>
                      <a:srgbClr val="0A1774"/>
                    </a:solidFill>
                  </a:tcPr>
                </a:tc>
                <a:tc>
                  <a:txBody>
                    <a:bodyPr/>
                    <a:lstStyle/>
                    <a:p>
                      <a:pPr algn="ctr"/>
                      <a:r>
                        <a:rPr sz="700" b="1">
                          <a:solidFill>
                            <a:srgbClr val="FFFFFF"/>
                          </a:solidFill>
                          <a:latin typeface="Montserrat Medium"/>
                        </a:rPr>
                        <a:t>Δ y/y</a:t>
                      </a:r>
                    </a:p>
                  </a:txBody>
                  <a:tcPr marL="36576" marR="22860" marT="0" marB="0" anchor="ctr">
                    <a:solidFill>
                      <a:srgbClr val="0A1774"/>
                    </a:solidFill>
                  </a:tcPr>
                </a:tc>
                <a:extLst>
                  <a:ext uri="{0D108BD9-81ED-4DB2-BD59-A6C34878D82A}">
                    <a16:rowId xmlns:a16="http://schemas.microsoft.com/office/drawing/2014/main" val="10000"/>
                  </a:ext>
                </a:extLst>
              </a:tr>
              <a:tr h="123444">
                <a:tc>
                  <a:txBody>
                    <a:bodyPr/>
                    <a:lstStyle/>
                    <a:p>
                      <a:pPr algn="l"/>
                      <a:r>
                        <a:rPr sz="700" b="1">
                          <a:solidFill>
                            <a:srgbClr val="FFFFFF"/>
                          </a:solidFill>
                          <a:latin typeface="Montserrat Medium"/>
                        </a:rPr>
                        <a:t>PULP</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1"/>
                  </a:ext>
                </a:extLst>
              </a:tr>
              <a:tr h="123444">
                <a:tc>
                  <a:txBody>
                    <a:bodyPr/>
                    <a:lstStyle/>
                    <a:p>
                      <a:pPr algn="l"/>
                      <a:r>
                        <a:rPr sz="700" b="0">
                          <a:solidFill>
                            <a:srgbClr val="000000"/>
                          </a:solidFill>
                          <a:latin typeface="Montserrat Medium"/>
                        </a:rPr>
                        <a:t>3P revenue (R$m)</a:t>
                      </a:r>
                    </a:p>
                  </a:txBody>
                  <a:tcPr marL="36576" marR="22860" marT="0" marB="0" anchor="ctr">
                    <a:solidFill>
                      <a:srgbClr val="FFFFFF"/>
                    </a:solidFill>
                  </a:tcPr>
                </a:tc>
                <a:tc>
                  <a:txBody>
                    <a:bodyPr/>
                    <a:lstStyle/>
                    <a:p>
                      <a:pPr algn="ctr"/>
                      <a:r>
                        <a:rPr sz="700" b="1">
                          <a:solidFill>
                            <a:srgbClr val="000000"/>
                          </a:solidFill>
                          <a:latin typeface="Montserrat Medium"/>
                        </a:rPr>
                        <a:t>1,424</a:t>
                      </a:r>
                    </a:p>
                  </a:txBody>
                  <a:tcPr marL="36576" marR="22860" marT="0" marB="0" anchor="ctr">
                    <a:solidFill>
                      <a:srgbClr val="FFFFFF"/>
                    </a:solidFill>
                  </a:tcPr>
                </a:tc>
                <a:tc>
                  <a:txBody>
                    <a:bodyPr/>
                    <a:lstStyle/>
                    <a:p>
                      <a:pPr algn="ctr"/>
                      <a:r>
                        <a:rPr sz="700" b="1">
                          <a:solidFill>
                            <a:srgbClr val="000000"/>
                          </a:solidFill>
                          <a:latin typeface="Montserrat Medium"/>
                        </a:rPr>
                        <a:t>1,409</a:t>
                      </a:r>
                    </a:p>
                  </a:txBody>
                  <a:tcPr marL="36576" marR="22860" marT="0" marB="0" anchor="ctr">
                    <a:solidFill>
                      <a:srgbClr val="FFFFFF"/>
                    </a:solidFill>
                  </a:tcPr>
                </a:tc>
                <a:tc>
                  <a:txBody>
                    <a:bodyPr/>
                    <a:lstStyle/>
                    <a:p>
                      <a:pPr algn="ctr"/>
                      <a:r>
                        <a:rPr sz="700" b="1">
                          <a:solidFill>
                            <a:srgbClr val="000000"/>
                          </a:solidFill>
                          <a:latin typeface="Montserrat Medium"/>
                        </a:rPr>
                        <a:t>+1.1%</a:t>
                      </a:r>
                    </a:p>
                  </a:txBody>
                  <a:tcPr marL="36576" marR="22860" marT="0" marB="0" anchor="ctr">
                    <a:solidFill>
                      <a:srgbClr val="FFFFFF"/>
                    </a:solidFill>
                  </a:tcPr>
                </a:tc>
                <a:tc>
                  <a:txBody>
                    <a:bodyPr/>
                    <a:lstStyle/>
                    <a:p>
                      <a:pPr algn="ctr"/>
                      <a:r>
                        <a:rPr sz="700" b="1">
                          <a:solidFill>
                            <a:srgbClr val="000000"/>
                          </a:solidFill>
                          <a:latin typeface="Montserrat Medium"/>
                        </a:rPr>
                        <a:t>1,587</a:t>
                      </a:r>
                    </a:p>
                  </a:txBody>
                  <a:tcPr marL="36576" marR="22860" marT="0" marB="0" anchor="ctr">
                    <a:solidFill>
                      <a:srgbClr val="FFFFFF"/>
                    </a:solidFill>
                  </a:tcPr>
                </a:tc>
                <a:tc>
                  <a:txBody>
                    <a:bodyPr/>
                    <a:lstStyle/>
                    <a:p>
                      <a:pPr algn="ctr"/>
                      <a:r>
                        <a:rPr sz="700" b="1">
                          <a:solidFill>
                            <a:srgbClr val="000000"/>
                          </a:solidFill>
                          <a:latin typeface="Montserrat Medium"/>
                        </a:rPr>
                        <a:t>−10.3%</a:t>
                      </a:r>
                    </a:p>
                  </a:txBody>
                  <a:tcPr marL="36576" marR="22860" marT="0" marB="0" anchor="ctr">
                    <a:solidFill>
                      <a:srgbClr val="FFFFFF"/>
                    </a:solidFill>
                  </a:tcPr>
                </a:tc>
                <a:extLst>
                  <a:ext uri="{0D108BD9-81ED-4DB2-BD59-A6C34878D82A}">
                    <a16:rowId xmlns:a16="http://schemas.microsoft.com/office/drawing/2014/main" val="10002"/>
                  </a:ext>
                </a:extLst>
              </a:tr>
              <a:tr h="123444">
                <a:tc>
                  <a:txBody>
                    <a:bodyPr/>
                    <a:lstStyle/>
                    <a:p>
                      <a:pPr algn="l"/>
                      <a:r>
                        <a:rPr sz="700" b="0">
                          <a:solidFill>
                            <a:srgbClr val="000000"/>
                          </a:solidFill>
                          <a:latin typeface="Montserrat Medium"/>
                        </a:rPr>
                        <a:t>EBITDA (R$m)</a:t>
                      </a:r>
                    </a:p>
                  </a:txBody>
                  <a:tcPr marL="36576" marR="22860" marT="0" marB="0" anchor="ctr">
                    <a:solidFill>
                      <a:srgbClr val="EEF1F6"/>
                    </a:solidFill>
                  </a:tcPr>
                </a:tc>
                <a:tc>
                  <a:txBody>
                    <a:bodyPr/>
                    <a:lstStyle/>
                    <a:p>
                      <a:pPr algn="ctr"/>
                      <a:r>
                        <a:rPr sz="700" b="1">
                          <a:solidFill>
                            <a:srgbClr val="000000"/>
                          </a:solidFill>
                          <a:latin typeface="Montserrat Medium"/>
                        </a:rPr>
                        <a:t>751</a:t>
                      </a:r>
                    </a:p>
                  </a:txBody>
                  <a:tcPr marL="36576" marR="22860" marT="0" marB="0" anchor="ctr">
                    <a:solidFill>
                      <a:srgbClr val="EEF1F6"/>
                    </a:solidFill>
                  </a:tcPr>
                </a:tc>
                <a:tc>
                  <a:txBody>
                    <a:bodyPr/>
                    <a:lstStyle/>
                    <a:p>
                      <a:pPr algn="ctr"/>
                      <a:r>
                        <a:rPr sz="700" b="1">
                          <a:solidFill>
                            <a:srgbClr val="000000"/>
                          </a:solidFill>
                          <a:latin typeface="Montserrat Medium"/>
                        </a:rPr>
                        <a:t>673</a:t>
                      </a:r>
                    </a:p>
                  </a:txBody>
                  <a:tcPr marL="36576" marR="22860" marT="0" marB="0" anchor="ctr">
                    <a:solidFill>
                      <a:srgbClr val="EEF1F6"/>
                    </a:solidFill>
                  </a:tcPr>
                </a:tc>
                <a:tc>
                  <a:txBody>
                    <a:bodyPr/>
                    <a:lstStyle/>
                    <a:p>
                      <a:pPr algn="ctr"/>
                      <a:r>
                        <a:rPr sz="700" b="1">
                          <a:solidFill>
                            <a:srgbClr val="000000"/>
                          </a:solidFill>
                          <a:latin typeface="Montserrat Medium"/>
                        </a:rPr>
                        <a:t>+11.6%</a:t>
                      </a:r>
                    </a:p>
                  </a:txBody>
                  <a:tcPr marL="36576" marR="22860" marT="0" marB="0" anchor="ctr">
                    <a:solidFill>
                      <a:srgbClr val="EEF1F6"/>
                    </a:solidFill>
                  </a:tcPr>
                </a:tc>
                <a:tc>
                  <a:txBody>
                    <a:bodyPr/>
                    <a:lstStyle/>
                    <a:p>
                      <a:pPr algn="ctr"/>
                      <a:r>
                        <a:rPr sz="700" b="1">
                          <a:solidFill>
                            <a:srgbClr val="000000"/>
                          </a:solidFill>
                          <a:latin typeface="Montserrat Medium"/>
                        </a:rPr>
                        <a:t>865</a:t>
                      </a:r>
                    </a:p>
                  </a:txBody>
                  <a:tcPr marL="36576" marR="22860" marT="0" marB="0" anchor="ctr">
                    <a:solidFill>
                      <a:srgbClr val="EEF1F6"/>
                    </a:solidFill>
                  </a:tcPr>
                </a:tc>
                <a:tc>
                  <a:txBody>
                    <a:bodyPr/>
                    <a:lstStyle/>
                    <a:p>
                      <a:pPr algn="ctr"/>
                      <a:r>
                        <a:rPr sz="700" b="1">
                          <a:solidFill>
                            <a:srgbClr val="000000"/>
                          </a:solidFill>
                          <a:latin typeface="Montserrat Medium"/>
                        </a:rPr>
                        <a:t>−13.2%</a:t>
                      </a:r>
                    </a:p>
                  </a:txBody>
                  <a:tcPr marL="36576" marR="22860" marT="0" marB="0" anchor="ctr">
                    <a:solidFill>
                      <a:srgbClr val="EEF1F6"/>
                    </a:solidFill>
                  </a:tcPr>
                </a:tc>
                <a:extLst>
                  <a:ext uri="{0D108BD9-81ED-4DB2-BD59-A6C34878D82A}">
                    <a16:rowId xmlns:a16="http://schemas.microsoft.com/office/drawing/2014/main" val="10003"/>
                  </a:ext>
                </a:extLst>
              </a:tr>
              <a:tr h="123444">
                <a:tc>
                  <a:txBody>
                    <a:bodyPr/>
                    <a:lstStyle/>
                    <a:p>
                      <a:pPr algn="l"/>
                      <a:r>
                        <a:rPr sz="700" b="0">
                          <a:solidFill>
                            <a:srgbClr val="000000"/>
                          </a:solidFill>
                          <a:latin typeface="Montserrat Medium"/>
                        </a:rPr>
                        <a:t>Margin</a:t>
                      </a:r>
                    </a:p>
                  </a:txBody>
                  <a:tcPr marL="36576" marR="22860" marT="0" marB="0" anchor="ctr">
                    <a:solidFill>
                      <a:srgbClr val="FFFFFF"/>
                    </a:solidFill>
                  </a:tcPr>
                </a:tc>
                <a:tc>
                  <a:txBody>
                    <a:bodyPr/>
                    <a:lstStyle/>
                    <a:p>
                      <a:pPr algn="ctr"/>
                      <a:r>
                        <a:rPr sz="700" b="1">
                          <a:solidFill>
                            <a:srgbClr val="000000"/>
                          </a:solidFill>
                          <a:latin typeface="Montserrat Medium"/>
                        </a:rPr>
                        <a:t>51.9%</a:t>
                      </a:r>
                    </a:p>
                  </a:txBody>
                  <a:tcPr marL="36576" marR="22860" marT="0" marB="0" anchor="ctr">
                    <a:solidFill>
                      <a:srgbClr val="FFFFFF"/>
                    </a:solidFill>
                  </a:tcPr>
                </a:tc>
                <a:tc>
                  <a:txBody>
                    <a:bodyPr/>
                    <a:lstStyle/>
                    <a:p>
                      <a:pPr algn="ctr"/>
                      <a:r>
                        <a:rPr sz="700" b="1">
                          <a:solidFill>
                            <a:srgbClr val="000000"/>
                          </a:solidFill>
                          <a:latin typeface="Montserrat Medium"/>
                        </a:rPr>
                        <a:t>47.2%</a:t>
                      </a:r>
                    </a:p>
                  </a:txBody>
                  <a:tcPr marL="36576" marR="22860" marT="0" marB="0" anchor="ctr">
                    <a:solidFill>
                      <a:srgbClr val="FFFFFF"/>
                    </a:solidFill>
                  </a:tcPr>
                </a:tc>
                <a:tc>
                  <a:txBody>
                    <a:bodyPr/>
                    <a:lstStyle/>
                    <a:p>
                      <a:pPr algn="ctr"/>
                      <a:r>
                        <a:rPr sz="700" b="1">
                          <a:solidFill>
                            <a:srgbClr val="000000"/>
                          </a:solidFill>
                          <a:latin typeface="Montserrat Medium"/>
                        </a:rPr>
                        <a:t>+4.7pp</a:t>
                      </a:r>
                    </a:p>
                  </a:txBody>
                  <a:tcPr marL="36576" marR="22860" marT="0" marB="0" anchor="ctr">
                    <a:solidFill>
                      <a:srgbClr val="FFFFFF"/>
                    </a:solidFill>
                  </a:tcPr>
                </a:tc>
                <a:tc>
                  <a:txBody>
                    <a:bodyPr/>
                    <a:lstStyle/>
                    <a:p>
                      <a:pPr algn="ctr"/>
                      <a:r>
                        <a:rPr sz="700" b="1">
                          <a:solidFill>
                            <a:srgbClr val="000000"/>
                          </a:solidFill>
                          <a:latin typeface="Montserrat Medium"/>
                        </a:rPr>
                        <a:t>53.6%</a:t>
                      </a:r>
                    </a:p>
                  </a:txBody>
                  <a:tcPr marL="36576" marR="22860" marT="0" marB="0" anchor="ctr">
                    <a:solidFill>
                      <a:srgbClr val="FFFFFF"/>
                    </a:solidFill>
                  </a:tcPr>
                </a:tc>
                <a:tc>
                  <a:txBody>
                    <a:bodyPr/>
                    <a:lstStyle/>
                    <a:p>
                      <a:pPr algn="ctr"/>
                      <a:r>
                        <a:rPr sz="700" b="1">
                          <a:solidFill>
                            <a:srgbClr val="000000"/>
                          </a:solidFill>
                          <a:latin typeface="Montserrat Medium"/>
                        </a:rPr>
                        <a:t>−1.7pp</a:t>
                      </a:r>
                    </a:p>
                  </a:txBody>
                  <a:tcPr marL="36576" marR="22860" marT="0" marB="0" anchor="ctr">
                    <a:solidFill>
                      <a:srgbClr val="FFFFFF"/>
                    </a:solidFill>
                  </a:tcPr>
                </a:tc>
                <a:extLst>
                  <a:ext uri="{0D108BD9-81ED-4DB2-BD59-A6C34878D82A}">
                    <a16:rowId xmlns:a16="http://schemas.microsoft.com/office/drawing/2014/main" val="10004"/>
                  </a:ext>
                </a:extLst>
              </a:tr>
              <a:tr h="123444">
                <a:tc>
                  <a:txBody>
                    <a:bodyPr/>
                    <a:lstStyle/>
                    <a:p>
                      <a:pPr algn="l"/>
                      <a:r>
                        <a:rPr sz="700" b="1">
                          <a:solidFill>
                            <a:srgbClr val="FFFFFF"/>
                          </a:solidFill>
                          <a:latin typeface="Montserrat Medium"/>
                        </a:rPr>
                        <a:t>PAPER</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5"/>
                  </a:ext>
                </a:extLst>
              </a:tr>
              <a:tr h="123444">
                <a:tc>
                  <a:txBody>
                    <a:bodyPr/>
                    <a:lstStyle/>
                    <a:p>
                      <a:pPr algn="l"/>
                      <a:r>
                        <a:rPr sz="700" b="0">
                          <a:solidFill>
                            <a:srgbClr val="000000"/>
                          </a:solidFill>
                          <a:latin typeface="Montserrat Medium"/>
                        </a:rPr>
                        <a:t>3P revenue (R$m)</a:t>
                      </a:r>
                    </a:p>
                  </a:txBody>
                  <a:tcPr marL="36576" marR="22860" marT="0" marB="0" anchor="ctr">
                    <a:solidFill>
                      <a:srgbClr val="EEF1F6"/>
                    </a:solidFill>
                  </a:tcPr>
                </a:tc>
                <a:tc>
                  <a:txBody>
                    <a:bodyPr/>
                    <a:lstStyle/>
                    <a:p>
                      <a:pPr algn="ctr"/>
                      <a:r>
                        <a:rPr sz="700" b="1">
                          <a:solidFill>
                            <a:srgbClr val="000000"/>
                          </a:solidFill>
                          <a:latin typeface="Montserrat Medium"/>
                        </a:rPr>
                        <a:t>1,694</a:t>
                      </a:r>
                    </a:p>
                  </a:txBody>
                  <a:tcPr marL="36576" marR="22860" marT="0" marB="0" anchor="ctr">
                    <a:solidFill>
                      <a:srgbClr val="EEF1F6"/>
                    </a:solidFill>
                  </a:tcPr>
                </a:tc>
                <a:tc>
                  <a:txBody>
                    <a:bodyPr/>
                    <a:lstStyle/>
                    <a:p>
                      <a:pPr algn="ctr"/>
                      <a:r>
                        <a:rPr sz="700" b="1">
                          <a:solidFill>
                            <a:srgbClr val="000000"/>
                          </a:solidFill>
                          <a:latin typeface="Montserrat Medium"/>
                        </a:rPr>
                        <a:t>1,689</a:t>
                      </a:r>
                    </a:p>
                  </a:txBody>
                  <a:tcPr marL="36576" marR="22860" marT="0" marB="0" anchor="ctr">
                    <a:solidFill>
                      <a:srgbClr val="EEF1F6"/>
                    </a:solidFill>
                  </a:tcPr>
                </a:tc>
                <a:tc>
                  <a:txBody>
                    <a:bodyPr/>
                    <a:lstStyle/>
                    <a:p>
                      <a:pPr algn="ctr"/>
                      <a:r>
                        <a:rPr sz="700" b="1">
                          <a:solidFill>
                            <a:srgbClr val="000000"/>
                          </a:solidFill>
                          <a:latin typeface="Montserrat Medium"/>
                        </a:rPr>
                        <a:t>+0.3%</a:t>
                      </a:r>
                    </a:p>
                  </a:txBody>
                  <a:tcPr marL="36576" marR="22860" marT="0" marB="0" anchor="ctr">
                    <a:solidFill>
                      <a:srgbClr val="EEF1F6"/>
                    </a:solidFill>
                  </a:tcPr>
                </a:tc>
                <a:tc>
                  <a:txBody>
                    <a:bodyPr/>
                    <a:lstStyle/>
                    <a:p>
                      <a:pPr algn="ctr"/>
                      <a:r>
                        <a:rPr sz="700" b="1">
                          <a:solidFill>
                            <a:srgbClr val="000000"/>
                          </a:solidFill>
                          <a:latin typeface="Montserrat Medium"/>
                        </a:rPr>
                        <a:t>1,715</a:t>
                      </a:r>
                    </a:p>
                  </a:txBody>
                  <a:tcPr marL="36576" marR="22860" marT="0" marB="0" anchor="ctr">
                    <a:solidFill>
                      <a:srgbClr val="EEF1F6"/>
                    </a:solidFill>
                  </a:tcPr>
                </a:tc>
                <a:tc>
                  <a:txBody>
                    <a:bodyPr/>
                    <a:lstStyle/>
                    <a:p>
                      <a:pPr algn="ctr"/>
                      <a:r>
                        <a:rPr sz="700" b="1">
                          <a:solidFill>
                            <a:srgbClr val="000000"/>
                          </a:solidFill>
                          <a:latin typeface="Montserrat Medium"/>
                        </a:rPr>
                        <a:t>−1.3%</a:t>
                      </a:r>
                    </a:p>
                  </a:txBody>
                  <a:tcPr marL="36576" marR="22860" marT="0" marB="0" anchor="ctr">
                    <a:solidFill>
                      <a:srgbClr val="EEF1F6"/>
                    </a:solidFill>
                  </a:tcPr>
                </a:tc>
                <a:extLst>
                  <a:ext uri="{0D108BD9-81ED-4DB2-BD59-A6C34878D82A}">
                    <a16:rowId xmlns:a16="http://schemas.microsoft.com/office/drawing/2014/main" val="10006"/>
                  </a:ext>
                </a:extLst>
              </a:tr>
              <a:tr h="123444">
                <a:tc>
                  <a:txBody>
                    <a:bodyPr/>
                    <a:lstStyle/>
                    <a:p>
                      <a:pPr algn="l"/>
                      <a:r>
                        <a:rPr sz="700" b="0">
                          <a:solidFill>
                            <a:srgbClr val="000000"/>
                          </a:solidFill>
                          <a:latin typeface="Montserrat Medium"/>
                        </a:rPr>
                        <a:t>EBITDA (R$m)</a:t>
                      </a:r>
                    </a:p>
                  </a:txBody>
                  <a:tcPr marL="36576" marR="22860" marT="0" marB="0" anchor="ctr">
                    <a:solidFill>
                      <a:srgbClr val="FFFFFF"/>
                    </a:solidFill>
                  </a:tcPr>
                </a:tc>
                <a:tc>
                  <a:txBody>
                    <a:bodyPr/>
                    <a:lstStyle/>
                    <a:p>
                      <a:pPr algn="ctr"/>
                      <a:r>
                        <a:rPr sz="700" b="1">
                          <a:solidFill>
                            <a:srgbClr val="000000"/>
                          </a:solidFill>
                          <a:latin typeface="Montserrat Medium"/>
                        </a:rPr>
                        <a:t>873</a:t>
                      </a:r>
                      <a:endParaRPr/>
                    </a:p>
                  </a:txBody>
                  <a:tcPr marL="36576" marR="22860" marT="0" marB="0" anchor="ctr">
                    <a:solidFill>
                      <a:srgbClr val="FFFFFF"/>
                    </a:solidFill>
                  </a:tcPr>
                </a:tc>
                <a:tc>
                  <a:txBody>
                    <a:bodyPr/>
                    <a:lstStyle/>
                    <a:p>
                      <a:pPr algn="ctr"/>
                      <a:r>
                        <a:rPr sz="700" b="1">
                          <a:solidFill>
                            <a:srgbClr val="000000"/>
                          </a:solidFill>
                          <a:latin typeface="Montserrat Medium"/>
                        </a:rPr>
                        <a:t>830</a:t>
                      </a:r>
                      <a:endParaRPr/>
                    </a:p>
                  </a:txBody>
                  <a:tcPr marL="36576" marR="22860" marT="0" marB="0" anchor="ctr">
                    <a:solidFill>
                      <a:srgbClr val="FFFFFF"/>
                    </a:solidFill>
                  </a:tcPr>
                </a:tc>
                <a:tc>
                  <a:txBody>
                    <a:bodyPr/>
                    <a:lstStyle/>
                    <a:p>
                      <a:pPr algn="ctr"/>
                      <a:r>
                        <a:rPr sz="700" b="1">
                          <a:solidFill>
                            <a:srgbClr val="000000"/>
                          </a:solidFill>
                          <a:latin typeface="Montserrat Medium"/>
                        </a:rPr>
                        <a:t>+5.2%</a:t>
                      </a:r>
                      <a:endParaRPr/>
                    </a:p>
                  </a:txBody>
                  <a:tcPr marL="36576" marR="22860" marT="0" marB="0" anchor="ctr">
                    <a:solidFill>
                      <a:srgbClr val="FFFFFF"/>
                    </a:solidFill>
                  </a:tcPr>
                </a:tc>
                <a:tc>
                  <a:txBody>
                    <a:bodyPr/>
                    <a:lstStyle/>
                    <a:p>
                      <a:pPr algn="ctr"/>
                      <a:r>
                        <a:rPr sz="700" b="1">
                          <a:solidFill>
                            <a:srgbClr val="000000"/>
                          </a:solidFill>
                          <a:latin typeface="Montserrat Medium"/>
                        </a:rPr>
                        <a:t>965</a:t>
                      </a:r>
                      <a:endParaRPr/>
                    </a:p>
                  </a:txBody>
                  <a:tcPr marL="36576" marR="22860" marT="0" marB="0" anchor="ctr">
                    <a:solidFill>
                      <a:srgbClr val="FFFFFF"/>
                    </a:solidFill>
                  </a:tcPr>
                </a:tc>
                <a:tc>
                  <a:txBody>
                    <a:bodyPr/>
                    <a:lstStyle/>
                    <a:p>
                      <a:pPr algn="ctr"/>
                      <a:r>
                        <a:rPr sz="700" b="1">
                          <a:solidFill>
                            <a:srgbClr val="000000"/>
                          </a:solidFill>
                          <a:latin typeface="Montserrat Medium"/>
                        </a:rPr>
                        <a:t>−9.5%</a:t>
                      </a:r>
                      <a:endParaRPr/>
                    </a:p>
                  </a:txBody>
                  <a:tcPr marL="36576" marR="22860" marT="0" marB="0" anchor="ctr">
                    <a:solidFill>
                      <a:srgbClr val="FFFFFF"/>
                    </a:solidFill>
                  </a:tcPr>
                </a:tc>
                <a:extLst>
                  <a:ext uri="{0D108BD9-81ED-4DB2-BD59-A6C34878D82A}">
                    <a16:rowId xmlns:a16="http://schemas.microsoft.com/office/drawing/2014/main" val="10007"/>
                  </a:ext>
                </a:extLst>
              </a:tr>
              <a:tr h="123444">
                <a:tc>
                  <a:txBody>
                    <a:bodyPr/>
                    <a:lstStyle/>
                    <a:p>
                      <a:pPr algn="l"/>
                      <a:r>
                        <a:rPr sz="700" b="0">
                          <a:solidFill>
                            <a:srgbClr val="000000"/>
                          </a:solidFill>
                          <a:latin typeface="Montserrat Medium"/>
                        </a:rPr>
                        <a:t>Margin</a:t>
                      </a:r>
                    </a:p>
                  </a:txBody>
                  <a:tcPr marL="36576" marR="22860" marT="0" marB="0" anchor="ctr">
                    <a:solidFill>
                      <a:srgbClr val="EEF1F6"/>
                    </a:solidFill>
                  </a:tcPr>
                </a:tc>
                <a:tc>
                  <a:txBody>
                    <a:bodyPr/>
                    <a:lstStyle/>
                    <a:p>
                      <a:pPr algn="ctr"/>
                      <a:r>
                        <a:rPr sz="700" b="1">
                          <a:solidFill>
                            <a:srgbClr val="000000"/>
                          </a:solidFill>
                          <a:latin typeface="Montserrat Medium"/>
                        </a:rPr>
                        <a:t>32.9%</a:t>
                      </a:r>
                    </a:p>
                  </a:txBody>
                  <a:tcPr marL="36576" marR="22860" marT="0" marB="0" anchor="ctr">
                    <a:solidFill>
                      <a:srgbClr val="EEF1F6"/>
                    </a:solidFill>
                  </a:tcPr>
                </a:tc>
                <a:tc>
                  <a:txBody>
                    <a:bodyPr/>
                    <a:lstStyle/>
                    <a:p>
                      <a:pPr algn="ctr"/>
                      <a:r>
                        <a:rPr sz="700" b="1">
                          <a:solidFill>
                            <a:srgbClr val="000000"/>
                          </a:solidFill>
                          <a:latin typeface="Montserrat Medium"/>
                        </a:rPr>
                        <a:t>31.0%</a:t>
                      </a:r>
                    </a:p>
                  </a:txBody>
                  <a:tcPr marL="36576" marR="22860" marT="0" marB="0" anchor="ctr">
                    <a:solidFill>
                      <a:srgbClr val="EEF1F6"/>
                    </a:solidFill>
                  </a:tcPr>
                </a:tc>
                <a:tc>
                  <a:txBody>
                    <a:bodyPr/>
                    <a:lstStyle/>
                    <a:p>
                      <a:pPr algn="ctr"/>
                      <a:r>
                        <a:rPr sz="700" b="1">
                          <a:solidFill>
                            <a:srgbClr val="000000"/>
                          </a:solidFill>
                          <a:latin typeface="Montserrat Medium"/>
                        </a:rPr>
                        <a:t>+1.9pp</a:t>
                      </a:r>
                    </a:p>
                  </a:txBody>
                  <a:tcPr marL="36576" marR="22860" marT="0" marB="0" anchor="ctr">
                    <a:solidFill>
                      <a:srgbClr val="EEF1F6"/>
                    </a:solidFill>
                  </a:tcPr>
                </a:tc>
                <a:tc>
                  <a:txBody>
                    <a:bodyPr/>
                    <a:lstStyle/>
                    <a:p>
                      <a:pPr algn="ctr"/>
                      <a:r>
                        <a:rPr sz="700" b="1">
                          <a:solidFill>
                            <a:srgbClr val="000000"/>
                          </a:solidFill>
                          <a:latin typeface="Montserrat Medium"/>
                        </a:rPr>
                        <a:t>36.0%</a:t>
                      </a:r>
                    </a:p>
                  </a:txBody>
                  <a:tcPr marL="36576" marR="22860" marT="0" marB="0" anchor="ctr">
                    <a:solidFill>
                      <a:srgbClr val="EEF1F6"/>
                    </a:solidFill>
                  </a:tcPr>
                </a:tc>
                <a:tc>
                  <a:txBody>
                    <a:bodyPr/>
                    <a:lstStyle/>
                    <a:p>
                      <a:pPr algn="ctr"/>
                      <a:r>
                        <a:rPr sz="700" b="1">
                          <a:solidFill>
                            <a:srgbClr val="000000"/>
                          </a:solidFill>
                          <a:latin typeface="Montserrat Medium"/>
                        </a:rPr>
                        <a:t>−3.1pp</a:t>
                      </a:r>
                    </a:p>
                  </a:txBody>
                  <a:tcPr marL="36576" marR="22860" marT="0" marB="0" anchor="ctr">
                    <a:solidFill>
                      <a:srgbClr val="EEF1F6"/>
                    </a:solidFill>
                  </a:tcPr>
                </a:tc>
                <a:extLst>
                  <a:ext uri="{0D108BD9-81ED-4DB2-BD59-A6C34878D82A}">
                    <a16:rowId xmlns:a16="http://schemas.microsoft.com/office/drawing/2014/main" val="10008"/>
                  </a:ext>
                </a:extLst>
              </a:tr>
              <a:tr h="123444">
                <a:tc>
                  <a:txBody>
                    <a:bodyPr/>
                    <a:lstStyle/>
                    <a:p>
                      <a:pPr algn="l"/>
                      <a:r>
                        <a:rPr sz="700" b="1">
                          <a:solidFill>
                            <a:srgbClr val="FFFFFF"/>
                          </a:solidFill>
                          <a:latin typeface="Montserrat Medium"/>
                        </a:rPr>
                        <a:t>PACKAGING</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9"/>
                  </a:ext>
                </a:extLst>
              </a:tr>
              <a:tr h="123444">
                <a:tc>
                  <a:txBody>
                    <a:bodyPr/>
                    <a:lstStyle/>
                    <a:p>
                      <a:pPr algn="l"/>
                      <a:r>
                        <a:rPr sz="700" b="0">
                          <a:solidFill>
                            <a:srgbClr val="000000"/>
                          </a:solidFill>
                          <a:latin typeface="Montserrat Medium"/>
                        </a:rPr>
                        <a:t>3P revenue (R$m)</a:t>
                      </a:r>
                    </a:p>
                  </a:txBody>
                  <a:tcPr marL="36576" marR="22860" marT="0" marB="0" anchor="ctr">
                    <a:solidFill>
                      <a:srgbClr val="FFFFFF"/>
                    </a:solidFill>
                  </a:tcPr>
                </a:tc>
                <a:tc>
                  <a:txBody>
                    <a:bodyPr/>
                    <a:lstStyle/>
                    <a:p>
                      <a:pPr algn="ctr"/>
                      <a:r>
                        <a:rPr sz="700" b="1">
                          <a:solidFill>
                            <a:srgbClr val="000000"/>
                          </a:solidFill>
                          <a:latin typeface="Montserrat Medium"/>
                        </a:rPr>
                        <a:t>1,903</a:t>
                      </a:r>
                    </a:p>
                  </a:txBody>
                  <a:tcPr marL="36576" marR="22860" marT="0" marB="0" anchor="ctr">
                    <a:solidFill>
                      <a:srgbClr val="FFFFFF"/>
                    </a:solidFill>
                  </a:tcPr>
                </a:tc>
                <a:tc>
                  <a:txBody>
                    <a:bodyPr/>
                    <a:lstStyle/>
                    <a:p>
                      <a:pPr algn="ctr"/>
                      <a:r>
                        <a:rPr sz="700" b="1">
                          <a:solidFill>
                            <a:srgbClr val="000000"/>
                          </a:solidFill>
                          <a:latin typeface="Montserrat Medium"/>
                        </a:rPr>
                        <a:t>1,794</a:t>
                      </a:r>
                    </a:p>
                  </a:txBody>
                  <a:tcPr marL="36576" marR="22860" marT="0" marB="0" anchor="ctr">
                    <a:solidFill>
                      <a:srgbClr val="FFFFFF"/>
                    </a:solidFill>
                  </a:tcPr>
                </a:tc>
                <a:tc>
                  <a:txBody>
                    <a:bodyPr/>
                    <a:lstStyle/>
                    <a:p>
                      <a:pPr algn="ctr"/>
                      <a:r>
                        <a:rPr sz="700" b="1">
                          <a:solidFill>
                            <a:srgbClr val="000000"/>
                          </a:solidFill>
                          <a:latin typeface="Montserrat Medium"/>
                        </a:rPr>
                        <a:t>+6.1%</a:t>
                      </a:r>
                    </a:p>
                  </a:txBody>
                  <a:tcPr marL="36576" marR="22860" marT="0" marB="0" anchor="ctr">
                    <a:solidFill>
                      <a:srgbClr val="FFFFFF"/>
                    </a:solidFill>
                  </a:tcPr>
                </a:tc>
                <a:tc>
                  <a:txBody>
                    <a:bodyPr/>
                    <a:lstStyle/>
                    <a:p>
                      <a:pPr algn="ctr"/>
                      <a:r>
                        <a:rPr sz="700" b="1">
                          <a:solidFill>
                            <a:srgbClr val="000000"/>
                          </a:solidFill>
                          <a:latin typeface="Montserrat Medium"/>
                        </a:rPr>
                        <a:t>1,860</a:t>
                      </a:r>
                    </a:p>
                  </a:txBody>
                  <a:tcPr marL="36576" marR="22860" marT="0" marB="0" anchor="ctr">
                    <a:solidFill>
                      <a:srgbClr val="FFFFFF"/>
                    </a:solidFill>
                  </a:tcPr>
                </a:tc>
                <a:tc>
                  <a:txBody>
                    <a:bodyPr/>
                    <a:lstStyle/>
                    <a:p>
                      <a:pPr algn="ctr"/>
                      <a:r>
                        <a:rPr sz="700" b="1">
                          <a:solidFill>
                            <a:srgbClr val="000000"/>
                          </a:solidFill>
                          <a:latin typeface="Montserrat Medium"/>
                        </a:rPr>
                        <a:t>+2.3%</a:t>
                      </a:r>
                    </a:p>
                  </a:txBody>
                  <a:tcPr marL="36576" marR="22860" marT="0" marB="0" anchor="ctr">
                    <a:solidFill>
                      <a:srgbClr val="FFFFFF"/>
                    </a:solidFill>
                  </a:tcPr>
                </a:tc>
                <a:extLst>
                  <a:ext uri="{0D108BD9-81ED-4DB2-BD59-A6C34878D82A}">
                    <a16:rowId xmlns:a16="http://schemas.microsoft.com/office/drawing/2014/main" val="10010"/>
                  </a:ext>
                </a:extLst>
              </a:tr>
              <a:tr h="123444">
                <a:tc>
                  <a:txBody>
                    <a:bodyPr/>
                    <a:lstStyle/>
                    <a:p>
                      <a:pPr algn="l"/>
                      <a:r>
                        <a:rPr sz="700" b="0">
                          <a:solidFill>
                            <a:srgbClr val="000000"/>
                          </a:solidFill>
                          <a:latin typeface="Montserrat Medium"/>
                        </a:rPr>
                        <a:t>EBITDA (R$m)</a:t>
                      </a:r>
                    </a:p>
                  </a:txBody>
                  <a:tcPr marL="36576" marR="22860" marT="0" marB="0" anchor="ctr">
                    <a:solidFill>
                      <a:srgbClr val="EEF1F6"/>
                    </a:solidFill>
                  </a:tcPr>
                </a:tc>
                <a:tc>
                  <a:txBody>
                    <a:bodyPr/>
                    <a:lstStyle/>
                    <a:p>
                      <a:pPr algn="ctr"/>
                      <a:r>
                        <a:rPr sz="700" b="1">
                          <a:solidFill>
                            <a:srgbClr val="000000"/>
                          </a:solidFill>
                          <a:latin typeface="Montserrat Medium"/>
                        </a:rPr>
                        <a:t>237</a:t>
                      </a:r>
                      <a:endParaRPr/>
                    </a:p>
                  </a:txBody>
                  <a:tcPr marL="36576" marR="22860" marT="0" marB="0" anchor="ctr">
                    <a:solidFill>
                      <a:srgbClr val="EEF1F6"/>
                    </a:solidFill>
                  </a:tcPr>
                </a:tc>
                <a:tc>
                  <a:txBody>
                    <a:bodyPr/>
                    <a:lstStyle/>
                    <a:p>
                      <a:pPr algn="ctr"/>
                      <a:r>
                        <a:rPr sz="700" b="1">
                          <a:solidFill>
                            <a:srgbClr val="000000"/>
                          </a:solidFill>
                          <a:latin typeface="Montserrat Medium"/>
                        </a:rPr>
                        <a:t>190</a:t>
                      </a:r>
                      <a:endParaRPr/>
                    </a:p>
                  </a:txBody>
                  <a:tcPr marL="36576" marR="22860" marT="0" marB="0" anchor="ctr">
                    <a:solidFill>
                      <a:srgbClr val="EEF1F6"/>
                    </a:solidFill>
                  </a:tcPr>
                </a:tc>
                <a:tc>
                  <a:txBody>
                    <a:bodyPr/>
                    <a:lstStyle/>
                    <a:p>
                      <a:pPr algn="ctr"/>
                      <a:r>
                        <a:rPr sz="700" b="1">
                          <a:solidFill>
                            <a:srgbClr val="000000"/>
                          </a:solidFill>
                          <a:latin typeface="Montserrat Medium"/>
                        </a:rPr>
                        <a:t>+24.8%</a:t>
                      </a:r>
                      <a:endParaRPr/>
                    </a:p>
                  </a:txBody>
                  <a:tcPr marL="36576" marR="22860" marT="0" marB="0" anchor="ctr">
                    <a:solidFill>
                      <a:srgbClr val="EEF1F6"/>
                    </a:solidFill>
                  </a:tcPr>
                </a:tc>
                <a:tc>
                  <a:txBody>
                    <a:bodyPr/>
                    <a:lstStyle/>
                    <a:p>
                      <a:pPr algn="ctr"/>
                      <a:r>
                        <a:rPr sz="700" b="1">
                          <a:solidFill>
                            <a:srgbClr val="000000"/>
                          </a:solidFill>
                          <a:latin typeface="Montserrat Medium"/>
                        </a:rPr>
                        <a:t>210</a:t>
                      </a:r>
                      <a:endParaRPr/>
                    </a:p>
                  </a:txBody>
                  <a:tcPr marL="36576" marR="22860" marT="0" marB="0" anchor="ctr">
                    <a:solidFill>
                      <a:srgbClr val="EEF1F6"/>
                    </a:solidFill>
                  </a:tcPr>
                </a:tc>
                <a:tc>
                  <a:txBody>
                    <a:bodyPr/>
                    <a:lstStyle/>
                    <a:p>
                      <a:pPr algn="ctr"/>
                      <a:r>
                        <a:rPr sz="700" b="1">
                          <a:solidFill>
                            <a:srgbClr val="000000"/>
                          </a:solidFill>
                          <a:latin typeface="Montserrat Medium"/>
                        </a:rPr>
                        <a:t>+13.1%</a:t>
                      </a:r>
                      <a:endParaRPr/>
                    </a:p>
                  </a:txBody>
                  <a:tcPr marL="36576" marR="22860" marT="0" marB="0" anchor="ctr">
                    <a:solidFill>
                      <a:srgbClr val="EEF1F6"/>
                    </a:solidFill>
                  </a:tcPr>
                </a:tc>
                <a:extLst>
                  <a:ext uri="{0D108BD9-81ED-4DB2-BD59-A6C34878D82A}">
                    <a16:rowId xmlns:a16="http://schemas.microsoft.com/office/drawing/2014/main" val="10011"/>
                  </a:ext>
                </a:extLst>
              </a:tr>
              <a:tr h="123444">
                <a:tc>
                  <a:txBody>
                    <a:bodyPr/>
                    <a:lstStyle/>
                    <a:p>
                      <a:pPr algn="l"/>
                      <a:r>
                        <a:rPr sz="700" b="0">
                          <a:solidFill>
                            <a:srgbClr val="000000"/>
                          </a:solidFill>
                          <a:latin typeface="Montserrat Medium"/>
                        </a:rPr>
                        <a:t>Margin</a:t>
                      </a:r>
                    </a:p>
                  </a:txBody>
                  <a:tcPr marL="36576" marR="22860" marT="0" marB="0" anchor="ctr">
                    <a:solidFill>
                      <a:srgbClr val="FFFFFF"/>
                    </a:solidFill>
                  </a:tcPr>
                </a:tc>
                <a:tc>
                  <a:txBody>
                    <a:bodyPr/>
                    <a:lstStyle/>
                    <a:p>
                      <a:pPr algn="ctr"/>
                      <a:r>
                        <a:rPr sz="700" b="1">
                          <a:solidFill>
                            <a:srgbClr val="000000"/>
                          </a:solidFill>
                          <a:latin typeface="Montserrat Medium"/>
                        </a:rPr>
                        <a:t>12.4%</a:t>
                      </a:r>
                    </a:p>
                  </a:txBody>
                  <a:tcPr marL="36576" marR="22860" marT="0" marB="0" anchor="ctr">
                    <a:solidFill>
                      <a:srgbClr val="FFFFFF"/>
                    </a:solidFill>
                  </a:tcPr>
                </a:tc>
                <a:tc>
                  <a:txBody>
                    <a:bodyPr/>
                    <a:lstStyle/>
                    <a:p>
                      <a:pPr algn="ctr"/>
                      <a:r>
                        <a:rPr sz="700" b="1">
                          <a:solidFill>
                            <a:srgbClr val="000000"/>
                          </a:solidFill>
                          <a:latin typeface="Montserrat Medium"/>
                        </a:rPr>
                        <a:t>10.5%</a:t>
                      </a:r>
                    </a:p>
                  </a:txBody>
                  <a:tcPr marL="36576" marR="22860" marT="0" marB="0" anchor="ctr">
                    <a:solidFill>
                      <a:srgbClr val="FFFFFF"/>
                    </a:solidFill>
                  </a:tcPr>
                </a:tc>
                <a:tc>
                  <a:txBody>
                    <a:bodyPr/>
                    <a:lstStyle/>
                    <a:p>
                      <a:pPr algn="ctr"/>
                      <a:r>
                        <a:rPr sz="700" b="1">
                          <a:solidFill>
                            <a:srgbClr val="000000"/>
                          </a:solidFill>
                          <a:latin typeface="Montserrat Medium"/>
                        </a:rPr>
                        <a:t>+1.9pp</a:t>
                      </a:r>
                    </a:p>
                  </a:txBody>
                  <a:tcPr marL="36576" marR="22860" marT="0" marB="0" anchor="ctr">
                    <a:solidFill>
                      <a:srgbClr val="FFFFFF"/>
                    </a:solidFill>
                  </a:tcPr>
                </a:tc>
                <a:tc>
                  <a:txBody>
                    <a:bodyPr/>
                    <a:lstStyle/>
                    <a:p>
                      <a:pPr algn="ctr"/>
                      <a:r>
                        <a:rPr sz="700" b="1">
                          <a:solidFill>
                            <a:srgbClr val="000000"/>
                          </a:solidFill>
                          <a:latin typeface="Montserrat Medium"/>
                        </a:rPr>
                        <a:t>11.2%</a:t>
                      </a:r>
                    </a:p>
                  </a:txBody>
                  <a:tcPr marL="36576" marR="22860" marT="0" marB="0" anchor="ctr">
                    <a:solidFill>
                      <a:srgbClr val="FFFFFF"/>
                    </a:solidFill>
                  </a:tcPr>
                </a:tc>
                <a:tc>
                  <a:txBody>
                    <a:bodyPr/>
                    <a:lstStyle/>
                    <a:p>
                      <a:pPr algn="ctr"/>
                      <a:r>
                        <a:rPr sz="700" b="1">
                          <a:solidFill>
                            <a:srgbClr val="000000"/>
                          </a:solidFill>
                          <a:latin typeface="Montserrat Medium"/>
                        </a:rPr>
                        <a:t>+1.2pp</a:t>
                      </a:r>
                    </a:p>
                  </a:txBody>
                  <a:tcPr marL="36576" marR="22860" marT="0" marB="0" anchor="ctr">
                    <a:solidFill>
                      <a:srgbClr val="FFFFFF"/>
                    </a:solidFill>
                  </a:tcPr>
                </a:tc>
                <a:extLst>
                  <a:ext uri="{0D108BD9-81ED-4DB2-BD59-A6C34878D82A}">
                    <a16:rowId xmlns:a16="http://schemas.microsoft.com/office/drawing/2014/main" val="10012"/>
                  </a:ext>
                </a:extLst>
              </a:tr>
              <a:tr h="123444">
                <a:tc>
                  <a:txBody>
                    <a:bodyPr/>
                    <a:lstStyle/>
                    <a:p>
                      <a:pPr algn="l"/>
                      <a:r>
                        <a:rPr sz="700" b="1">
                          <a:solidFill>
                            <a:srgbClr val="FFFFFF"/>
                          </a:solidFill>
                          <a:latin typeface="Montserrat Medium"/>
                        </a:rPr>
                        <a:t>CONSOLIDATED</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3"/>
                  </a:ext>
                </a:extLst>
              </a:tr>
              <a:tr h="123444">
                <a:tc>
                  <a:txBody>
                    <a:bodyPr/>
                    <a:lstStyle/>
                    <a:p>
                      <a:pPr algn="l"/>
                      <a:r>
                        <a:rPr sz="700" b="0">
                          <a:solidFill>
                            <a:srgbClr val="000000"/>
                          </a:solidFill>
                          <a:latin typeface="Montserrat Medium"/>
                        </a:rPr>
                        <a:t>Net revenue (R$m)</a:t>
                      </a:r>
                    </a:p>
                  </a:txBody>
                  <a:tcPr marL="36576" marR="22860" marT="0" marB="0" anchor="ctr">
                    <a:solidFill>
                      <a:srgbClr val="EEF1F6"/>
                    </a:solidFill>
                  </a:tcPr>
                </a:tc>
                <a:tc>
                  <a:txBody>
                    <a:bodyPr/>
                    <a:lstStyle/>
                    <a:p>
                      <a:pPr algn="ctr"/>
                      <a:r>
                        <a:rPr sz="700" b="1">
                          <a:solidFill>
                            <a:srgbClr val="000000"/>
                          </a:solidFill>
                          <a:latin typeface="Montserrat Medium"/>
                        </a:rPr>
                        <a:t>5,182</a:t>
                      </a:r>
                    </a:p>
                  </a:txBody>
                  <a:tcPr marL="36576" marR="22860" marT="0" marB="0" anchor="ctr">
                    <a:solidFill>
                      <a:srgbClr val="EEF1F6"/>
                    </a:solidFill>
                  </a:tcPr>
                </a:tc>
                <a:tc>
                  <a:txBody>
                    <a:bodyPr/>
                    <a:lstStyle/>
                    <a:p>
                      <a:pPr algn="ctr"/>
                      <a:r>
                        <a:rPr sz="700" b="1">
                          <a:solidFill>
                            <a:srgbClr val="000000"/>
                          </a:solidFill>
                          <a:latin typeface="Montserrat Medium"/>
                        </a:rPr>
                        <a:t>4,946</a:t>
                      </a:r>
                    </a:p>
                  </a:txBody>
                  <a:tcPr marL="36576" marR="22860" marT="0" marB="0" anchor="ctr">
                    <a:solidFill>
                      <a:srgbClr val="EEF1F6"/>
                    </a:solidFill>
                  </a:tcPr>
                </a:tc>
                <a:tc>
                  <a:txBody>
                    <a:bodyPr/>
                    <a:lstStyle/>
                    <a:p>
                      <a:pPr algn="ctr"/>
                      <a:r>
                        <a:rPr sz="700" b="1">
                          <a:solidFill>
                            <a:srgbClr val="000000"/>
                          </a:solidFill>
                          <a:latin typeface="Montserrat Medium"/>
                        </a:rPr>
                        <a:t>+4.8%</a:t>
                      </a:r>
                    </a:p>
                  </a:txBody>
                  <a:tcPr marL="36576" marR="22860" marT="0" marB="0" anchor="ctr">
                    <a:solidFill>
                      <a:srgbClr val="EEF1F6"/>
                    </a:solidFill>
                  </a:tcPr>
                </a:tc>
                <a:tc>
                  <a:txBody>
                    <a:bodyPr/>
                    <a:lstStyle/>
                    <a:p>
                      <a:pPr algn="ctr"/>
                      <a:r>
                        <a:rPr sz="700" b="1">
                          <a:solidFill>
                            <a:srgbClr val="000000"/>
                          </a:solidFill>
                          <a:latin typeface="Montserrat Medium"/>
                        </a:rPr>
                        <a:t>5,247</a:t>
                      </a:r>
                    </a:p>
                  </a:txBody>
                  <a:tcPr marL="36576" marR="22860" marT="0" marB="0" anchor="ctr">
                    <a:solidFill>
                      <a:srgbClr val="EEF1F6"/>
                    </a:solidFill>
                  </a:tcPr>
                </a:tc>
                <a:tc>
                  <a:txBody>
                    <a:bodyPr/>
                    <a:lstStyle/>
                    <a:p>
                      <a:pPr algn="ctr"/>
                      <a:r>
                        <a:rPr sz="700" b="1">
                          <a:solidFill>
                            <a:srgbClr val="000000"/>
                          </a:solidFill>
                          <a:latin typeface="Montserrat Medium"/>
                        </a:rPr>
                        <a:t>−1.2%</a:t>
                      </a:r>
                    </a:p>
                  </a:txBody>
                  <a:tcPr marL="36576" marR="22860" marT="0" marB="0" anchor="ctr">
                    <a:solidFill>
                      <a:srgbClr val="EEF1F6"/>
                    </a:solidFill>
                  </a:tcPr>
                </a:tc>
                <a:extLst>
                  <a:ext uri="{0D108BD9-81ED-4DB2-BD59-A6C34878D82A}">
                    <a16:rowId xmlns:a16="http://schemas.microsoft.com/office/drawing/2014/main" val="10014"/>
                  </a:ext>
                </a:extLst>
              </a:tr>
              <a:tr h="123444">
                <a:tc>
                  <a:txBody>
                    <a:bodyPr/>
                    <a:lstStyle/>
                    <a:p>
                      <a:pPr algn="l"/>
                      <a:r>
                        <a:rPr sz="700" b="0">
                          <a:solidFill>
                            <a:srgbClr val="000000"/>
                          </a:solidFill>
                          <a:latin typeface="Montserrat Medium"/>
                        </a:rPr>
                        <a:t>Adj. EBITDA (R$m)</a:t>
                      </a:r>
                    </a:p>
                  </a:txBody>
                  <a:tcPr marL="36576" marR="22860" marT="0" marB="0" anchor="ctr">
                    <a:solidFill>
                      <a:srgbClr val="FFFFFF"/>
                    </a:solidFill>
                  </a:tcPr>
                </a:tc>
                <a:tc>
                  <a:txBody>
                    <a:bodyPr/>
                    <a:lstStyle/>
                    <a:p>
                      <a:pPr algn="ctr"/>
                      <a:r>
                        <a:rPr sz="700" b="1">
                          <a:solidFill>
                            <a:srgbClr val="000000"/>
                          </a:solidFill>
                          <a:latin typeface="Montserrat Medium"/>
                        </a:rPr>
                        <a:t>1,900</a:t>
                      </a:r>
                      <a:endParaRPr/>
                    </a:p>
                  </a:txBody>
                  <a:tcPr marL="36576" marR="22860" marT="0" marB="0" anchor="ctr">
                    <a:solidFill>
                      <a:srgbClr val="FFFFFF"/>
                    </a:solidFill>
                  </a:tcPr>
                </a:tc>
                <a:tc>
                  <a:txBody>
                    <a:bodyPr/>
                    <a:lstStyle/>
                    <a:p>
                      <a:pPr algn="ctr"/>
                      <a:r>
                        <a:rPr sz="700" b="1">
                          <a:solidFill>
                            <a:srgbClr val="000000"/>
                          </a:solidFill>
                          <a:latin typeface="Montserrat Medium"/>
                        </a:rPr>
                        <a:t>1,669</a:t>
                      </a:r>
                      <a:endParaRPr/>
                    </a:p>
                  </a:txBody>
                  <a:tcPr marL="36576" marR="22860" marT="0" marB="0" anchor="ctr">
                    <a:solidFill>
                      <a:srgbClr val="FFFFFF"/>
                    </a:solidFill>
                  </a:tcPr>
                </a:tc>
                <a:tc>
                  <a:txBody>
                    <a:bodyPr/>
                    <a:lstStyle/>
                    <a:p>
                      <a:pPr algn="ctr"/>
                      <a:r>
                        <a:rPr sz="700" b="1">
                          <a:solidFill>
                            <a:srgbClr val="000000"/>
                          </a:solidFill>
                          <a:latin typeface="Montserrat Medium"/>
                        </a:rPr>
                        <a:t>+13.9%</a:t>
                      </a:r>
                      <a:endParaRPr/>
                    </a:p>
                  </a:txBody>
                  <a:tcPr marL="36576" marR="22860" marT="0" marB="0" anchor="ctr">
                    <a:solidFill>
                      <a:srgbClr val="FFFFFF"/>
                    </a:solidFill>
                  </a:tcPr>
                </a:tc>
                <a:tc>
                  <a:txBody>
                    <a:bodyPr/>
                    <a:lstStyle/>
                    <a:p>
                      <a:pPr algn="ctr"/>
                      <a:r>
                        <a:rPr sz="700" b="1">
                          <a:solidFill>
                            <a:srgbClr val="000000"/>
                          </a:solidFill>
                          <a:latin typeface="Montserrat Medium"/>
                        </a:rPr>
                        <a:t>2,041</a:t>
                      </a:r>
                      <a:endParaRPr/>
                    </a:p>
                  </a:txBody>
                  <a:tcPr marL="36576" marR="22860" marT="0" marB="0" anchor="ctr">
                    <a:solidFill>
                      <a:srgbClr val="FFFFFF"/>
                    </a:solidFill>
                  </a:tcPr>
                </a:tc>
                <a:tc>
                  <a:txBody>
                    <a:bodyPr/>
                    <a:lstStyle/>
                    <a:p>
                      <a:pPr algn="ctr"/>
                      <a:r>
                        <a:rPr sz="700" b="1">
                          <a:solidFill>
                            <a:srgbClr val="000000"/>
                          </a:solidFill>
                          <a:latin typeface="Montserrat Medium"/>
                        </a:rPr>
                        <a:t>−6.9%</a:t>
                      </a:r>
                      <a:endParaRPr/>
                    </a:p>
                  </a:txBody>
                  <a:tcPr marL="36576" marR="22860" marT="0" marB="0" anchor="ctr">
                    <a:solidFill>
                      <a:srgbClr val="FFFFFF"/>
                    </a:solidFill>
                  </a:tcPr>
                </a:tc>
                <a:extLst>
                  <a:ext uri="{0D108BD9-81ED-4DB2-BD59-A6C34878D82A}">
                    <a16:rowId xmlns:a16="http://schemas.microsoft.com/office/drawing/2014/main" val="10015"/>
                  </a:ext>
                </a:extLst>
              </a:tr>
              <a:tr h="123444">
                <a:tc>
                  <a:txBody>
                    <a:bodyPr/>
                    <a:lstStyle/>
                    <a:p>
                      <a:pPr algn="l"/>
                      <a:r>
                        <a:rPr sz="700" b="0">
                          <a:solidFill>
                            <a:srgbClr val="000000"/>
                          </a:solidFill>
                          <a:latin typeface="Montserrat Medium"/>
                        </a:rPr>
                        <a:t>EBITDA margin</a:t>
                      </a:r>
                    </a:p>
                  </a:txBody>
                  <a:tcPr marL="36576" marR="22860" marT="0" marB="0" anchor="ctr">
                    <a:solidFill>
                      <a:srgbClr val="EEF1F6"/>
                    </a:solidFill>
                  </a:tcPr>
                </a:tc>
                <a:tc>
                  <a:txBody>
                    <a:bodyPr/>
                    <a:lstStyle/>
                    <a:p>
                      <a:pPr algn="ctr"/>
                      <a:r>
                        <a:rPr sz="700" b="1">
                          <a:solidFill>
                            <a:srgbClr val="000000"/>
                          </a:solidFill>
                          <a:latin typeface="Montserrat Medium"/>
                        </a:rPr>
                        <a:t>36.7%</a:t>
                      </a:r>
                    </a:p>
                  </a:txBody>
                  <a:tcPr marL="36576" marR="22860" marT="0" marB="0" anchor="ctr">
                    <a:solidFill>
                      <a:srgbClr val="EEF1F6"/>
                    </a:solidFill>
                  </a:tcPr>
                </a:tc>
                <a:tc>
                  <a:txBody>
                    <a:bodyPr/>
                    <a:lstStyle/>
                    <a:p>
                      <a:pPr algn="ctr"/>
                      <a:r>
                        <a:rPr sz="700" b="1">
                          <a:solidFill>
                            <a:srgbClr val="000000"/>
                          </a:solidFill>
                          <a:latin typeface="Montserrat Medium"/>
                        </a:rPr>
                        <a:t>33.7%</a:t>
                      </a:r>
                    </a:p>
                  </a:txBody>
                  <a:tcPr marL="36576" marR="22860" marT="0" marB="0" anchor="ctr">
                    <a:solidFill>
                      <a:srgbClr val="EEF1F6"/>
                    </a:solidFill>
                  </a:tcPr>
                </a:tc>
                <a:tc>
                  <a:txBody>
                    <a:bodyPr/>
                    <a:lstStyle/>
                    <a:p>
                      <a:pPr algn="ctr"/>
                      <a:r>
                        <a:rPr sz="700" b="1">
                          <a:solidFill>
                            <a:srgbClr val="000000"/>
                          </a:solidFill>
                          <a:latin typeface="Montserrat Medium"/>
                        </a:rPr>
                        <a:t>+3.0pp</a:t>
                      </a:r>
                    </a:p>
                  </a:txBody>
                  <a:tcPr marL="36576" marR="22860" marT="0" marB="0" anchor="ctr">
                    <a:solidFill>
                      <a:srgbClr val="EEF1F6"/>
                    </a:solidFill>
                  </a:tcPr>
                </a:tc>
                <a:tc>
                  <a:txBody>
                    <a:bodyPr/>
                    <a:lstStyle/>
                    <a:p>
                      <a:pPr algn="ctr"/>
                      <a:r>
                        <a:rPr sz="700" b="1">
                          <a:solidFill>
                            <a:srgbClr val="000000"/>
                          </a:solidFill>
                          <a:latin typeface="Montserrat Medium"/>
                        </a:rPr>
                        <a:t>38.9%</a:t>
                      </a:r>
                    </a:p>
                  </a:txBody>
                  <a:tcPr marL="36576" marR="22860" marT="0" marB="0" anchor="ctr">
                    <a:solidFill>
                      <a:srgbClr val="EEF1F6"/>
                    </a:solidFill>
                  </a:tcPr>
                </a:tc>
                <a:tc>
                  <a:txBody>
                    <a:bodyPr/>
                    <a:lstStyle/>
                    <a:p>
                      <a:pPr algn="ctr"/>
                      <a:r>
                        <a:rPr sz="700" b="1">
                          <a:solidFill>
                            <a:srgbClr val="000000"/>
                          </a:solidFill>
                          <a:latin typeface="Montserrat Medium"/>
                        </a:rPr>
                        <a:t>−2.2pp</a:t>
                      </a:r>
                    </a:p>
                  </a:txBody>
                  <a:tcPr marL="36576" marR="22860" marT="0" marB="0" anchor="ctr">
                    <a:solidFill>
                      <a:srgbClr val="EEF1F6"/>
                    </a:solidFill>
                  </a:tcPr>
                </a:tc>
                <a:extLst>
                  <a:ext uri="{0D108BD9-81ED-4DB2-BD59-A6C34878D82A}">
                    <a16:rowId xmlns:a16="http://schemas.microsoft.com/office/drawing/2014/main" val="10016"/>
                  </a:ext>
                </a:extLst>
              </a:tr>
              <a:tr h="123444">
                <a:tc>
                  <a:txBody>
                    <a:bodyPr/>
                    <a:lstStyle/>
                    <a:p>
                      <a:pPr algn="l"/>
                      <a:r>
                        <a:rPr sz="700" b="0">
                          <a:solidFill>
                            <a:srgbClr val="000000"/>
                          </a:solidFill>
                          <a:latin typeface="Montserrat Medium"/>
                        </a:rPr>
                        <a:t>Cash cost/t (R$)</a:t>
                      </a:r>
                    </a:p>
                  </a:txBody>
                  <a:tcPr marL="36576" marR="22860" marT="0" marB="0" anchor="ctr">
                    <a:solidFill>
                      <a:srgbClr val="FFFFFF"/>
                    </a:solidFill>
                  </a:tcPr>
                </a:tc>
                <a:tc>
                  <a:txBody>
                    <a:bodyPr/>
                    <a:lstStyle/>
                    <a:p>
                      <a:pPr algn="ctr"/>
                      <a:r>
                        <a:rPr sz="700" b="1">
                          <a:solidFill>
                            <a:srgbClr val="000000"/>
                          </a:solidFill>
                          <a:latin typeface="Montserrat Medium"/>
                        </a:rPr>
                        <a:t>3,155</a:t>
                      </a:r>
                    </a:p>
                  </a:txBody>
                  <a:tcPr marL="36576" marR="22860" marT="0" marB="0" anchor="ctr">
                    <a:solidFill>
                      <a:srgbClr val="FFFFFF"/>
                    </a:solidFill>
                  </a:tcPr>
                </a:tc>
                <a:tc>
                  <a:txBody>
                    <a:bodyPr/>
                    <a:lstStyle/>
                    <a:p>
                      <a:pPr algn="ctr"/>
                      <a:r>
                        <a:rPr sz="700" b="1">
                          <a:solidFill>
                            <a:srgbClr val="000000"/>
                          </a:solidFill>
                          <a:latin typeface="Montserrat Medium"/>
                        </a:rPr>
                        <a:t>3,342</a:t>
                      </a:r>
                    </a:p>
                  </a:txBody>
                  <a:tcPr marL="36576" marR="22860" marT="0" marB="0" anchor="ctr">
                    <a:solidFill>
                      <a:srgbClr val="FFFFFF"/>
                    </a:solidFill>
                  </a:tcPr>
                </a:tc>
                <a:tc>
                  <a:txBody>
                    <a:bodyPr/>
                    <a:lstStyle/>
                    <a:p>
                      <a:pPr algn="ctr"/>
                      <a:r>
                        <a:rPr sz="700" b="1">
                          <a:solidFill>
                            <a:srgbClr val="000000"/>
                          </a:solidFill>
                          <a:latin typeface="Montserrat Medium"/>
                        </a:rPr>
                        <a:t>−5.6%</a:t>
                      </a:r>
                    </a:p>
                  </a:txBody>
                  <a:tcPr marL="36576" marR="22860" marT="0" marB="0" anchor="ctr">
                    <a:solidFill>
                      <a:srgbClr val="FFFFFF"/>
                    </a:solidFill>
                  </a:tcPr>
                </a:tc>
                <a:tc>
                  <a:txBody>
                    <a:bodyPr/>
                    <a:lstStyle/>
                    <a:p>
                      <a:pPr algn="ctr"/>
                      <a:r>
                        <a:rPr sz="700" b="1">
                          <a:solidFill>
                            <a:srgbClr val="000000"/>
                          </a:solidFill>
                          <a:latin typeface="Montserrat Medium"/>
                        </a:rPr>
                        <a:t>3,177</a:t>
                      </a:r>
                    </a:p>
                  </a:txBody>
                  <a:tcPr marL="36576" marR="22860" marT="0" marB="0" anchor="ctr">
                    <a:solidFill>
                      <a:srgbClr val="FFFFFF"/>
                    </a:solidFill>
                  </a:tcPr>
                </a:tc>
                <a:tc>
                  <a:txBody>
                    <a:bodyPr/>
                    <a:lstStyle/>
                    <a:p>
                      <a:pPr algn="ctr"/>
                      <a:r>
                        <a:rPr sz="700" b="1">
                          <a:solidFill>
                            <a:srgbClr val="000000"/>
                          </a:solidFill>
                          <a:latin typeface="Montserrat Medium"/>
                        </a:rPr>
                        <a:t>−0.7%</a:t>
                      </a:r>
                    </a:p>
                  </a:txBody>
                  <a:tcPr marL="36576" marR="22860" marT="0" marB="0" anchor="ctr">
                    <a:solidFill>
                      <a:srgbClr val="FFFFFF"/>
                    </a:solidFill>
                  </a:tcPr>
                </a:tc>
                <a:extLst>
                  <a:ext uri="{0D108BD9-81ED-4DB2-BD59-A6C34878D82A}">
                    <a16:rowId xmlns:a16="http://schemas.microsoft.com/office/drawing/2014/main" val="10017"/>
                  </a:ext>
                </a:extLst>
              </a:tr>
              <a:tr h="123444">
                <a:tc>
                  <a:txBody>
                    <a:bodyPr/>
                    <a:lstStyle/>
                    <a:p>
                      <a:pPr algn="l"/>
                      <a:r>
                        <a:rPr sz="700" b="0">
                          <a:solidFill>
                            <a:srgbClr val="000000"/>
                          </a:solidFill>
                          <a:latin typeface="Montserrat Medium"/>
                        </a:rPr>
                        <a:t>Attrib. net income (R$m)</a:t>
                      </a:r>
                    </a:p>
                  </a:txBody>
                  <a:tcPr marL="36576" marR="22860" marT="0" marB="0" anchor="ctr">
                    <a:solidFill>
                      <a:srgbClr val="EEF1F6"/>
                    </a:solidFill>
                  </a:tcPr>
                </a:tc>
                <a:tc>
                  <a:txBody>
                    <a:bodyPr/>
                    <a:lstStyle/>
                    <a:p>
                      <a:pPr algn="ctr"/>
                      <a:r>
                        <a:rPr sz="700" b="1">
                          <a:solidFill>
                            <a:srgbClr val="000000"/>
                          </a:solidFill>
                          <a:latin typeface="Montserrat Medium"/>
                        </a:rPr>
                        <a:t>331</a:t>
                      </a:r>
                    </a:p>
                  </a:txBody>
                  <a:tcPr marL="36576" marR="22860" marT="0" marB="0" anchor="ctr">
                    <a:solidFill>
                      <a:srgbClr val="EEF1F6"/>
                    </a:solidFill>
                  </a:tcPr>
                </a:tc>
                <a:tc>
                  <a:txBody>
                    <a:bodyPr/>
                    <a:lstStyle/>
                    <a:p>
                      <a:pPr algn="ctr"/>
                      <a:r>
                        <a:rPr sz="700" b="1">
                          <a:solidFill>
                            <a:srgbClr val="000000"/>
                          </a:solidFill>
                          <a:latin typeface="Montserrat Medium"/>
                        </a:rPr>
                        <a:t>−530</a:t>
                      </a:r>
                    </a:p>
                  </a:txBody>
                  <a:tcPr marL="36576" marR="22860" marT="0" marB="0" anchor="ctr">
                    <a:solidFill>
                      <a:srgbClr val="EEF1F6"/>
                    </a:solidFill>
                  </a:tcPr>
                </a:tc>
                <a:tc>
                  <a:txBody>
                    <a:bodyPr/>
                    <a:lstStyle/>
                    <a:p>
                      <a:pPr algn="ctr"/>
                      <a:r>
                        <a:rPr sz="700" b="1">
                          <a:solidFill>
                            <a:srgbClr val="000000"/>
                          </a:solidFill>
                          <a:latin typeface="Montserrat Medium"/>
                        </a:rPr>
                        <a:t>n/a</a:t>
                      </a:r>
                    </a:p>
                  </a:txBody>
                  <a:tcPr marL="36576" marR="22860" marT="0" marB="0" anchor="ctr">
                    <a:solidFill>
                      <a:srgbClr val="EEF1F6"/>
                    </a:solidFill>
                  </a:tcPr>
                </a:tc>
                <a:tc>
                  <a:txBody>
                    <a:bodyPr/>
                    <a:lstStyle/>
                    <a:p>
                      <a:pPr algn="ctr"/>
                      <a:r>
                        <a:rPr sz="700" b="1">
                          <a:solidFill>
                            <a:srgbClr val="000000"/>
                          </a:solidFill>
                          <a:latin typeface="Montserrat Medium"/>
                        </a:rPr>
                        <a:t>572</a:t>
                      </a:r>
                    </a:p>
                  </a:txBody>
                  <a:tcPr marL="36576" marR="22860" marT="0" marB="0" anchor="ctr">
                    <a:solidFill>
                      <a:srgbClr val="EEF1F6"/>
                    </a:solidFill>
                  </a:tcPr>
                </a:tc>
                <a:tc>
                  <a:txBody>
                    <a:bodyPr/>
                    <a:lstStyle/>
                    <a:p>
                      <a:pPr algn="ctr"/>
                      <a:r>
                        <a:rPr sz="700" b="1">
                          <a:solidFill>
                            <a:srgbClr val="000000"/>
                          </a:solidFill>
                          <a:latin typeface="Montserrat Medium"/>
                        </a:rPr>
                        <a:t>−42.1%</a:t>
                      </a:r>
                    </a:p>
                  </a:txBody>
                  <a:tcPr marL="36576" marR="22860" marT="0" marB="0" anchor="ctr">
                    <a:solidFill>
                      <a:srgbClr val="EEF1F6"/>
                    </a:solidFill>
                  </a:tcPr>
                </a:tc>
                <a:extLst>
                  <a:ext uri="{0D108BD9-81ED-4DB2-BD59-A6C34878D82A}">
                    <a16:rowId xmlns:a16="http://schemas.microsoft.com/office/drawing/2014/main" val="10018"/>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100036651"/>
              </p:ext>
            </p:extLst>
          </p:nvPr>
        </p:nvGraphicFramePr>
        <p:xfrm>
          <a:off x="146304" y="5096817"/>
          <a:ext cx="6492240" cy="777240"/>
        </p:xfrm>
        <a:graphic>
          <a:graphicData uri="http://schemas.openxmlformats.org/drawingml/2006/table">
            <a:tbl>
              <a:tblPr>
                <a:tableStyleId>{5C22544A-7EE6-4342-B048-85BDC9FD1C3A}</a:tableStyleId>
              </a:tblPr>
              <a:tblGrid>
                <a:gridCol w="1737360">
                  <a:extLst>
                    <a:ext uri="{9D8B030D-6E8A-4147-A177-3AD203B41FA5}">
                      <a16:colId xmlns:a16="http://schemas.microsoft.com/office/drawing/2014/main" val="20000"/>
                    </a:ext>
                  </a:extLst>
                </a:gridCol>
                <a:gridCol w="950976">
                  <a:extLst>
                    <a:ext uri="{9D8B030D-6E8A-4147-A177-3AD203B41FA5}">
                      <a16:colId xmlns:a16="http://schemas.microsoft.com/office/drawing/2014/main" val="20001"/>
                    </a:ext>
                  </a:extLst>
                </a:gridCol>
                <a:gridCol w="950976">
                  <a:extLst>
                    <a:ext uri="{9D8B030D-6E8A-4147-A177-3AD203B41FA5}">
                      <a16:colId xmlns:a16="http://schemas.microsoft.com/office/drawing/2014/main" val="20002"/>
                    </a:ext>
                  </a:extLst>
                </a:gridCol>
                <a:gridCol w="950976">
                  <a:extLst>
                    <a:ext uri="{9D8B030D-6E8A-4147-A177-3AD203B41FA5}">
                      <a16:colId xmlns:a16="http://schemas.microsoft.com/office/drawing/2014/main" val="20003"/>
                    </a:ext>
                  </a:extLst>
                </a:gridCol>
                <a:gridCol w="950976">
                  <a:extLst>
                    <a:ext uri="{9D8B030D-6E8A-4147-A177-3AD203B41FA5}">
                      <a16:colId xmlns:a16="http://schemas.microsoft.com/office/drawing/2014/main" val="20004"/>
                    </a:ext>
                  </a:extLst>
                </a:gridCol>
                <a:gridCol w="950976">
                  <a:extLst>
                    <a:ext uri="{9D8B030D-6E8A-4147-A177-3AD203B41FA5}">
                      <a16:colId xmlns:a16="http://schemas.microsoft.com/office/drawing/2014/main" val="20005"/>
                    </a:ext>
                  </a:extLst>
                </a:gridCol>
              </a:tblGrid>
              <a:tr h="155448">
                <a:tc>
                  <a:txBody>
                    <a:bodyPr/>
                    <a:lstStyle/>
                    <a:p>
                      <a:pPr algn="l"/>
                      <a:r>
                        <a:rPr sz="700" b="1">
                          <a:solidFill>
                            <a:srgbClr val="FFFFFF"/>
                          </a:solidFill>
                          <a:latin typeface="Montserrat Medium"/>
                        </a:rPr>
                        <a:t>R$ million</a:t>
                      </a:r>
                    </a:p>
                  </a:txBody>
                  <a:tcPr marL="36576" marR="22860" marT="0" marB="0" anchor="ctr">
                    <a:solidFill>
                      <a:srgbClr val="0A1774"/>
                    </a:solidFill>
                  </a:tcPr>
                </a:tc>
                <a:tc>
                  <a:txBody>
                    <a:bodyPr/>
                    <a:lstStyle/>
                    <a:p>
                      <a:pPr algn="ctr"/>
                      <a:r>
                        <a:rPr sz="700" b="1">
                          <a:solidFill>
                            <a:srgbClr val="FFFFFF"/>
                          </a:solidFill>
                          <a:latin typeface="Montserrat Medium"/>
                        </a:rPr>
                        <a:t>2025A</a:t>
                      </a:r>
                    </a:p>
                  </a:txBody>
                  <a:tcPr marL="36576" marR="22860" marT="0" marB="0" anchor="ctr">
                    <a:solidFill>
                      <a:srgbClr val="0A1774"/>
                    </a:solidFill>
                  </a:tcPr>
                </a:tc>
                <a:tc>
                  <a:txBody>
                    <a:bodyPr/>
                    <a:lstStyle/>
                    <a:p>
                      <a:pPr algn="ctr"/>
                      <a:r>
                        <a:rPr sz="700" b="1">
                          <a:solidFill>
                            <a:srgbClr val="FFFFFF"/>
                          </a:solidFill>
                          <a:latin typeface="Montserrat Medium"/>
                        </a:rPr>
                        <a:t>2026E</a:t>
                      </a:r>
                    </a:p>
                  </a:txBody>
                  <a:tcPr marL="36576" marR="22860" marT="0" marB="0" anchor="ctr">
                    <a:solidFill>
                      <a:srgbClr val="0A1774"/>
                    </a:solidFill>
                  </a:tcPr>
                </a:tc>
                <a:tc>
                  <a:txBody>
                    <a:bodyPr/>
                    <a:lstStyle/>
                    <a:p>
                      <a:pPr algn="ctr"/>
                      <a:r>
                        <a:rPr sz="700" b="1">
                          <a:solidFill>
                            <a:srgbClr val="FFFFFF"/>
                          </a:solidFill>
                          <a:latin typeface="Montserrat Medium"/>
                        </a:rPr>
                        <a:t>2027E</a:t>
                      </a:r>
                    </a:p>
                  </a:txBody>
                  <a:tcPr marL="36576" marR="22860" marT="0" marB="0" anchor="ctr">
                    <a:solidFill>
                      <a:srgbClr val="0A1774"/>
                    </a:solidFill>
                  </a:tcPr>
                </a:tc>
                <a:tc>
                  <a:txBody>
                    <a:bodyPr/>
                    <a:lstStyle/>
                    <a:p>
                      <a:pPr algn="ctr"/>
                      <a:r>
                        <a:rPr sz="700" b="1">
                          <a:solidFill>
                            <a:srgbClr val="FFFFFF"/>
                          </a:solidFill>
                          <a:latin typeface="Montserrat Medium"/>
                        </a:rPr>
                        <a:t>2028E</a:t>
                      </a:r>
                    </a:p>
                  </a:txBody>
                  <a:tcPr marL="36576" marR="22860" marT="0" marB="0" anchor="ctr">
                    <a:solidFill>
                      <a:srgbClr val="0A1774"/>
                    </a:solidFill>
                  </a:tcPr>
                </a:tc>
                <a:tc>
                  <a:txBody>
                    <a:bodyPr/>
                    <a:lstStyle/>
                    <a:p>
                      <a:pPr algn="ctr"/>
                      <a:r>
                        <a:rPr sz="700" b="1">
                          <a:solidFill>
                            <a:srgbClr val="FFFFFF"/>
                          </a:solidFill>
                          <a:latin typeface="Montserrat Medium"/>
                        </a:rPr>
                        <a:t>2029E</a:t>
                      </a:r>
                    </a:p>
                  </a:txBody>
                  <a:tcPr marL="36576" marR="22860" marT="0" marB="0"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000000"/>
                          </a:solidFill>
                          <a:latin typeface="Montserrat Medium"/>
                        </a:rPr>
                        <a:t>Net revenue</a:t>
                      </a:r>
                    </a:p>
                  </a:txBody>
                  <a:tcPr marL="36576" marR="22860" marT="0" marB="0" anchor="ctr">
                    <a:solidFill>
                      <a:srgbClr val="FFFFFF"/>
                    </a:solidFill>
                  </a:tcPr>
                </a:tc>
                <a:tc>
                  <a:txBody>
                    <a:bodyPr/>
                    <a:lstStyle/>
                    <a:p>
                      <a:pPr algn="ctr"/>
                      <a:r>
                        <a:rPr sz="700" b="0">
                          <a:solidFill>
                            <a:srgbClr val="000000"/>
                          </a:solidFill>
                          <a:latin typeface="Montserrat Medium"/>
                        </a:rPr>
                        <a:t>20,700</a:t>
                      </a:r>
                    </a:p>
                  </a:txBody>
                  <a:tcPr marL="36576" marR="22860" marT="0" marB="0" anchor="ctr">
                    <a:solidFill>
                      <a:srgbClr val="FFFFFF"/>
                    </a:solidFill>
                  </a:tcPr>
                </a:tc>
                <a:tc>
                  <a:txBody>
                    <a:bodyPr/>
                    <a:lstStyle/>
                    <a:p>
                      <a:pPr algn="ctr"/>
                      <a:r>
                        <a:rPr sz="700" b="0">
                          <a:solidFill>
                            <a:srgbClr val="000000"/>
                          </a:solidFill>
                          <a:latin typeface="Montserrat Medium"/>
                        </a:rPr>
                        <a:t>21,500</a:t>
                      </a:r>
                    </a:p>
                  </a:txBody>
                  <a:tcPr marL="36576" marR="22860" marT="0" marB="0" anchor="ctr">
                    <a:solidFill>
                      <a:srgbClr val="FFFFFF"/>
                    </a:solidFill>
                  </a:tcPr>
                </a:tc>
                <a:tc>
                  <a:txBody>
                    <a:bodyPr/>
                    <a:lstStyle/>
                    <a:p>
                      <a:pPr algn="ctr"/>
                      <a:r>
                        <a:rPr sz="700" b="0">
                          <a:solidFill>
                            <a:srgbClr val="000000"/>
                          </a:solidFill>
                          <a:latin typeface="Montserrat Medium"/>
                        </a:rPr>
                        <a:t>22,600</a:t>
                      </a:r>
                    </a:p>
                  </a:txBody>
                  <a:tcPr marL="36576" marR="22860" marT="0" marB="0" anchor="ctr">
                    <a:solidFill>
                      <a:srgbClr val="FFFFFF"/>
                    </a:solidFill>
                  </a:tcPr>
                </a:tc>
                <a:tc>
                  <a:txBody>
                    <a:bodyPr/>
                    <a:lstStyle/>
                    <a:p>
                      <a:pPr algn="ctr"/>
                      <a:r>
                        <a:rPr sz="700" b="0">
                          <a:solidFill>
                            <a:srgbClr val="000000"/>
                          </a:solidFill>
                          <a:latin typeface="Montserrat Medium"/>
                        </a:rPr>
                        <a:t>23,400</a:t>
                      </a:r>
                    </a:p>
                  </a:txBody>
                  <a:tcPr marL="36576" marR="22860" marT="0" marB="0" anchor="ctr">
                    <a:solidFill>
                      <a:srgbClr val="FFFFFF"/>
                    </a:solidFill>
                  </a:tcPr>
                </a:tc>
                <a:tc>
                  <a:txBody>
                    <a:bodyPr/>
                    <a:lstStyle/>
                    <a:p>
                      <a:pPr algn="ctr"/>
                      <a:r>
                        <a:rPr sz="700" b="0">
                          <a:solidFill>
                            <a:srgbClr val="000000"/>
                          </a:solidFill>
                          <a:latin typeface="Montserrat Medium"/>
                        </a:rPr>
                        <a:t>24,400</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000000"/>
                          </a:solidFill>
                          <a:latin typeface="Montserrat Medium"/>
                        </a:rPr>
                        <a:t>EBITDA</a:t>
                      </a:r>
                    </a:p>
                  </a:txBody>
                  <a:tcPr marL="36576" marR="22860" marT="0" marB="0" anchor="ctr">
                    <a:solidFill>
                      <a:srgbClr val="EEF1F6"/>
                    </a:solidFill>
                  </a:tcPr>
                </a:tc>
                <a:tc>
                  <a:txBody>
                    <a:bodyPr/>
                    <a:lstStyle/>
                    <a:p>
                      <a:pPr algn="ctr"/>
                      <a:r>
                        <a:rPr sz="700" b="0">
                          <a:solidFill>
                            <a:srgbClr val="000000"/>
                          </a:solidFill>
                          <a:latin typeface="Montserrat Medium"/>
                        </a:rPr>
                        <a:t>7,850</a:t>
                      </a:r>
                    </a:p>
                  </a:txBody>
                  <a:tcPr marL="36576" marR="22860" marT="0" marB="0" anchor="ctr">
                    <a:solidFill>
                      <a:srgbClr val="EEF1F6"/>
                    </a:solidFill>
                  </a:tcPr>
                </a:tc>
                <a:tc>
                  <a:txBody>
                    <a:bodyPr/>
                    <a:lstStyle/>
                    <a:p>
                      <a:pPr algn="ctr"/>
                      <a:r>
                        <a:rPr sz="700" b="0">
                          <a:solidFill>
                            <a:srgbClr val="000000"/>
                          </a:solidFill>
                          <a:latin typeface="Montserrat Medium"/>
                        </a:rPr>
                        <a:t>7,850</a:t>
                      </a:r>
                    </a:p>
                  </a:txBody>
                  <a:tcPr marL="36576" marR="22860" marT="0" marB="0" anchor="ctr">
                    <a:solidFill>
                      <a:srgbClr val="EEF1F6"/>
                    </a:solidFill>
                  </a:tcPr>
                </a:tc>
                <a:tc>
                  <a:txBody>
                    <a:bodyPr/>
                    <a:lstStyle/>
                    <a:p>
                      <a:pPr algn="ctr"/>
                      <a:r>
                        <a:rPr sz="700" b="0">
                          <a:solidFill>
                            <a:srgbClr val="000000"/>
                          </a:solidFill>
                          <a:latin typeface="Montserrat Medium"/>
                        </a:rPr>
                        <a:t>8,450</a:t>
                      </a:r>
                    </a:p>
                  </a:txBody>
                  <a:tcPr marL="36576" marR="22860" marT="0" marB="0" anchor="ctr">
                    <a:solidFill>
                      <a:srgbClr val="EEF1F6"/>
                    </a:solidFill>
                  </a:tcPr>
                </a:tc>
                <a:tc>
                  <a:txBody>
                    <a:bodyPr/>
                    <a:lstStyle/>
                    <a:p>
                      <a:pPr algn="ctr"/>
                      <a:r>
                        <a:rPr sz="700" b="0">
                          <a:solidFill>
                            <a:srgbClr val="000000"/>
                          </a:solidFill>
                          <a:latin typeface="Montserrat Medium"/>
                        </a:rPr>
                        <a:t>8,800</a:t>
                      </a:r>
                    </a:p>
                  </a:txBody>
                  <a:tcPr marL="36576" marR="22860" marT="0" marB="0" anchor="ctr">
                    <a:solidFill>
                      <a:srgbClr val="EEF1F6"/>
                    </a:solidFill>
                  </a:tcPr>
                </a:tc>
                <a:tc>
                  <a:txBody>
                    <a:bodyPr/>
                    <a:lstStyle/>
                    <a:p>
                      <a:pPr algn="ctr"/>
                      <a:r>
                        <a:rPr sz="700" b="0">
                          <a:solidFill>
                            <a:srgbClr val="000000"/>
                          </a:solidFill>
                          <a:latin typeface="Montserrat Medium"/>
                        </a:rPr>
                        <a:t>9,200</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a:solidFill>
                            <a:srgbClr val="000000"/>
                          </a:solidFill>
                          <a:latin typeface="Montserrat Medium"/>
                        </a:rPr>
                        <a:t>EBITDA margin</a:t>
                      </a:r>
                    </a:p>
                  </a:txBody>
                  <a:tcPr marL="36576" marR="22860" marT="0" marB="0" anchor="ctr">
                    <a:solidFill>
                      <a:srgbClr val="FFFFFF"/>
                    </a:solidFill>
                  </a:tcPr>
                </a:tc>
                <a:tc>
                  <a:txBody>
                    <a:bodyPr/>
                    <a:lstStyle/>
                    <a:p>
                      <a:pPr algn="ctr"/>
                      <a:r>
                        <a:rPr sz="700" b="0">
                          <a:solidFill>
                            <a:srgbClr val="000000"/>
                          </a:solidFill>
                          <a:latin typeface="Montserrat Medium"/>
                        </a:rPr>
                        <a:t>37.9%</a:t>
                      </a:r>
                    </a:p>
                  </a:txBody>
                  <a:tcPr marL="36576" marR="22860" marT="0" marB="0" anchor="ctr">
                    <a:solidFill>
                      <a:srgbClr val="FFFFFF"/>
                    </a:solidFill>
                  </a:tcPr>
                </a:tc>
                <a:tc>
                  <a:txBody>
                    <a:bodyPr/>
                    <a:lstStyle/>
                    <a:p>
                      <a:pPr algn="ctr"/>
                      <a:r>
                        <a:rPr sz="700" b="0">
                          <a:solidFill>
                            <a:srgbClr val="000000"/>
                          </a:solidFill>
                          <a:latin typeface="Montserrat Medium"/>
                        </a:rPr>
                        <a:t>36.5%</a:t>
                      </a:r>
                    </a:p>
                  </a:txBody>
                  <a:tcPr marL="36576" marR="22860" marT="0" marB="0" anchor="ctr">
                    <a:solidFill>
                      <a:srgbClr val="FFFFFF"/>
                    </a:solidFill>
                  </a:tcPr>
                </a:tc>
                <a:tc>
                  <a:txBody>
                    <a:bodyPr/>
                    <a:lstStyle/>
                    <a:p>
                      <a:pPr algn="ctr"/>
                      <a:r>
                        <a:rPr sz="700" b="0">
                          <a:solidFill>
                            <a:srgbClr val="000000"/>
                          </a:solidFill>
                          <a:latin typeface="Montserrat Medium"/>
                        </a:rPr>
                        <a:t>37.4%</a:t>
                      </a:r>
                    </a:p>
                  </a:txBody>
                  <a:tcPr marL="36576" marR="22860" marT="0" marB="0" anchor="ctr">
                    <a:solidFill>
                      <a:srgbClr val="FFFFFF"/>
                    </a:solidFill>
                  </a:tcPr>
                </a:tc>
                <a:tc>
                  <a:txBody>
                    <a:bodyPr/>
                    <a:lstStyle/>
                    <a:p>
                      <a:pPr algn="ctr"/>
                      <a:r>
                        <a:rPr sz="700" b="0">
                          <a:solidFill>
                            <a:srgbClr val="000000"/>
                          </a:solidFill>
                          <a:latin typeface="Montserrat Medium"/>
                        </a:rPr>
                        <a:t>37.6%</a:t>
                      </a:r>
                    </a:p>
                  </a:txBody>
                  <a:tcPr marL="36576" marR="22860" marT="0" marB="0" anchor="ctr">
                    <a:solidFill>
                      <a:srgbClr val="FFFFFF"/>
                    </a:solidFill>
                  </a:tcPr>
                </a:tc>
                <a:tc>
                  <a:txBody>
                    <a:bodyPr/>
                    <a:lstStyle/>
                    <a:p>
                      <a:pPr algn="ctr"/>
                      <a:r>
                        <a:rPr sz="700" b="0">
                          <a:solidFill>
                            <a:srgbClr val="000000"/>
                          </a:solidFill>
                          <a:latin typeface="Montserrat Medium"/>
                        </a:rPr>
                        <a:t>37.7%</a:t>
                      </a: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000000"/>
                          </a:solidFill>
                          <a:latin typeface="Montserrat Medium"/>
                        </a:rPr>
                        <a:t>Net debt/EBITDA</a:t>
                      </a:r>
                    </a:p>
                  </a:txBody>
                  <a:tcPr marL="36576" marR="22860" marT="0" marB="0" anchor="ctr">
                    <a:solidFill>
                      <a:srgbClr val="EEF1F6"/>
                    </a:solidFill>
                  </a:tcPr>
                </a:tc>
                <a:tc>
                  <a:txBody>
                    <a:bodyPr/>
                    <a:lstStyle/>
                    <a:p>
                      <a:pPr algn="ctr"/>
                      <a:r>
                        <a:rPr sz="700" b="0">
                          <a:solidFill>
                            <a:srgbClr val="000000"/>
                          </a:solidFill>
                          <a:latin typeface="Montserrat Medium"/>
                        </a:rPr>
                        <a:t>3.5x</a:t>
                      </a:r>
                    </a:p>
                  </a:txBody>
                  <a:tcPr marL="36576" marR="22860" marT="0" marB="0" anchor="ctr">
                    <a:solidFill>
                      <a:srgbClr val="EEF1F6"/>
                    </a:solidFill>
                  </a:tcPr>
                </a:tc>
                <a:tc>
                  <a:txBody>
                    <a:bodyPr/>
                    <a:lstStyle/>
                    <a:p>
                      <a:pPr algn="ctr"/>
                      <a:r>
                        <a:rPr sz="700" b="0">
                          <a:solidFill>
                            <a:srgbClr val="000000"/>
                          </a:solidFill>
                          <a:latin typeface="Montserrat Medium"/>
                        </a:rPr>
                        <a:t>3.2x</a:t>
                      </a:r>
                    </a:p>
                  </a:txBody>
                  <a:tcPr marL="36576" marR="22860" marT="0" marB="0" anchor="ctr">
                    <a:solidFill>
                      <a:srgbClr val="EEF1F6"/>
                    </a:solidFill>
                  </a:tcPr>
                </a:tc>
                <a:tc>
                  <a:txBody>
                    <a:bodyPr/>
                    <a:lstStyle/>
                    <a:p>
                      <a:pPr algn="ctr"/>
                      <a:r>
                        <a:rPr sz="700" b="0">
                          <a:solidFill>
                            <a:srgbClr val="000000"/>
                          </a:solidFill>
                          <a:latin typeface="Montserrat Medium"/>
                        </a:rPr>
                        <a:t>2.8x</a:t>
                      </a:r>
                    </a:p>
                  </a:txBody>
                  <a:tcPr marL="36576" marR="22860" marT="0" marB="0" anchor="ctr">
                    <a:solidFill>
                      <a:srgbClr val="EEF1F6"/>
                    </a:solidFill>
                  </a:tcPr>
                </a:tc>
                <a:tc>
                  <a:txBody>
                    <a:bodyPr/>
                    <a:lstStyle/>
                    <a:p>
                      <a:pPr algn="ctr"/>
                      <a:r>
                        <a:rPr sz="700" b="0">
                          <a:solidFill>
                            <a:srgbClr val="000000"/>
                          </a:solidFill>
                          <a:latin typeface="Montserrat Medium"/>
                        </a:rPr>
                        <a:t>2.4x</a:t>
                      </a:r>
                    </a:p>
                  </a:txBody>
                  <a:tcPr marL="36576" marR="22860" marT="0" marB="0" anchor="ctr">
                    <a:solidFill>
                      <a:srgbClr val="EEF1F6"/>
                    </a:solidFill>
                  </a:tcPr>
                </a:tc>
                <a:tc>
                  <a:txBody>
                    <a:bodyPr/>
                    <a:lstStyle/>
                    <a:p>
                      <a:pPr algn="ctr"/>
                      <a:r>
                        <a:rPr sz="700" b="0">
                          <a:solidFill>
                            <a:srgbClr val="000000"/>
                          </a:solidFill>
                          <a:latin typeface="Montserrat Medium"/>
                        </a:rPr>
                        <a:t>1.7x</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20,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DB996974-B94E-403B-A101-BBD413EDE307}">
  <ds:schemaRefs>
    <ds:schemaRef ds:uri="http://purl.org/dc/dcmitype/"/>
    <ds:schemaRef ds:uri="http://schemas.microsoft.com/office/2006/documentManagement/types"/>
    <ds:schemaRef ds:uri="http://schemas.openxmlformats.org/package/2006/metadata/core-properties"/>
    <ds:schemaRef ds:uri="94dfd066-b0e0-433c-b197-9cd860b93142"/>
    <ds:schemaRef ds:uri="http://purl.org/dc/elements/1.1/"/>
    <ds:schemaRef ds:uri="http://www.w3.org/XML/1998/namespace"/>
    <ds:schemaRef ds:uri="http://purl.org/dc/terms/"/>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1765</TotalTime>
  <Words>4670</Words>
  <Application>Microsoft Office PowerPoint</Application>
  <PresentationFormat>Letter Paper (8.5x11 in)</PresentationFormat>
  <Paragraphs>314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Izzo</cp:lastModifiedBy>
  <cp:revision>59</cp:revision>
  <dcterms:created xsi:type="dcterms:W3CDTF">2023-03-17T17:27:08Z</dcterms:created>
  <dcterms:modified xsi:type="dcterms:W3CDTF">2026-07-20T15:00:23Z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