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1991DF-45EA-47D9-A3DF-33EC445D15AA}" v="3" dt="2026-07-16T15:28:53.7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varScale="1">
        <p:scale>
          <a:sx n="93" d="100"/>
          <a:sy n="93" d="100"/>
        </p:scale>
        <p:origin x="378"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2T23:49:34.888" v="372" actId="20577"/>
      <pc:docMkLst>
        <pc:docMk/>
      </pc:docMkLst>
      <pc:sldChg chg="modSp mod">
        <pc:chgData name="Luca Izzo" userId="b25620e634527944" providerId="LiveId" clId="{676DCCBD-C5AE-46DA-8C65-D3A7A315AD1D}" dt="2026-07-12T23:49:34.888" v="372" actId="20577"/>
        <pc:sldMkLst>
          <pc:docMk/>
          <pc:sldMk cId="1456612816" sldId="256"/>
        </pc:sldMkLst>
        <pc:spChg chg="mod">
          <ac:chgData name="Luca Izzo" userId="b25620e634527944" providerId="LiveId" clId="{676DCCBD-C5AE-46DA-8C65-D3A7A315AD1D}" dt="2026-07-12T23:37:52.299" v="368" actId="20577"/>
          <ac:spMkLst>
            <pc:docMk/>
            <pc:sldMk cId="1456612816" sldId="256"/>
            <ac:spMk id="3" creationId="{EBA68141-9E09-9BF6-00BC-4CE3B87F444C}"/>
          </ac:spMkLst>
        </pc:spChg>
        <pc:spChg chg="mod">
          <ac:chgData name="Luca Izzo" userId="b25620e634527944" providerId="LiveId" clId="{676DCCBD-C5AE-46DA-8C65-D3A7A315AD1D}" dt="2026-07-12T23:49:34.888" v="372" actId="20577"/>
          <ac:spMkLst>
            <pc:docMk/>
            <pc:sldMk cId="1456612816" sldId="256"/>
            <ac:spMk id="7" creationId="{0E01F140-3FCE-1463-A81B-6696EF9DA503}"/>
          </ac:spMkLst>
        </pc:spChg>
        <pc:spChg chg="mod">
          <ac:chgData name="Luca Izzo" userId="b25620e634527944" providerId="LiveId" clId="{676DCCBD-C5AE-46DA-8C65-D3A7A315AD1D}" dt="2026-07-12T17:02:40.035" v="302" actId="947"/>
          <ac:spMkLst>
            <pc:docMk/>
            <pc:sldMk cId="1456612816" sldId="256"/>
            <ac:spMk id="22" creationId="{75084483-B59F-C7D6-36CB-7B0B74270491}"/>
          </ac:spMkLst>
        </pc:spChg>
        <pc:spChg chg="mod">
          <ac:chgData name="Luca Izzo" userId="b25620e634527944" providerId="LiveId" clId="{676DCCBD-C5AE-46DA-8C65-D3A7A315AD1D}" dt="2026-07-12T23:38:43.251" v="371" actId="20577"/>
          <ac:spMkLst>
            <pc:docMk/>
            <pc:sldMk cId="1456612816" sldId="256"/>
            <ac:spMk id="28" creationId="{16B38EE8-F3FD-851C-3E15-3033F39EE9C4}"/>
          </ac:spMkLst>
        </pc:spChg>
        <pc:graphicFrameChg chg="modGraphic">
          <ac:chgData name="Luca Izzo" userId="b25620e634527944" providerId="LiveId" clId="{676DCCBD-C5AE-46DA-8C65-D3A7A315AD1D}" dt="2026-07-12T18:43:23.714" v="323"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2T17:02:40.106" v="308" actId="947"/>
        <pc:sldMkLst>
          <pc:docMk/>
          <pc:sldMk cId="3107995891" sldId="276"/>
        </pc:sldMkLst>
        <pc:spChg chg="mod">
          <ac:chgData name="Luca Izzo" userId="b25620e634527944" providerId="LiveId" clId="{676DCCBD-C5AE-46DA-8C65-D3A7A315AD1D}" dt="2026-07-12T17:02:40.106" v="308" actId="947"/>
          <ac:spMkLst>
            <pc:docMk/>
            <pc:sldMk cId="3107995891" sldId="276"/>
            <ac:spMk id="6" creationId="{1156EA86-516B-30B7-920F-9BC56B5726D5}"/>
          </ac:spMkLst>
        </pc:spChg>
      </pc:sldChg>
      <pc:sldChg chg="modSp mod">
        <pc:chgData name="Luca Izzo" userId="b25620e634527944" providerId="LiveId" clId="{676DCCBD-C5AE-46DA-8C65-D3A7A315AD1D}" dt="2026-07-12T17:02:40.131" v="311" actId="947"/>
        <pc:sldMkLst>
          <pc:docMk/>
          <pc:sldMk cId="3451903038" sldId="277"/>
        </pc:sldMkLst>
        <pc:spChg chg="mod">
          <ac:chgData name="Luca Izzo" userId="b25620e634527944" providerId="LiveId" clId="{676DCCBD-C5AE-46DA-8C65-D3A7A315AD1D}" dt="2026-07-12T17:02:40.131" v="311" actId="947"/>
          <ac:spMkLst>
            <pc:docMk/>
            <pc:sldMk cId="3451903038" sldId="277"/>
            <ac:spMk id="3" creationId="{68415F75-34E6-6EE2-C099-61E395E0CFCC}"/>
          </ac:spMkLst>
        </pc:spChg>
      </pc:sldChg>
      <pc:sldChg chg="modSp mod">
        <pc:chgData name="Luca Izzo" userId="b25620e634527944" providerId="LiveId" clId="{676DCCBD-C5AE-46DA-8C65-D3A7A315AD1D}" dt="2026-07-12T17:02:40.155" v="314" actId="947"/>
        <pc:sldMkLst>
          <pc:docMk/>
          <pc:sldMk cId="2951990564" sldId="278"/>
        </pc:sldMkLst>
        <pc:spChg chg="mod">
          <ac:chgData name="Luca Izzo" userId="b25620e634527944" providerId="LiveId" clId="{676DCCBD-C5AE-46DA-8C65-D3A7A315AD1D}" dt="2026-07-12T17:02:40.155" v="314" actId="947"/>
          <ac:spMkLst>
            <pc:docMk/>
            <pc:sldMk cId="2951990564" sldId="278"/>
            <ac:spMk id="3" creationId="{70CB4ED1-B1A4-E557-A28E-44F8CBDFF198}"/>
          </ac:spMkLst>
        </pc:spChg>
      </pc:sldChg>
      <pc:sldChg chg="modSp mod">
        <pc:chgData name="Luca Izzo" userId="b25620e634527944" providerId="LiveId" clId="{676DCCBD-C5AE-46DA-8C65-D3A7A315AD1D}" dt="2026-07-12T17:02:40.177" v="317" actId="947"/>
        <pc:sldMkLst>
          <pc:docMk/>
          <pc:sldMk cId="3495085051" sldId="283"/>
        </pc:sldMkLst>
        <pc:spChg chg="mod">
          <ac:chgData name="Luca Izzo" userId="b25620e634527944" providerId="LiveId" clId="{676DCCBD-C5AE-46DA-8C65-D3A7A315AD1D}" dt="2026-07-12T17:02:40.177" v="317" actId="947"/>
          <ac:spMkLst>
            <pc:docMk/>
            <pc:sldMk cId="3495085051" sldId="283"/>
            <ac:spMk id="3" creationId="{6172D4B1-1BA3-894E-3290-699B37DD19C8}"/>
          </ac:spMkLst>
        </pc:spChg>
      </pc:sldChg>
      <pc:sldChg chg="modSp mod">
        <pc:chgData name="Luca Izzo" userId="b25620e634527944" providerId="LiveId" clId="{676DCCBD-C5AE-46DA-8C65-D3A7A315AD1D}" dt="2026-07-12T17:02:40.204" v="320" actId="947"/>
        <pc:sldMkLst>
          <pc:docMk/>
          <pc:sldMk cId="728409953" sldId="284"/>
        </pc:sldMkLst>
        <pc:spChg chg="mod">
          <ac:chgData name="Luca Izzo" userId="b25620e634527944" providerId="LiveId" clId="{676DCCBD-C5AE-46DA-8C65-D3A7A315AD1D}" dt="2026-07-12T17:02:40.204" v="320" actId="947"/>
          <ac:spMkLst>
            <pc:docMk/>
            <pc:sldMk cId="728409953" sldId="284"/>
            <ac:spMk id="3" creationId="{3CFFCF77-7283-D0BA-46C1-093395FEC9C8}"/>
          </ac:spMkLst>
        </pc:spChg>
      </pc:sldChg>
      <pc:sldChg chg="modSp mod">
        <pc:chgData name="Luca Izzo" userId="b25620e634527944" providerId="LiveId" clId="{676DCCBD-C5AE-46DA-8C65-D3A7A315AD1D}" dt="2026-07-12T23:35:25.721" v="349"/>
        <pc:sldMkLst>
          <pc:docMk/>
          <pc:sldMk cId="4174432949" sldId="285"/>
        </pc:sldMkLst>
        <pc:spChg chg="mod">
          <ac:chgData name="Luca Izzo" userId="b25620e634527944" providerId="LiveId" clId="{676DCCBD-C5AE-46DA-8C65-D3A7A315AD1D}" dt="2026-07-12T17:02:40.066" v="305" actId="947"/>
          <ac:spMkLst>
            <pc:docMk/>
            <pc:sldMk cId="4174432949" sldId="285"/>
            <ac:spMk id="2" creationId="{DD55B28F-9C43-D989-04CC-C16DB5D23390}"/>
          </ac:spMkLst>
        </pc:spChg>
        <pc:spChg chg="mod">
          <ac:chgData name="Luca Izzo" userId="b25620e634527944" providerId="LiveId" clId="{676DCCBD-C5AE-46DA-8C65-D3A7A315AD1D}" dt="2026-07-12T18:44:44.135" v="337" actId="20577"/>
          <ac:spMkLst>
            <pc:docMk/>
            <pc:sldMk cId="4174432949" sldId="285"/>
            <ac:spMk id="21" creationId="{00000000-0000-0000-0000-000000000000}"/>
          </ac:spMkLst>
        </pc:spChg>
        <pc:spChg chg="mod">
          <ac:chgData name="Luca Izzo" userId="b25620e634527944" providerId="LiveId" clId="{676DCCBD-C5AE-46DA-8C65-D3A7A315AD1D}" dt="2026-07-12T18:44:49.118" v="341" actId="20577"/>
          <ac:spMkLst>
            <pc:docMk/>
            <pc:sldMk cId="4174432949" sldId="285"/>
            <ac:spMk id="23" creationId="{00000000-0000-0000-0000-000000000000}"/>
          </ac:spMkLst>
        </pc:spChg>
        <pc:spChg chg="mod">
          <ac:chgData name="Luca Izzo" userId="b25620e634527944" providerId="LiveId" clId="{676DCCBD-C5AE-46DA-8C65-D3A7A315AD1D}" dt="2026-07-12T18:44:55.846" v="344" actId="20577"/>
          <ac:spMkLst>
            <pc:docMk/>
            <pc:sldMk cId="4174432949" sldId="285"/>
            <ac:spMk id="25" creationId="{00000000-0000-0000-0000-000000000000}"/>
          </ac:spMkLst>
        </pc:spChg>
      </pc:sldChg>
    </pc:docChg>
  </pc:docChgLst>
  <pc:docChgLst>
    <pc:chgData name="Luca Izzo" userId="b25620e634527944" providerId="LiveId" clId="{630A6B12-2F9B-4A77-B80B-CCD268759C9D}"/>
    <pc:docChg chg="custSel modSld">
      <pc:chgData name="Luca Izzo" userId="b25620e634527944" providerId="LiveId" clId="{630A6B12-2F9B-4A77-B80B-CCD268759C9D}" dt="2026-07-16T15:28:38.799" v="80" actId="1076"/>
      <pc:docMkLst>
        <pc:docMk/>
      </pc:docMkLst>
      <pc:sldChg chg="modSp mod">
        <pc:chgData name="Luca Izzo" userId="b25620e634527944" providerId="LiveId" clId="{630A6B12-2F9B-4A77-B80B-CCD268759C9D}" dt="2026-07-16T15:28:38.799" v="80" actId="1076"/>
        <pc:sldMkLst>
          <pc:docMk/>
          <pc:sldMk cId="1456612816" sldId="256"/>
        </pc:sldMkLst>
        <pc:spChg chg="mod">
          <ac:chgData name="Luca Izzo" userId="b25620e634527944" providerId="LiveId" clId="{630A6B12-2F9B-4A77-B80B-CCD268759C9D}" dt="2026-07-16T15:13:38.694" v="40" actId="790"/>
          <ac:spMkLst>
            <pc:docMk/>
            <pc:sldMk cId="1456612816" sldId="256"/>
            <ac:spMk id="3" creationId="{EBA68141-9E09-9BF6-00BC-4CE3B87F444C}"/>
          </ac:spMkLst>
        </pc:spChg>
        <pc:spChg chg="mod">
          <ac:chgData name="Luca Izzo" userId="b25620e634527944" providerId="LiveId" clId="{630A6B12-2F9B-4A77-B80B-CCD268759C9D}" dt="2026-07-16T15:14:02.690" v="42" actId="20577"/>
          <ac:spMkLst>
            <pc:docMk/>
            <pc:sldMk cId="1456612816" sldId="256"/>
            <ac:spMk id="7" creationId="{0E01F140-3FCE-1463-A81B-6696EF9DA503}"/>
          </ac:spMkLst>
        </pc:spChg>
        <pc:spChg chg="mod">
          <ac:chgData name="Luca Izzo" userId="b25620e634527944" providerId="LiveId" clId="{630A6B12-2F9B-4A77-B80B-CCD268759C9D}" dt="2026-07-16T15:24:57.581" v="57" actId="20577"/>
          <ac:spMkLst>
            <pc:docMk/>
            <pc:sldMk cId="1456612816" sldId="256"/>
            <ac:spMk id="22" creationId="{75084483-B59F-C7D6-36CB-7B0B74270491}"/>
          </ac:spMkLst>
        </pc:spChg>
        <pc:spChg chg="mod">
          <ac:chgData name="Luca Izzo" userId="b25620e634527944" providerId="LiveId" clId="{630A6B12-2F9B-4A77-B80B-CCD268759C9D}" dt="2026-07-16T15:28:25.505" v="77" actId="20577"/>
          <ac:spMkLst>
            <pc:docMk/>
            <pc:sldMk cId="1456612816" sldId="256"/>
            <ac:spMk id="28" creationId="{16B38EE8-F3FD-851C-3E15-3033F39EE9C4}"/>
          </ac:spMkLst>
        </pc:spChg>
        <pc:graphicFrameChg chg="mod modGraphic">
          <ac:chgData name="Luca Izzo" userId="b25620e634527944" providerId="LiveId" clId="{630A6B12-2F9B-4A77-B80B-CCD268759C9D}" dt="2026-07-16T15:28:38.799" v="80" actId="1076"/>
          <ac:graphicFrameMkLst>
            <pc:docMk/>
            <pc:sldMk cId="1456612816" sldId="256"/>
            <ac:graphicFrameMk id="74" creationId="{00000000-0000-0000-0000-000000000000}"/>
          </ac:graphicFrameMkLst>
        </pc:graphicFrameChg>
        <pc:cxnChg chg="mod">
          <ac:chgData name="Luca Izzo" userId="b25620e634527944" providerId="LiveId" clId="{630A6B12-2F9B-4A77-B80B-CCD268759C9D}" dt="2026-07-16T15:28:33.976" v="79" actId="1076"/>
          <ac:cxnSpMkLst>
            <pc:docMk/>
            <pc:sldMk cId="1456612816" sldId="256"/>
            <ac:cxnSpMk id="29" creationId="{90519E78-65EC-134B-DADE-8932B34528D5}"/>
          </ac:cxnSpMkLst>
        </pc:cxnChg>
      </pc:sldChg>
      <pc:sldChg chg="modSp mod">
        <pc:chgData name="Luca Izzo" userId="b25620e634527944" providerId="LiveId" clId="{630A6B12-2F9B-4A77-B80B-CCD268759C9D}" dt="2026-07-16T15:25:02.719" v="61" actId="20577"/>
        <pc:sldMkLst>
          <pc:docMk/>
          <pc:sldMk cId="3107995891" sldId="276"/>
        </pc:sldMkLst>
        <pc:spChg chg="mod">
          <ac:chgData name="Luca Izzo" userId="b25620e634527944" providerId="LiveId" clId="{630A6B12-2F9B-4A77-B80B-CCD268759C9D}" dt="2026-07-16T15:25:02.719" v="61" actId="20577"/>
          <ac:spMkLst>
            <pc:docMk/>
            <pc:sldMk cId="3107995891" sldId="276"/>
            <ac:spMk id="6" creationId="{1156EA86-516B-30B7-920F-9BC56B5726D5}"/>
          </ac:spMkLst>
        </pc:spChg>
      </pc:sldChg>
      <pc:sldChg chg="modSp mod">
        <pc:chgData name="Luca Izzo" userId="b25620e634527944" providerId="LiveId" clId="{630A6B12-2F9B-4A77-B80B-CCD268759C9D}" dt="2026-07-16T15:25:05.263" v="63" actId="20577"/>
        <pc:sldMkLst>
          <pc:docMk/>
          <pc:sldMk cId="3451903038" sldId="277"/>
        </pc:sldMkLst>
        <pc:spChg chg="mod">
          <ac:chgData name="Luca Izzo" userId="b25620e634527944" providerId="LiveId" clId="{630A6B12-2F9B-4A77-B80B-CCD268759C9D}" dt="2026-07-16T15:25:05.263" v="63" actId="20577"/>
          <ac:spMkLst>
            <pc:docMk/>
            <pc:sldMk cId="3451903038" sldId="277"/>
            <ac:spMk id="3" creationId="{68415F75-34E6-6EE2-C099-61E395E0CFCC}"/>
          </ac:spMkLst>
        </pc:spChg>
      </pc:sldChg>
      <pc:sldChg chg="modSp mod">
        <pc:chgData name="Luca Izzo" userId="b25620e634527944" providerId="LiveId" clId="{630A6B12-2F9B-4A77-B80B-CCD268759C9D}" dt="2026-07-16T15:25:08.134" v="65" actId="20577"/>
        <pc:sldMkLst>
          <pc:docMk/>
          <pc:sldMk cId="2951990564" sldId="278"/>
        </pc:sldMkLst>
        <pc:spChg chg="mod">
          <ac:chgData name="Luca Izzo" userId="b25620e634527944" providerId="LiveId" clId="{630A6B12-2F9B-4A77-B80B-CCD268759C9D}" dt="2026-07-16T15:25:08.134" v="65" actId="20577"/>
          <ac:spMkLst>
            <pc:docMk/>
            <pc:sldMk cId="2951990564" sldId="278"/>
            <ac:spMk id="3" creationId="{70CB4ED1-B1A4-E557-A28E-44F8CBDFF198}"/>
          </ac:spMkLst>
        </pc:spChg>
      </pc:sldChg>
      <pc:sldChg chg="modSp mod">
        <pc:chgData name="Luca Izzo" userId="b25620e634527944" providerId="LiveId" clId="{630A6B12-2F9B-4A77-B80B-CCD268759C9D}" dt="2026-07-16T15:25:11.085" v="67" actId="20577"/>
        <pc:sldMkLst>
          <pc:docMk/>
          <pc:sldMk cId="3495085051" sldId="283"/>
        </pc:sldMkLst>
        <pc:spChg chg="mod">
          <ac:chgData name="Luca Izzo" userId="b25620e634527944" providerId="LiveId" clId="{630A6B12-2F9B-4A77-B80B-CCD268759C9D}" dt="2026-07-16T15:25:11.085" v="67" actId="20577"/>
          <ac:spMkLst>
            <pc:docMk/>
            <pc:sldMk cId="3495085051" sldId="283"/>
            <ac:spMk id="3" creationId="{6172D4B1-1BA3-894E-3290-699B37DD19C8}"/>
          </ac:spMkLst>
        </pc:spChg>
      </pc:sldChg>
      <pc:sldChg chg="modSp mod">
        <pc:chgData name="Luca Izzo" userId="b25620e634527944" providerId="LiveId" clId="{630A6B12-2F9B-4A77-B80B-CCD268759C9D}" dt="2026-07-16T15:25:14.148" v="69" actId="20577"/>
        <pc:sldMkLst>
          <pc:docMk/>
          <pc:sldMk cId="728409953" sldId="284"/>
        </pc:sldMkLst>
        <pc:spChg chg="mod">
          <ac:chgData name="Luca Izzo" userId="b25620e634527944" providerId="LiveId" clId="{630A6B12-2F9B-4A77-B80B-CCD268759C9D}" dt="2026-07-16T15:25:14.148" v="69" actId="20577"/>
          <ac:spMkLst>
            <pc:docMk/>
            <pc:sldMk cId="728409953" sldId="284"/>
            <ac:spMk id="3" creationId="{3CFFCF77-7283-D0BA-46C1-093395FEC9C8}"/>
          </ac:spMkLst>
        </pc:spChg>
      </pc:sldChg>
      <pc:sldChg chg="modSp mod">
        <pc:chgData name="Luca Izzo" userId="b25620e634527944" providerId="LiveId" clId="{630A6B12-2F9B-4A77-B80B-CCD268759C9D}" dt="2026-07-16T15:25:00.077" v="59" actId="20577"/>
        <pc:sldMkLst>
          <pc:docMk/>
          <pc:sldMk cId="4174432949" sldId="285"/>
        </pc:sldMkLst>
        <pc:spChg chg="mod">
          <ac:chgData name="Luca Izzo" userId="b25620e634527944" providerId="LiveId" clId="{630A6B12-2F9B-4A77-B80B-CCD268759C9D}" dt="2026-07-16T15:25:00.077" v="59" actId="20577"/>
          <ac:spMkLst>
            <pc:docMk/>
            <pc:sldMk cId="4174432949" sldId="285"/>
            <ac:spMk id="2" creationId="{DD55B28F-9C43-D989-04CC-C16DB5D23390}"/>
          </ac:spMkLst>
        </pc:spChg>
        <pc:graphicFrameChg chg="mod modGraphic">
          <ac:chgData name="Luca Izzo" userId="b25620e634527944" providerId="LiveId" clId="{630A6B12-2F9B-4A77-B80B-CCD268759C9D}" dt="2026-07-16T15:15:16.107" v="55" actId="20577"/>
          <ac:graphicFrameMkLst>
            <pc:docMk/>
            <pc:sldMk cId="4174432949" sldId="285"/>
            <ac:graphicFrameMk id="27"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7/16/2026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Metals &amp; Mining</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492443"/>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Operational Preview: Volumes rebound, cost at its transitory peak</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Metals &amp; Mining</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738664"/>
          </a:xfrm>
          <a:prstGeom prst="rect">
            <a:avLst/>
          </a:prstGeom>
          <a:noFill/>
        </p:spPr>
        <p:txBody>
          <a:bodyPr wrap="square" lIns="0" tIns="0" rIns="0" bIns="0" rtlCol="0">
            <a:spAutoFit/>
          </a:bodyPr>
          <a:lstStyle/>
          <a:p>
            <a:r>
              <a:rPr lang="pt-BR" sz="800" b="1" dirty="0">
                <a:solidFill>
                  <a:srgbClr val="2121A9"/>
                </a:solidFill>
                <a:latin typeface="Montserrat Medium" pitchFamily="2" charset="0"/>
                <a:cs typeface="Arial" panose="020B0604020202020204" pitchFamily="34" charset="0"/>
              </a:rPr>
              <a:t>VALE3 BZ Equity / VALE US Equity</a:t>
            </a:r>
          </a:p>
          <a:p>
            <a:r>
              <a:rPr lang="pt-BR" sz="800" b="1" dirty="0">
                <a:solidFill>
                  <a:srgbClr val="000000"/>
                </a:solidFill>
                <a:latin typeface="Montserrat Medium" pitchFamily="2" charset="0"/>
                <a:cs typeface="Arial" panose="020B0604020202020204" pitchFamily="34" charset="0"/>
              </a:rPr>
              <a:t>HOLD</a:t>
            </a:r>
          </a:p>
          <a:p>
            <a:r>
              <a:rPr lang="pt-BR" sz="800" dirty="0">
                <a:solidFill>
                  <a:srgbClr val="000000"/>
                </a:solidFill>
                <a:latin typeface="Montserrat Medium" pitchFamily="2" charset="0"/>
                <a:cs typeface="Arial" panose="020B0604020202020204" pitchFamily="34" charset="0"/>
              </a:rPr>
              <a:t>Price: R$ 74.24 (15/Jul)</a:t>
            </a:r>
          </a:p>
          <a:p>
            <a:r>
              <a:rPr lang="pt-BR" sz="800" dirty="0">
                <a:solidFill>
                  <a:srgbClr val="000000"/>
                </a:solidFill>
                <a:latin typeface="Montserrat Medium" pitchFamily="2" charset="0"/>
                <a:cs typeface="Arial" panose="020B0604020202020204" pitchFamily="34" charset="0"/>
              </a:rPr>
              <a:t>Target Price 12M: R$ 86.00  |  ADR: US$ 17.00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51616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868675"/>
          </a:xfrm>
          <a:prstGeom prst="rect">
            <a:avLst/>
          </a:prstGeom>
          <a:noFill/>
        </p:spPr>
        <p:txBody>
          <a:bodyPr wrap="square">
            <a:noAutofit/>
          </a:bodyPr>
          <a:lstStyle/>
          <a:p>
            <a:pPr algn="just">
              <a:spcBef>
                <a:spcPts val="0"/>
              </a:spcBef>
              <a:spcAft>
                <a:spcPts val="100"/>
              </a:spcAft>
            </a:pPr>
            <a:r>
              <a:rPr sz="690" b="1" dirty="0">
                <a:solidFill>
                  <a:srgbClr val="2121A9"/>
                </a:solidFill>
                <a:latin typeface="Montserrat Medium"/>
              </a:rPr>
              <a:t>Q: What to expect in 2Q26?</a:t>
            </a:r>
          </a:p>
          <a:p>
            <a:pPr algn="just"/>
            <a:r>
              <a:rPr sz="690" b="0" dirty="0">
                <a:solidFill>
                  <a:srgbClr val="1A1A1A"/>
                </a:solidFill>
                <a:latin typeface="Montserrat Medium"/>
              </a:rPr>
              <a:t>A: We foresee a quarter of seasonal volume recovery, alongside a — in our view transitory — peak in the cost structure. We project Proforma EBITDA of US$3.8bn Est. (−1.7% q/q; +11.8% y/y), which should sit </a:t>
            </a:r>
            <a:r>
              <a:rPr lang="en-US" sz="690" b="0" noProof="0" dirty="0">
                <a:solidFill>
                  <a:srgbClr val="1A1A1A"/>
                </a:solidFill>
                <a:latin typeface="Montserrat Medium"/>
              </a:rPr>
              <a:t>slightly above </a:t>
            </a:r>
            <a:r>
              <a:rPr lang="pt-BR" sz="690" b="0" dirty="0">
                <a:solidFill>
                  <a:srgbClr val="1A1A1A"/>
                </a:solidFill>
                <a:latin typeface="Montserrat Medium"/>
              </a:rPr>
              <a:t>the </a:t>
            </a:r>
            <a:r>
              <a:rPr sz="690" b="0" dirty="0">
                <a:solidFill>
                  <a:srgbClr val="1A1A1A"/>
                </a:solidFill>
                <a:latin typeface="Montserrat Medium"/>
              </a:rPr>
              <a:t>consensus (~US$3.</a:t>
            </a:r>
            <a:r>
              <a:rPr lang="pt-BR" sz="690" b="0" dirty="0">
                <a:solidFill>
                  <a:srgbClr val="1A1A1A"/>
                </a:solidFill>
                <a:latin typeface="Montserrat Medium"/>
              </a:rPr>
              <a:t>7</a:t>
            </a:r>
            <a:r>
              <a:rPr sz="690" b="0" dirty="0">
                <a:solidFill>
                  <a:srgbClr val="1A1A1A"/>
                </a:solidFill>
                <a:latin typeface="Montserrat Medium"/>
              </a:rPr>
              <a:t>bn). We expect iron ore output to rebound robustly, at +22.5% q/q (85.3Mt Est.), breaking with the weak 1Q pattern and underscoring the underlying operational resilience of the ferrous thesis.</a:t>
            </a:r>
          </a:p>
          <a:p>
            <a:endParaRPr sz="690" b="0" dirty="0">
              <a:solidFill>
                <a:srgbClr val="1A1A1A"/>
              </a:solidFill>
              <a:latin typeface="Montserrat Medium"/>
            </a:endParaRPr>
          </a:p>
          <a:p>
            <a:pPr algn="just"/>
            <a:r>
              <a:rPr sz="690" b="1" dirty="0">
                <a:solidFill>
                  <a:srgbClr val="2121A9"/>
                </a:solidFill>
                <a:latin typeface="Montserrat Medium"/>
              </a:rPr>
              <a:t>Q: What sustains the q/q production acceleration?</a:t>
            </a:r>
          </a:p>
          <a:p>
            <a:pPr algn="just"/>
            <a:r>
              <a:rPr sz="690" b="0" dirty="0">
                <a:solidFill>
                  <a:srgbClr val="1A1A1A"/>
                </a:solidFill>
                <a:latin typeface="Montserrat Medium"/>
              </a:rPr>
              <a:t>A: A combination of favorable seasonality and project maturation. The normalization of the rainfall regime should unlock the mining fronts, while the ramp-ups of Capanema, </a:t>
            </a:r>
            <a:r>
              <a:rPr sz="690" b="0" dirty="0" err="1">
                <a:solidFill>
                  <a:srgbClr val="1A1A1A"/>
                </a:solidFill>
                <a:latin typeface="Montserrat Medium"/>
              </a:rPr>
              <a:t>Vargem</a:t>
            </a:r>
            <a:r>
              <a:rPr sz="690" b="0" dirty="0">
                <a:solidFill>
                  <a:srgbClr val="1A1A1A"/>
                </a:solidFill>
                <a:latin typeface="Montserrat Medium"/>
              </a:rPr>
              <a:t> Grande and </a:t>
            </a:r>
            <a:r>
              <a:rPr sz="690" b="0" dirty="0" err="1">
                <a:solidFill>
                  <a:srgbClr val="1A1A1A"/>
                </a:solidFill>
                <a:latin typeface="Montserrat Medium"/>
              </a:rPr>
              <a:t>Brucutu</a:t>
            </a:r>
            <a:r>
              <a:rPr sz="690" b="0" dirty="0">
                <a:solidFill>
                  <a:srgbClr val="1A1A1A"/>
                </a:solidFill>
                <a:latin typeface="Montserrat Medium"/>
              </a:rPr>
              <a:t> (MG) should add on the order of +4Mt/qtr. We expect this gain to be partly absorbed by the still-ongoing stoppage of Fábrica and Viga (MG) — halted in Jan/26 —, which should subtract ~−2Mt/</a:t>
            </a:r>
            <a:r>
              <a:rPr sz="690" b="0" dirty="0" err="1">
                <a:solidFill>
                  <a:srgbClr val="1A1A1A"/>
                </a:solidFill>
                <a:latin typeface="Montserrat Medium"/>
              </a:rPr>
              <a:t>qtr</a:t>
            </a:r>
            <a:r>
              <a:rPr sz="690" b="0" dirty="0">
                <a:solidFill>
                  <a:srgbClr val="1A1A1A"/>
                </a:solidFill>
                <a:latin typeface="Montserrat Medium"/>
              </a:rPr>
              <a:t>, resulting in a net increment of ~+2Mt q/q and +2.1% y/y expansion.</a:t>
            </a:r>
          </a:p>
          <a:p>
            <a:endParaRPr sz="690" b="0" dirty="0">
              <a:solidFill>
                <a:srgbClr val="1A1A1A"/>
              </a:solidFill>
              <a:latin typeface="Montserrat Medium"/>
            </a:endParaRPr>
          </a:p>
          <a:p>
            <a:pPr algn="just"/>
            <a:r>
              <a:rPr sz="690" b="1" dirty="0">
                <a:solidFill>
                  <a:srgbClr val="2121A9"/>
                </a:solidFill>
                <a:latin typeface="Montserrat Medium"/>
              </a:rPr>
              <a:t>Q: Does the realized fines price recede?</a:t>
            </a:r>
          </a:p>
          <a:p>
            <a:pPr algn="just"/>
            <a:r>
              <a:rPr sz="690" b="0" dirty="0">
                <a:solidFill>
                  <a:srgbClr val="1A1A1A"/>
                </a:solidFill>
                <a:latin typeface="Montserrat Medium"/>
              </a:rPr>
              <a:t>A: Marginally. We estimate the realized price reaches US$95.2/t Est. (−0.6% q/q; +11.7% y/y). The 61% Fe reference held resilient (~US$105/t average), but we expect it to cede on two effects: (</a:t>
            </a:r>
            <a:r>
              <a:rPr sz="690" b="0" dirty="0" err="1">
                <a:solidFill>
                  <a:srgbClr val="1A1A1A"/>
                </a:solidFill>
                <a:latin typeface="Montserrat Medium"/>
              </a:rPr>
              <a:t>i</a:t>
            </a:r>
            <a:r>
              <a:rPr sz="690" b="0" dirty="0">
                <a:solidFill>
                  <a:srgbClr val="1A1A1A"/>
                </a:solidFill>
                <a:latin typeface="Montserrat Medium"/>
              </a:rPr>
              <a:t>) the provisional pricing system, whose forward curve closed the quarter at US$99/t (Jun-30), below the realized average, which should drag ~−1.5 US$/t on the mark-to-market; and (ii) a retreat in the quality premium to ~US$3.0/t Est. (from +US$4.1/t in 1Q26), reflecting a slight portfolio mix shift. In pellets, we project the price reaches US$136.7/t Est. (+2.1% q/q).</a:t>
            </a:r>
          </a:p>
          <a:p>
            <a:endParaRPr sz="690" b="0" dirty="0">
              <a:solidFill>
                <a:srgbClr val="1A1A1A"/>
              </a:solidFill>
              <a:latin typeface="Montserrat Medium"/>
            </a:endParaRPr>
          </a:p>
          <a:p>
            <a:pPr algn="just"/>
            <a:r>
              <a:rPr sz="690" b="1" dirty="0">
                <a:solidFill>
                  <a:srgbClr val="2121A9"/>
                </a:solidFill>
                <a:latin typeface="Montserrat Medium"/>
              </a:rPr>
              <a:t>Q: How concerning is the cost deterioration?</a:t>
            </a:r>
          </a:p>
          <a:p>
            <a:pPr algn="just"/>
            <a:r>
              <a:rPr sz="690" b="0" dirty="0">
                <a:solidFill>
                  <a:srgbClr val="1A1A1A"/>
                </a:solidFill>
                <a:latin typeface="Montserrat Medium"/>
              </a:rPr>
              <a:t>A: We read the quarter as the peak of the cost cycle, exogenous and cyclical in nature, not structural. We expect C1/t ex-3rd party to advance to US$25.2/t Est. (+6.9% q/q; +13.5% y/y), broken down into: USD/BRL appreciation (~+US$1.5/t, at a sensitivity of −0.25 US$/t per +R$0.10), CPP carryover (~+US$0.6/t), diesel adjustment (~+US$0.3/t) and the recurring drag from the Aliança Energia deconsolidation (~+0.3–0.4 US$/t). Unit freight, in turn, should rise to US$22.3/t Est. (+24% q/q), reflecting the 1–2 month lag in the bunker pass-through.</a:t>
            </a:r>
          </a:p>
          <a:p>
            <a:endParaRPr sz="690" b="0" dirty="0">
              <a:solidFill>
                <a:srgbClr val="1A1A1A"/>
              </a:solidFill>
              <a:latin typeface="Montserrat Medium"/>
            </a:endParaRPr>
          </a:p>
          <a:p>
            <a:pPr algn="just"/>
            <a:r>
              <a:rPr sz="690" b="1" dirty="0">
                <a:solidFill>
                  <a:srgbClr val="2121A9"/>
                </a:solidFill>
                <a:latin typeface="Montserrat Medium"/>
              </a:rPr>
              <a:t>Q: Will the cost pressure persist?</a:t>
            </a:r>
          </a:p>
          <a:p>
            <a:pPr algn="just"/>
            <a:r>
              <a:rPr sz="690" b="0" dirty="0">
                <a:solidFill>
                  <a:srgbClr val="1A1A1A"/>
                </a:solidFill>
                <a:latin typeface="Montserrat Medium"/>
              </a:rPr>
              <a:t>A: That is not our read — nor the company's, which signals that “the worst is behind”. On FX, although the quarterly average settled at ~R$5.05, the spot trades closer to R$5.20, with the market pricing further depreciation — which, if it materializes, should favor the cost in BRL. Diesel and bunker should move toward normalization, and CPP tends to ease ahead. Moreover, over 90% of freight is contracted on medium/long-term terms, leaving bunker as the main residual variable (~+US$1/t per +US$10/</a:t>
            </a:r>
            <a:r>
              <a:rPr sz="690" b="0" dirty="0" err="1">
                <a:solidFill>
                  <a:srgbClr val="1A1A1A"/>
                </a:solidFill>
                <a:latin typeface="Montserrat Medium"/>
              </a:rPr>
              <a:t>bbl</a:t>
            </a:r>
            <a:r>
              <a:rPr sz="690" b="0" dirty="0">
                <a:solidFill>
                  <a:srgbClr val="1A1A1A"/>
                </a:solidFill>
                <a:latin typeface="Montserrat Medium"/>
              </a:rPr>
              <a:t> in Brent).</a:t>
            </a:r>
          </a:p>
          <a:p>
            <a:endParaRPr sz="690" b="0" dirty="0">
              <a:solidFill>
                <a:srgbClr val="1A1A1A"/>
              </a:solidFill>
              <a:latin typeface="Montserrat Medium"/>
            </a:endParaRPr>
          </a:p>
          <a:p>
            <a:pPr algn="just"/>
            <a:r>
              <a:rPr sz="690" b="1" dirty="0">
                <a:solidFill>
                  <a:srgbClr val="2121A9"/>
                </a:solidFill>
                <a:latin typeface="Montserrat Medium"/>
              </a:rPr>
              <a:t>Q: How do copper and nickel (VBM) behave?</a:t>
            </a:r>
          </a:p>
          <a:p>
            <a:pPr algn="just"/>
            <a:r>
              <a:rPr sz="690" b="0" dirty="0">
                <a:solidFill>
                  <a:srgbClr val="1A1A1A"/>
                </a:solidFill>
                <a:latin typeface="Montserrat Medium"/>
              </a:rPr>
              <a:t>A: In copper, we expect production of 97.7kt Est. (−4.4% q/q on a demanding 1Q base; +5.5% y/y), with sales approaching production (98.1kt Est.) after the prior-quarter inventory build; the realized price should reach US$13.7k/t (+52.4% y/y). In nickel, scheduled maintenance should compress output to 42.8kt Est. (−13.1% q/q), albeit +6.0% y/y on project inflows; the projected realized price is US$18.1k/t (+6.4% q/q). We expect the by-products credit (chiefly gold) to shrink at the margin, pressuring cash cost, though both metals should remain below the annual guidance.</a:t>
            </a:r>
          </a:p>
          <a:p>
            <a:endParaRPr sz="690" b="0" dirty="0">
              <a:solidFill>
                <a:srgbClr val="1A1A1A"/>
              </a:solidFill>
              <a:latin typeface="Montserrat Medium"/>
            </a:endParaRPr>
          </a:p>
          <a:p>
            <a:pPr algn="just"/>
            <a:r>
              <a:rPr sz="690" b="1" dirty="0">
                <a:solidFill>
                  <a:srgbClr val="2121A9"/>
                </a:solidFill>
                <a:latin typeface="Montserrat Medium"/>
              </a:rPr>
              <a:t>Q: What is the implication for the recommendation?</a:t>
            </a:r>
          </a:p>
          <a:p>
            <a:pPr algn="just"/>
            <a:r>
              <a:rPr sz="690" b="0" dirty="0">
                <a:solidFill>
                  <a:srgbClr val="1A1A1A"/>
                </a:solidFill>
                <a:latin typeface="Montserrat Medium"/>
              </a:rPr>
              <a:t>A: The structural thesis remains unchanged — the Ferrous Division still accounts for ~80% of consolidated Adj. EBITDA, and the copper growth that would structurally rebalance this mix is a 2028–35E story. In the short term, however, the asymmetry looks favorable: fair value implies ~+16% upside versus the ~R$74/share, which, added to a dividend yield of ~7%, configures an attractive total return, anchored by a robust valuation floor (EV/EBITDA of ~4.8x 26E). As this is a preview — with the data still to come —, we formally keep HOLD, but with a constructive (buy) bias: our inclination is to upgrade the recommendation should the Production &amp; Sales Report (Jul-21) and the 2Q26 result (Jul-30) confirm the volume recovery, premium resilience and the transitory nature of the cost peak. </a:t>
            </a:r>
            <a:endParaRPr lang="pt-BR" sz="690" b="0" dirty="0">
              <a:solidFill>
                <a:srgbClr val="1A1A1A"/>
              </a:solidFill>
              <a:latin typeface="Montserrat Medium"/>
            </a:endParaRPr>
          </a:p>
          <a:p>
            <a:pPr algn="just"/>
            <a:endParaRPr lang="en-US" sz="690" dirty="0">
              <a:solidFill>
                <a:srgbClr val="1A1A1A"/>
              </a:solidFill>
              <a:latin typeface="Montserrat Medium"/>
            </a:endParaRPr>
          </a:p>
          <a:p>
            <a:pPr algn="just"/>
            <a:r>
              <a:rPr sz="690" b="0" dirty="0">
                <a:solidFill>
                  <a:srgbClr val="1A1A1A"/>
                </a:solidFill>
                <a:latin typeface="Montserrat Medium"/>
              </a:rPr>
              <a:t>The main counterweight remains the medium-term bearish iron ore cycle (seaborne supply accelerating in 26–27E, notably </a:t>
            </a:r>
            <a:r>
              <a:rPr sz="690" b="0" dirty="0" err="1">
                <a:solidFill>
                  <a:srgbClr val="1A1A1A"/>
                </a:solidFill>
                <a:latin typeface="Montserrat Medium"/>
              </a:rPr>
              <a:t>Simandou</a:t>
            </a:r>
            <a:r>
              <a:rPr sz="690" b="0" dirty="0">
                <a:solidFill>
                  <a:srgbClr val="1A1A1A"/>
                </a:solidFill>
                <a:latin typeface="Montserrat Medium"/>
              </a:rPr>
              <a:t>, against still-irregular Chinese steel demand), largely already embedded in our 12M Target Price of R$86.00 (VALE3) and US$17.00 (ADR-NYSE). On the near-term radar: Production &amp; Sales Report (Jul-21), Board Meeting (Jul-22) and financial result (Jul-30).</a:t>
            </a:r>
          </a:p>
          <a:p>
            <a:endParaRPr sz="690" b="0" dirty="0">
              <a:solidFill>
                <a:srgbClr val="1A1A1A"/>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4100517360"/>
              </p:ext>
            </p:extLst>
          </p:nvPr>
        </p:nvGraphicFramePr>
        <p:xfrm>
          <a:off x="4938708" y="3591189"/>
          <a:ext cx="1801367" cy="2418588"/>
        </p:xfrm>
        <a:graphic>
          <a:graphicData uri="http://schemas.openxmlformats.org/drawingml/2006/table">
            <a:tbl>
              <a:tblPr>
                <a:tableStyleId>{2D5ABB26-0587-4C30-8999-92F81FD0307C}</a:tableStyleId>
              </a:tblPr>
              <a:tblGrid>
                <a:gridCol w="936711">
                  <a:extLst>
                    <a:ext uri="{9D8B030D-6E8A-4147-A177-3AD203B41FA5}">
                      <a16:colId xmlns:a16="http://schemas.microsoft.com/office/drawing/2014/main" val="20000"/>
                    </a:ext>
                  </a:extLst>
                </a:gridCol>
                <a:gridCol w="864656">
                  <a:extLst>
                    <a:ext uri="{9D8B030D-6E8A-4147-A177-3AD203B41FA5}">
                      <a16:colId xmlns:a16="http://schemas.microsoft.com/office/drawing/2014/main" val="20001"/>
                    </a:ext>
                  </a:extLst>
                </a:gridCol>
              </a:tblGrid>
              <a:tr h="141732">
                <a:tc gridSpan="2">
                  <a:txBody>
                    <a:bodyPr/>
                    <a:lstStyle/>
                    <a:p>
                      <a:pPr algn="l"/>
                      <a:r>
                        <a:rPr sz="700" b="1" dirty="0">
                          <a:solidFill>
                            <a:srgbClr val="FFFFFF"/>
                          </a:solidFill>
                          <a:latin typeface="Montserrat Medium"/>
                        </a:rPr>
                        <a:t>MARKET DATA</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00"/>
                  </a:ext>
                </a:extLst>
              </a:tr>
              <a:tr h="123444">
                <a:tc>
                  <a:txBody>
                    <a:bodyPr/>
                    <a:lstStyle/>
                    <a:p>
                      <a:pPr algn="l"/>
                      <a:r>
                        <a:rPr sz="700" b="0">
                          <a:solidFill>
                            <a:srgbClr val="555555"/>
                          </a:solidFill>
                          <a:latin typeface="Montserrat Medium"/>
                        </a:rPr>
                        <a:t>Market cap</a:t>
                      </a:r>
                    </a:p>
                  </a:txBody>
                  <a:tcPr marL="36576" marR="22860" marT="0" marB="0" anchor="ctr">
                    <a:solidFill>
                      <a:srgbClr val="FFFFFF"/>
                    </a:solidFill>
                  </a:tcPr>
                </a:tc>
                <a:tc>
                  <a:txBody>
                    <a:bodyPr/>
                    <a:lstStyle/>
                    <a:p>
                      <a:pPr algn="r"/>
                      <a:r>
                        <a:rPr sz="700" b="1">
                          <a:solidFill>
                            <a:srgbClr val="1A1A1A"/>
                          </a:solidFill>
                          <a:latin typeface="Montserrat Medium"/>
                        </a:rPr>
                        <a:t>R$ 330.4b</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1"/>
                  </a:ext>
                </a:extLst>
              </a:tr>
              <a:tr h="123444">
                <a:tc>
                  <a:txBody>
                    <a:bodyPr/>
                    <a:lstStyle/>
                    <a:p>
                      <a:pPr algn="l"/>
                      <a:r>
                        <a:rPr sz="700" b="0">
                          <a:solidFill>
                            <a:srgbClr val="555555"/>
                          </a:solidFill>
                          <a:latin typeface="Montserrat Medium"/>
                        </a:rPr>
                        <a:t>Free float</a:t>
                      </a:r>
                    </a:p>
                  </a:txBody>
                  <a:tcPr marL="36576" marR="22860" marT="0" marB="0" anchor="ctr">
                    <a:solidFill>
                      <a:srgbClr val="FFFFFF"/>
                    </a:solidFill>
                  </a:tcPr>
                </a:tc>
                <a:tc>
                  <a:txBody>
                    <a:bodyPr/>
                    <a:lstStyle/>
                    <a:p>
                      <a:pPr algn="r"/>
                      <a:r>
                        <a:rPr sz="700" b="1">
                          <a:solidFill>
                            <a:srgbClr val="1A1A1A"/>
                          </a:solidFill>
                          <a:latin typeface="Montserrat Medium"/>
                        </a:rPr>
                        <a:t>~100%</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2"/>
                  </a:ext>
                </a:extLst>
              </a:tr>
              <a:tr h="123444">
                <a:tc>
                  <a:txBody>
                    <a:bodyPr/>
                    <a:lstStyle/>
                    <a:p>
                      <a:pPr algn="l"/>
                      <a:r>
                        <a:rPr sz="700" b="0">
                          <a:solidFill>
                            <a:srgbClr val="555555"/>
                          </a:solidFill>
                          <a:latin typeface="Montserrat Medium"/>
                        </a:rPr>
                        <a:t>ADTV (3m)</a:t>
                      </a:r>
                    </a:p>
                  </a:txBody>
                  <a:tcPr marL="36576" marR="22860" marT="0" marB="0" anchor="ctr">
                    <a:solidFill>
                      <a:srgbClr val="FFFFFF"/>
                    </a:solidFill>
                  </a:tcPr>
                </a:tc>
                <a:tc>
                  <a:txBody>
                    <a:bodyPr/>
                    <a:lstStyle/>
                    <a:p>
                      <a:pPr algn="r"/>
                      <a:r>
                        <a:rPr sz="700" b="1">
                          <a:solidFill>
                            <a:srgbClr val="1A1A1A"/>
                          </a:solidFill>
                          <a:latin typeface="Montserrat Medium"/>
                        </a:rPr>
                        <a:t>R$ 1.3b</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3"/>
                  </a:ext>
                </a:extLst>
              </a:tr>
              <a:tr h="123444">
                <a:tc>
                  <a:txBody>
                    <a:bodyPr/>
                    <a:lstStyle/>
                    <a:p>
                      <a:pPr algn="l"/>
                      <a:r>
                        <a:rPr sz="700" b="0">
                          <a:solidFill>
                            <a:srgbClr val="555555"/>
                          </a:solidFill>
                          <a:latin typeface="Montserrat Medium"/>
                        </a:rPr>
                        <a:t>52-wk</a:t>
                      </a:r>
                    </a:p>
                  </a:txBody>
                  <a:tcPr marL="36576" marR="22860" marT="0" marB="0" anchor="ctr">
                    <a:solidFill>
                      <a:srgbClr val="FFFFFF"/>
                    </a:solidFill>
                  </a:tcPr>
                </a:tc>
                <a:tc>
                  <a:txBody>
                    <a:bodyPr/>
                    <a:lstStyle/>
                    <a:p>
                      <a:pPr algn="r"/>
                      <a:r>
                        <a:rPr sz="700" b="1">
                          <a:solidFill>
                            <a:srgbClr val="1A1A1A"/>
                          </a:solidFill>
                          <a:latin typeface="Montserrat Medium"/>
                        </a:rPr>
                        <a:t>48.1–91.6</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4"/>
                  </a:ext>
                </a:extLst>
              </a:tr>
              <a:tr h="123444">
                <a:tc>
                  <a:txBody>
                    <a:bodyPr/>
                    <a:lstStyle/>
                    <a:p>
                      <a:pPr algn="l"/>
                      <a:r>
                        <a:rPr sz="700" b="0">
                          <a:solidFill>
                            <a:srgbClr val="555555"/>
                          </a:solidFill>
                          <a:latin typeface="Montserrat Medium"/>
                        </a:rPr>
                        <a:t>Net debt</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1A1A1A"/>
                          </a:solidFill>
                          <a:latin typeface="Montserrat Medium"/>
                        </a:rPr>
                        <a:t>US$ 13.6b</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5"/>
                  </a:ext>
                </a:extLst>
              </a:tr>
              <a:tr h="123444">
                <a:tc>
                  <a:txBody>
                    <a:bodyPr/>
                    <a:lstStyle/>
                    <a:p>
                      <a:pPr algn="l"/>
                      <a:r>
                        <a:rPr sz="700" b="0">
                          <a:solidFill>
                            <a:srgbClr val="555555"/>
                          </a:solidFill>
                          <a:latin typeface="Montserrat Medium"/>
                        </a:rPr>
                        <a:t>Net debt/EBITDA</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1A1A1A"/>
                          </a:solidFill>
                          <a:latin typeface="Montserrat Medium"/>
                        </a:rPr>
                        <a:t>1.02x</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6"/>
                  </a:ext>
                </a:extLst>
              </a:tr>
              <a:tr h="141732">
                <a:tc gridSpan="2">
                  <a:txBody>
                    <a:bodyPr/>
                    <a:lstStyle/>
                    <a:p>
                      <a:pPr algn="l"/>
                      <a:r>
                        <a:rPr sz="700" b="1">
                          <a:solidFill>
                            <a:srgbClr val="FFFFFF"/>
                          </a:solidFill>
                          <a:latin typeface="Montserrat Medium"/>
                        </a:rPr>
                        <a:t>MULTIPLES</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07"/>
                  </a:ext>
                </a:extLst>
              </a:tr>
              <a:tr h="123444">
                <a:tc>
                  <a:txBody>
                    <a:bodyPr/>
                    <a:lstStyle/>
                    <a:p>
                      <a:pPr algn="l"/>
                      <a:r>
                        <a:rPr sz="700" b="0">
                          <a:solidFill>
                            <a:srgbClr val="555555"/>
                          </a:solidFill>
                          <a:latin typeface="Montserrat Medium"/>
                        </a:rPr>
                        <a:t>EV/EBITDA 26E</a:t>
                      </a:r>
                    </a:p>
                  </a:txBody>
                  <a:tcPr marL="36576" marR="22860" marT="0" marB="0" anchor="ctr">
                    <a:solidFill>
                      <a:srgbClr val="FFFFFF"/>
                    </a:solidFill>
                  </a:tcPr>
                </a:tc>
                <a:tc>
                  <a:txBody>
                    <a:bodyPr/>
                    <a:lstStyle/>
                    <a:p>
                      <a:pPr algn="r"/>
                      <a:r>
                        <a:rPr sz="700" b="1">
                          <a:solidFill>
                            <a:srgbClr val="1A1A1A"/>
                          </a:solidFill>
                          <a:latin typeface="Montserrat Medium"/>
                        </a:rPr>
                        <a:t>4.8x</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8"/>
                  </a:ext>
                </a:extLst>
              </a:tr>
              <a:tr h="123444">
                <a:tc>
                  <a:txBody>
                    <a:bodyPr/>
                    <a:lstStyle/>
                    <a:p>
                      <a:pPr algn="l"/>
                      <a:r>
                        <a:rPr sz="700" b="0">
                          <a:solidFill>
                            <a:srgbClr val="555555"/>
                          </a:solidFill>
                          <a:latin typeface="Montserrat Medium"/>
                        </a:rPr>
                        <a:t>EV/EBITDA 27E</a:t>
                      </a:r>
                    </a:p>
                  </a:txBody>
                  <a:tcPr marL="36576" marR="22860" marT="0" marB="0" anchor="ctr">
                    <a:solidFill>
                      <a:srgbClr val="FFFFFF"/>
                    </a:solidFill>
                  </a:tcPr>
                </a:tc>
                <a:tc>
                  <a:txBody>
                    <a:bodyPr/>
                    <a:lstStyle/>
                    <a:p>
                      <a:pPr algn="r"/>
                      <a:r>
                        <a:rPr sz="700" b="1">
                          <a:solidFill>
                            <a:srgbClr val="1A1A1A"/>
                          </a:solidFill>
                          <a:latin typeface="Montserrat Medium"/>
                        </a:rPr>
                        <a:t>4.7x</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9"/>
                  </a:ext>
                </a:extLst>
              </a:tr>
              <a:tr h="123444">
                <a:tc>
                  <a:txBody>
                    <a:bodyPr/>
                    <a:lstStyle/>
                    <a:p>
                      <a:pPr algn="l"/>
                      <a:r>
                        <a:rPr sz="700" b="0">
                          <a:solidFill>
                            <a:srgbClr val="555555"/>
                          </a:solidFill>
                          <a:latin typeface="Montserrat Medium"/>
                        </a:rPr>
                        <a:t>P/E 26E</a:t>
                      </a:r>
                    </a:p>
                  </a:txBody>
                  <a:tcPr marL="36576" marR="22860" marT="0" marB="0" anchor="ctr">
                    <a:solidFill>
                      <a:srgbClr val="FFFFFF"/>
                    </a:solidFill>
                  </a:tcPr>
                </a:tc>
                <a:tc>
                  <a:txBody>
                    <a:bodyPr/>
                    <a:lstStyle/>
                    <a:p>
                      <a:pPr algn="r"/>
                      <a:r>
                        <a:rPr sz="700" b="1">
                          <a:solidFill>
                            <a:srgbClr val="1A1A1A"/>
                          </a:solidFill>
                          <a:latin typeface="Montserrat Medium"/>
                        </a:rPr>
                        <a:t>7.5x</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0"/>
                  </a:ext>
                </a:extLst>
              </a:tr>
              <a:tr h="123444">
                <a:tc>
                  <a:txBody>
                    <a:bodyPr/>
                    <a:lstStyle/>
                    <a:p>
                      <a:pPr algn="l"/>
                      <a:r>
                        <a:rPr sz="700" b="0">
                          <a:solidFill>
                            <a:srgbClr val="555555"/>
                          </a:solidFill>
                          <a:latin typeface="Montserrat Medium"/>
                        </a:rPr>
                        <a:t>Div. Yield 26E</a:t>
                      </a:r>
                    </a:p>
                  </a:txBody>
                  <a:tcPr marL="36576" marR="22860" marT="0" marB="0" anchor="ctr">
                    <a:solidFill>
                      <a:srgbClr val="FFFFFF"/>
                    </a:solidFill>
                  </a:tcPr>
                </a:tc>
                <a:tc>
                  <a:txBody>
                    <a:bodyPr/>
                    <a:lstStyle/>
                    <a:p>
                      <a:pPr algn="r"/>
                      <a:r>
                        <a:rPr sz="700" b="1">
                          <a:solidFill>
                            <a:srgbClr val="1A1A1A"/>
                          </a:solidFill>
                          <a:latin typeface="Montserrat Medium"/>
                        </a:rPr>
                        <a:t>6.9%</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1"/>
                  </a:ext>
                </a:extLst>
              </a:tr>
              <a:tr h="141732">
                <a:tc gridSpan="2">
                  <a:txBody>
                    <a:bodyPr/>
                    <a:lstStyle/>
                    <a:p>
                      <a:pPr algn="l"/>
                      <a:r>
                        <a:rPr sz="700" b="1">
                          <a:solidFill>
                            <a:srgbClr val="FFFFFF"/>
                          </a:solidFill>
                          <a:latin typeface="Montserrat Medium"/>
                        </a:rPr>
                        <a:t>PERFORMANCE</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12"/>
                  </a:ext>
                </a:extLst>
              </a:tr>
              <a:tr h="123444">
                <a:tc>
                  <a:txBody>
                    <a:bodyPr/>
                    <a:lstStyle/>
                    <a:p>
                      <a:pPr algn="l"/>
                      <a:r>
                        <a:rPr sz="700" b="0">
                          <a:solidFill>
                            <a:srgbClr val="555555"/>
                          </a:solidFill>
                          <a:latin typeface="Montserrat Medium"/>
                        </a:rPr>
                        <a:t>YTD</a:t>
                      </a:r>
                    </a:p>
                  </a:txBody>
                  <a:tcPr marL="36576" marR="22860" marT="0" marB="0" anchor="ctr">
                    <a:solidFill>
                      <a:srgbClr val="FFFFFF"/>
                    </a:solidFill>
                  </a:tcPr>
                </a:tc>
                <a:tc>
                  <a:txBody>
                    <a:bodyPr/>
                    <a:lstStyle/>
                    <a:p>
                      <a:pPr algn="r"/>
                      <a:r>
                        <a:rPr sz="700" b="1" dirty="0">
                          <a:solidFill>
                            <a:srgbClr val="00B050"/>
                          </a:solidFill>
                          <a:latin typeface="Montserrat Medium"/>
                        </a:rPr>
                        <a:t>+2.8%</a:t>
                      </a:r>
                    </a:p>
                  </a:txBody>
                  <a:tcPr marL="36576" marR="22860" marT="0" marB="0" anchor="ctr">
                    <a:solidFill>
                      <a:srgbClr val="FFFFFF"/>
                    </a:solidFill>
                  </a:tcPr>
                </a:tc>
                <a:extLst>
                  <a:ext uri="{0D108BD9-81ED-4DB2-BD59-A6C34878D82A}">
                    <a16:rowId xmlns:a16="http://schemas.microsoft.com/office/drawing/2014/main" val="10013"/>
                  </a:ext>
                </a:extLst>
              </a:tr>
              <a:tr h="123444">
                <a:tc>
                  <a:txBody>
                    <a:bodyPr/>
                    <a:lstStyle/>
                    <a:p>
                      <a:pPr algn="l"/>
                      <a:r>
                        <a:rPr sz="700" b="0">
                          <a:solidFill>
                            <a:srgbClr val="555555"/>
                          </a:solidFill>
                          <a:latin typeface="Montserrat Medium"/>
                        </a:rPr>
                        <a:t>LTM</a:t>
                      </a:r>
                    </a:p>
                  </a:txBody>
                  <a:tcPr marL="36576" marR="22860" marT="0" marB="0" anchor="ctr">
                    <a:solidFill>
                      <a:srgbClr val="FFFFFF"/>
                    </a:solidFill>
                  </a:tcPr>
                </a:tc>
                <a:tc>
                  <a:txBody>
                    <a:bodyPr/>
                    <a:lstStyle/>
                    <a:p>
                      <a:pPr algn="r"/>
                      <a:r>
                        <a:rPr sz="700" b="1" dirty="0">
                          <a:solidFill>
                            <a:srgbClr val="00B050"/>
                          </a:solidFill>
                          <a:latin typeface="Montserrat Medium"/>
                        </a:rPr>
                        <a:t>+49.6%</a:t>
                      </a:r>
                    </a:p>
                  </a:txBody>
                  <a:tcPr marL="36576" marR="22860" marT="0" marB="0" anchor="ctr">
                    <a:solidFill>
                      <a:srgbClr val="FFFFFF"/>
                    </a:solidFill>
                  </a:tcPr>
                </a:tc>
                <a:extLst>
                  <a:ext uri="{0D108BD9-81ED-4DB2-BD59-A6C34878D82A}">
                    <a16:rowId xmlns:a16="http://schemas.microsoft.com/office/drawing/2014/main" val="10014"/>
                  </a:ext>
                </a:extLst>
              </a:tr>
              <a:tr h="141732">
                <a:tc gridSpan="2">
                  <a:txBody>
                    <a:bodyPr/>
                    <a:lstStyle/>
                    <a:p>
                      <a:pPr algn="l"/>
                      <a:r>
                        <a:rPr sz="700" b="1">
                          <a:solidFill>
                            <a:srgbClr val="FFFFFF"/>
                          </a:solidFill>
                          <a:latin typeface="Montserrat Medium"/>
                        </a:rPr>
                        <a:t>2Q26E GENIAL EST.</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15"/>
                  </a:ext>
                </a:extLst>
              </a:tr>
              <a:tr h="123444">
                <a:tc>
                  <a:txBody>
                    <a:bodyPr/>
                    <a:lstStyle/>
                    <a:p>
                      <a:pPr algn="l"/>
                      <a:r>
                        <a:rPr sz="700" b="0">
                          <a:solidFill>
                            <a:srgbClr val="555555"/>
                          </a:solidFill>
                          <a:latin typeface="Montserrat Medium"/>
                        </a:rPr>
                        <a:t>Net revenue</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1A1A1A"/>
                          </a:solidFill>
                          <a:latin typeface="Montserrat Medium"/>
                        </a:rPr>
                        <a:t>US$ 10,362m</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6"/>
                  </a:ext>
                </a:extLst>
              </a:tr>
              <a:tr h="123444">
                <a:tc>
                  <a:txBody>
                    <a:bodyPr/>
                    <a:lstStyle/>
                    <a:p>
                      <a:pPr algn="l"/>
                      <a:r>
                        <a:rPr sz="700" b="0">
                          <a:solidFill>
                            <a:srgbClr val="555555"/>
                          </a:solidFill>
                          <a:latin typeface="Montserrat Medium"/>
                        </a:rPr>
                        <a:t>Proforma EBITDA</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1A1A1A"/>
                          </a:solidFill>
                          <a:latin typeface="Montserrat Medium"/>
                        </a:rPr>
                        <a:t>US$ 3,829m</a:t>
                      </a:r>
                      <a:endParaRPr sz="700" b="1">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7"/>
                  </a:ext>
                </a:extLst>
              </a:tr>
              <a:tr h="123444">
                <a:tc>
                  <a:txBody>
                    <a:bodyPr/>
                    <a:lstStyle/>
                    <a:p>
                      <a:pPr algn="l"/>
                      <a:r>
                        <a:rPr sz="700" b="0" dirty="0">
                          <a:solidFill>
                            <a:srgbClr val="555555"/>
                          </a:solidFill>
                          <a:latin typeface="Montserrat Medium"/>
                        </a:rPr>
                        <a:t>EBITDA margin</a:t>
                      </a:r>
                    </a:p>
                  </a:txBody>
                  <a:tcPr marL="36576" marR="22860" marT="0" marB="0" anchor="ctr">
                    <a:solidFill>
                      <a:srgbClr val="FFFFFF"/>
                    </a:solidFill>
                  </a:tcPr>
                </a:tc>
                <a:tc>
                  <a:txBody>
                    <a:bodyPr/>
                    <a:lstStyle/>
                    <a:p>
                      <a:pPr algn="r"/>
                      <a:r>
                        <a:rPr sz="700" b="1" dirty="0">
                          <a:solidFill>
                            <a:srgbClr val="1A1A1A"/>
                          </a:solidFill>
                          <a:latin typeface="Montserrat Medium"/>
                        </a:rPr>
                        <a:t>37.0%</a:t>
                      </a:r>
                      <a:endParaRPr sz="700" b="1" dirty="0">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
        <p:nvSpPr>
          <p:cNvPr id="21" name="TextBox 20"/>
          <p:cNvSpPr txBox="1"/>
          <p:nvPr/>
        </p:nvSpPr>
        <p:spPr>
          <a:xfrm>
            <a:off x="146304" y="566928"/>
            <a:ext cx="3840480" cy="230832"/>
          </a:xfrm>
          <a:prstGeom prst="rect">
            <a:avLst/>
          </a:prstGeom>
          <a:noFill/>
        </p:spPr>
        <p:txBody>
          <a:bodyPr wrap="none">
            <a:spAutoFit/>
          </a:bodyPr>
          <a:lstStyle/>
          <a:p>
            <a:r>
              <a:rPr lang="pt-BR" sz="900" b="1" dirty="0">
                <a:solidFill>
                  <a:srgbClr val="2121A9"/>
                </a:solidFill>
                <a:latin typeface="Montserrat Medium"/>
              </a:rPr>
              <a:t>2Q26E Estimates (Genial Est.)</a:t>
            </a:r>
            <a:endParaRPr sz="900" b="1" dirty="0">
              <a:solidFill>
                <a:srgbClr val="2121A9"/>
              </a:solidFill>
              <a:latin typeface="Montserrat Medium"/>
            </a:endParaRPr>
          </a:p>
        </p:txBody>
      </p:sp>
      <p:sp>
        <p:nvSpPr>
          <p:cNvPr id="23" name="TextBox 22"/>
          <p:cNvSpPr txBox="1"/>
          <p:nvPr/>
        </p:nvSpPr>
        <p:spPr>
          <a:xfrm>
            <a:off x="146304" y="4480560"/>
            <a:ext cx="3840480"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sp>
        <p:nvSpPr>
          <p:cNvPr id="25" name="TextBox 24"/>
          <p:cNvSpPr txBox="1"/>
          <p:nvPr/>
        </p:nvSpPr>
        <p:spPr>
          <a:xfrm>
            <a:off x="146304" y="5760720"/>
            <a:ext cx="3840480"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7" name="Table 26"/>
          <p:cNvGraphicFramePr>
            <a:graphicFrameLocks noGrp="1"/>
          </p:cNvGraphicFramePr>
          <p:nvPr>
            <p:extLst>
              <p:ext uri="{D42A27DB-BD31-4B8C-83A1-F6EECF244321}">
                <p14:modId xmlns:p14="http://schemas.microsoft.com/office/powerpoint/2010/main" val="4187541804"/>
              </p:ext>
            </p:extLst>
          </p:nvPr>
        </p:nvGraphicFramePr>
        <p:xfrm>
          <a:off x="146304" y="4709160"/>
          <a:ext cx="6492240" cy="777240"/>
        </p:xfrm>
        <a:graphic>
          <a:graphicData uri="http://schemas.openxmlformats.org/drawingml/2006/table">
            <a:tbl>
              <a:tblPr>
                <a:tableStyleId>{5C22544A-7EE6-4342-B048-85BDC9FD1C3A}</a:tableStyleId>
              </a:tblPr>
              <a:tblGrid>
                <a:gridCol w="237744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55448">
                <a:tc>
                  <a:txBody>
                    <a:bodyPr/>
                    <a:lstStyle/>
                    <a:p>
                      <a:pPr algn="l"/>
                      <a:r>
                        <a:rPr sz="700" b="1">
                          <a:solidFill>
                            <a:srgbClr val="FFFFFF"/>
                          </a:solidFill>
                          <a:latin typeface="Montserrat Medium"/>
                        </a:rPr>
                        <a:t>US$ m</a:t>
                      </a:r>
                    </a:p>
                  </a:txBody>
                  <a:tcPr marL="36576" marR="22860" marT="0" marB="0" anchor="ctr">
                    <a:solidFill>
                      <a:srgbClr val="0A1774"/>
                    </a:solidFill>
                  </a:tcPr>
                </a:tc>
                <a:tc>
                  <a:txBody>
                    <a:bodyPr/>
                    <a:lstStyle/>
                    <a:p>
                      <a:pPr algn="ctr"/>
                      <a:r>
                        <a:rPr sz="700" b="1">
                          <a:solidFill>
                            <a:srgbClr val="FFFFFF"/>
                          </a:solidFill>
                          <a:latin typeface="Montserrat Medium"/>
                        </a:rPr>
                        <a:t>Genial Est.</a:t>
                      </a:r>
                    </a:p>
                  </a:txBody>
                  <a:tcPr marL="36576" marR="22860" marT="0" marB="0" anchor="ctr">
                    <a:solidFill>
                      <a:srgbClr val="0A1774"/>
                    </a:solidFill>
                  </a:tcPr>
                </a:tc>
                <a:tc>
                  <a:txBody>
                    <a:bodyPr/>
                    <a:lstStyle/>
                    <a:p>
                      <a:pPr algn="ctr"/>
                      <a:r>
                        <a:rPr sz="700" b="1">
                          <a:solidFill>
                            <a:srgbClr val="FFFFFF"/>
                          </a:solidFill>
                          <a:latin typeface="Montserrat Medium"/>
                        </a:rPr>
                        <a:t>BBG Consensus</a:t>
                      </a:r>
                    </a:p>
                  </a:txBody>
                  <a:tcPr marL="36576" marR="22860" marT="0" marB="0" anchor="ctr">
                    <a:solidFill>
                      <a:srgbClr val="0A1774"/>
                    </a:solidFill>
                  </a:tcPr>
                </a:tc>
                <a:tc>
                  <a:txBody>
                    <a:bodyPr/>
                    <a:lstStyle/>
                    <a:p>
                      <a:pPr algn="ctr"/>
                      <a:r>
                        <a:rPr sz="700" b="1">
                          <a:solidFill>
                            <a:srgbClr val="FFFFFF"/>
                          </a:solidFill>
                          <a:latin typeface="Montserrat Medium"/>
                        </a:rPr>
                        <a:t>Δ</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1A1A1A"/>
                          </a:solidFill>
                          <a:latin typeface="Montserrat Medium"/>
                        </a:rPr>
                        <a:t>Net revenue</a:t>
                      </a:r>
                    </a:p>
                  </a:txBody>
                  <a:tcPr marL="36576" marR="22860" marT="0" marB="0" anchor="ctr">
                    <a:solidFill>
                      <a:srgbClr val="FFFFFF"/>
                    </a:solidFill>
                  </a:tcPr>
                </a:tc>
                <a:tc>
                  <a:txBody>
                    <a:bodyPr/>
                    <a:lstStyle/>
                    <a:p>
                      <a:pPr algn="ctr"/>
                      <a:r>
                        <a:rPr sz="700" b="1">
                          <a:solidFill>
                            <a:srgbClr val="1A1A1A"/>
                          </a:solidFill>
                          <a:latin typeface="Montserrat Medium"/>
                        </a:rPr>
                        <a:t>10,362</a:t>
                      </a:r>
                    </a:p>
                  </a:txBody>
                  <a:tcPr marL="36576" marR="22860" marT="0" marB="0" anchor="ctr">
                    <a:solidFill>
                      <a:srgbClr val="FFFFFF"/>
                    </a:solidFill>
                  </a:tcPr>
                </a:tc>
                <a:tc>
                  <a:txBody>
                    <a:bodyPr/>
                    <a:lstStyle/>
                    <a:p>
                      <a:pPr algn="ctr"/>
                      <a:r>
                        <a:rPr sz="700" b="0">
                          <a:solidFill>
                            <a:srgbClr val="1A1A1A"/>
                          </a:solidFill>
                          <a:latin typeface="Montserrat Medium"/>
                        </a:rPr>
                        <a:t>10,431</a:t>
                      </a:r>
                    </a:p>
                  </a:txBody>
                  <a:tcPr marL="36576" marR="22860" marT="0" marB="0" anchor="ctr">
                    <a:solidFill>
                      <a:srgbClr val="FFFFFF"/>
                    </a:solidFill>
                  </a:tcPr>
                </a:tc>
                <a:tc>
                  <a:txBody>
                    <a:bodyPr/>
                    <a:lstStyle/>
                    <a:p>
                      <a:pPr algn="ctr"/>
                      <a:r>
                        <a:rPr sz="700" b="1">
                          <a:solidFill>
                            <a:srgbClr val="B01E2E"/>
                          </a:solidFill>
                          <a:latin typeface="Montserrat Medium"/>
                        </a:rPr>
                        <a:t>−0.7%</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1A1A1A"/>
                          </a:solidFill>
                          <a:latin typeface="Montserrat Medium"/>
                        </a:rPr>
                        <a:t>Proforma EBITDA</a:t>
                      </a:r>
                    </a:p>
                  </a:txBody>
                  <a:tcPr marL="36576" marR="22860" marT="0" marB="0" anchor="ctr">
                    <a:solidFill>
                      <a:srgbClr val="EEF1F6"/>
                    </a:solidFill>
                  </a:tcPr>
                </a:tc>
                <a:tc>
                  <a:txBody>
                    <a:bodyPr/>
                    <a:lstStyle/>
                    <a:p>
                      <a:pPr algn="ctr"/>
                      <a:r>
                        <a:rPr sz="700" b="1">
                          <a:solidFill>
                            <a:srgbClr val="1A1A1A"/>
                          </a:solidFill>
                          <a:latin typeface="Montserrat Medium"/>
                        </a:rPr>
                        <a:t>3,829</a:t>
                      </a:r>
                    </a:p>
                  </a:txBody>
                  <a:tcPr marL="36576" marR="22860" marT="0" marB="0" anchor="ctr">
                    <a:solidFill>
                      <a:srgbClr val="EEF1F6"/>
                    </a:solidFill>
                  </a:tcPr>
                </a:tc>
                <a:tc>
                  <a:txBody>
                    <a:bodyPr/>
                    <a:lstStyle/>
                    <a:p>
                      <a:pPr algn="ctr"/>
                      <a:r>
                        <a:rPr sz="700" b="0">
                          <a:solidFill>
                            <a:srgbClr val="1A1A1A"/>
                          </a:solidFill>
                          <a:latin typeface="Montserrat Medium"/>
                        </a:rPr>
                        <a:t>3,588</a:t>
                      </a:r>
                    </a:p>
                  </a:txBody>
                  <a:tcPr marL="36576" marR="22860" marT="0" marB="0" anchor="ctr">
                    <a:solidFill>
                      <a:srgbClr val="EEF1F6"/>
                    </a:solidFill>
                  </a:tcPr>
                </a:tc>
                <a:tc>
                  <a:txBody>
                    <a:bodyPr/>
                    <a:lstStyle/>
                    <a:p>
                      <a:pPr algn="ctr"/>
                      <a:r>
                        <a:rPr sz="700" b="1" dirty="0">
                          <a:solidFill>
                            <a:srgbClr val="127A3D"/>
                          </a:solidFill>
                          <a:latin typeface="Montserrat Medium"/>
                        </a:rPr>
                        <a:t>+6.7%</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dirty="0">
                          <a:solidFill>
                            <a:srgbClr val="1A1A1A"/>
                          </a:solidFill>
                          <a:latin typeface="Montserrat Medium"/>
                        </a:rPr>
                        <a:t>Net income</a:t>
                      </a:r>
                    </a:p>
                  </a:txBody>
                  <a:tcPr marL="36576" marR="22860" marT="0" marB="0" anchor="ctr">
                    <a:solidFill>
                      <a:srgbClr val="FFFFFF"/>
                    </a:solidFill>
                  </a:tcPr>
                </a:tc>
                <a:tc>
                  <a:txBody>
                    <a:bodyPr/>
                    <a:lstStyle/>
                    <a:p>
                      <a:pPr algn="ctr"/>
                      <a:r>
                        <a:rPr lang="pt-BR" sz="700" b="1" dirty="0">
                          <a:solidFill>
                            <a:srgbClr val="1A1A1A"/>
                          </a:solidFill>
                          <a:latin typeface="Montserrat Medium"/>
                        </a:rPr>
                        <a:t>2</a:t>
                      </a:r>
                      <a:r>
                        <a:rPr sz="700" b="1" dirty="0">
                          <a:solidFill>
                            <a:srgbClr val="1A1A1A"/>
                          </a:solidFill>
                          <a:latin typeface="Montserrat Medium"/>
                        </a:rPr>
                        <a:t>,</a:t>
                      </a:r>
                      <a:r>
                        <a:rPr lang="pt-BR" sz="700" b="1" dirty="0">
                          <a:solidFill>
                            <a:srgbClr val="1A1A1A"/>
                          </a:solidFill>
                          <a:latin typeface="Montserrat Medium"/>
                        </a:rPr>
                        <a:t>0</a:t>
                      </a:r>
                      <a:r>
                        <a:rPr sz="700" b="1" dirty="0">
                          <a:solidFill>
                            <a:srgbClr val="1A1A1A"/>
                          </a:solidFill>
                          <a:latin typeface="Montserrat Medium"/>
                        </a:rPr>
                        <a:t>30</a:t>
                      </a:r>
                    </a:p>
                  </a:txBody>
                  <a:tcPr marL="36576" marR="22860" marT="0" marB="0" anchor="ctr">
                    <a:solidFill>
                      <a:srgbClr val="FFFFFF"/>
                    </a:solidFill>
                  </a:tcPr>
                </a:tc>
                <a:tc>
                  <a:txBody>
                    <a:bodyPr/>
                    <a:lstStyle/>
                    <a:p>
                      <a:pPr algn="ctr"/>
                      <a:r>
                        <a:rPr sz="700" b="0">
                          <a:solidFill>
                            <a:srgbClr val="1A1A1A"/>
                          </a:solidFill>
                          <a:latin typeface="Montserrat Medium"/>
                        </a:rPr>
                        <a:t>1,955</a:t>
                      </a:r>
                    </a:p>
                  </a:txBody>
                  <a:tcPr marL="36576" marR="22860" marT="0" marB="0" anchor="ctr">
                    <a:solidFill>
                      <a:srgbClr val="FFFFFF"/>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700" b="1">
                          <a:solidFill>
                            <a:srgbClr val="127A3D"/>
                          </a:solidFill>
                          <a:latin typeface="Montserrat Medium"/>
                        </a:rPr>
                        <a:t>+30.8%</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1A1A1A"/>
                          </a:solidFill>
                          <a:latin typeface="Montserrat Medium"/>
                        </a:rPr>
                        <a:t>EBITDA margin</a:t>
                      </a:r>
                    </a:p>
                  </a:txBody>
                  <a:tcPr marL="36576" marR="22860" marT="0" marB="0" anchor="ctr">
                    <a:solidFill>
                      <a:srgbClr val="EEF1F6"/>
                    </a:solidFill>
                  </a:tcPr>
                </a:tc>
                <a:tc>
                  <a:txBody>
                    <a:bodyPr/>
                    <a:lstStyle/>
                    <a:p>
                      <a:pPr algn="ctr"/>
                      <a:r>
                        <a:rPr sz="700" b="1">
                          <a:solidFill>
                            <a:srgbClr val="1A1A1A"/>
                          </a:solidFill>
                          <a:latin typeface="Montserrat Medium"/>
                        </a:rPr>
                        <a:t>37.0%</a:t>
                      </a:r>
                    </a:p>
                  </a:txBody>
                  <a:tcPr marL="36576" marR="22860" marT="0" marB="0" anchor="ctr">
                    <a:solidFill>
                      <a:srgbClr val="EEF1F6"/>
                    </a:solidFill>
                  </a:tcPr>
                </a:tc>
                <a:tc>
                  <a:txBody>
                    <a:bodyPr/>
                    <a:lstStyle/>
                    <a:p>
                      <a:pPr algn="ctr"/>
                      <a:r>
                        <a:rPr sz="700" b="0">
                          <a:solidFill>
                            <a:srgbClr val="1A1A1A"/>
                          </a:solidFill>
                          <a:latin typeface="Montserrat Medium"/>
                        </a:rPr>
                        <a:t>34.4%</a:t>
                      </a:r>
                    </a:p>
                  </a:txBody>
                  <a:tcPr marL="36576" marR="22860" marT="0" marB="0" anchor="ctr">
                    <a:solidFill>
                      <a:srgbClr val="EEF1F6"/>
                    </a:solidFill>
                  </a:tcPr>
                </a:tc>
                <a:tc>
                  <a:txBody>
                    <a:bodyPr/>
                    <a:lstStyle/>
                    <a:p>
                      <a:pPr algn="ctr"/>
                      <a:r>
                        <a:rPr sz="700" b="1" dirty="0">
                          <a:solidFill>
                            <a:srgbClr val="127A3D"/>
                          </a:solidFill>
                          <a:latin typeface="Montserrat Medium"/>
                        </a:rPr>
                        <a:t>+2.6 pp</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graphicFrame>
        <p:nvGraphicFramePr>
          <p:cNvPr id="29" name="Table 28"/>
          <p:cNvGraphicFramePr>
            <a:graphicFrameLocks noGrp="1"/>
          </p:cNvGraphicFramePr>
          <p:nvPr/>
        </p:nvGraphicFramePr>
        <p:xfrm>
          <a:off x="146304" y="822960"/>
          <a:ext cx="6492239" cy="3250692"/>
        </p:xfrm>
        <a:graphic>
          <a:graphicData uri="http://schemas.openxmlformats.org/drawingml/2006/table">
            <a:tbl>
              <a:tblPr>
                <a:tableStyleId>{5C22544A-7EE6-4342-B048-85BDC9FD1C3A}</a:tableStyleId>
              </a:tblPr>
              <a:tblGrid>
                <a:gridCol w="1874519">
                  <a:extLst>
                    <a:ext uri="{9D8B030D-6E8A-4147-A177-3AD203B41FA5}">
                      <a16:colId xmlns:a16="http://schemas.microsoft.com/office/drawing/2014/main" val="20000"/>
                    </a:ext>
                  </a:extLst>
                </a:gridCol>
                <a:gridCol w="923544">
                  <a:extLst>
                    <a:ext uri="{9D8B030D-6E8A-4147-A177-3AD203B41FA5}">
                      <a16:colId xmlns:a16="http://schemas.microsoft.com/office/drawing/2014/main" val="20001"/>
                    </a:ext>
                  </a:extLst>
                </a:gridCol>
                <a:gridCol w="923544">
                  <a:extLst>
                    <a:ext uri="{9D8B030D-6E8A-4147-A177-3AD203B41FA5}">
                      <a16:colId xmlns:a16="http://schemas.microsoft.com/office/drawing/2014/main" val="20002"/>
                    </a:ext>
                  </a:extLst>
                </a:gridCol>
                <a:gridCol w="923544">
                  <a:extLst>
                    <a:ext uri="{9D8B030D-6E8A-4147-A177-3AD203B41FA5}">
                      <a16:colId xmlns:a16="http://schemas.microsoft.com/office/drawing/2014/main" val="20003"/>
                    </a:ext>
                  </a:extLst>
                </a:gridCol>
                <a:gridCol w="923544">
                  <a:extLst>
                    <a:ext uri="{9D8B030D-6E8A-4147-A177-3AD203B41FA5}">
                      <a16:colId xmlns:a16="http://schemas.microsoft.com/office/drawing/2014/main" val="20004"/>
                    </a:ext>
                  </a:extLst>
                </a:gridCol>
                <a:gridCol w="923544">
                  <a:extLst>
                    <a:ext uri="{9D8B030D-6E8A-4147-A177-3AD203B41FA5}">
                      <a16:colId xmlns:a16="http://schemas.microsoft.com/office/drawing/2014/main" val="20005"/>
                    </a:ext>
                  </a:extLst>
                </a:gridCol>
              </a:tblGrid>
              <a:tr h="123444">
                <a:tc>
                  <a:txBody>
                    <a:bodyPr/>
                    <a:lstStyle/>
                    <a:p>
                      <a:pPr algn="l"/>
                      <a:r>
                        <a:rPr sz="660" b="1">
                          <a:solidFill>
                            <a:srgbClr val="FFFFFF"/>
                          </a:solidFill>
                          <a:latin typeface="Montserrat Medium"/>
                        </a:rPr>
                        <a:t>VALE3</a:t>
                      </a:r>
                    </a:p>
                  </a:txBody>
                  <a:tcPr marL="36576" marR="22860" marT="0" marB="0" anchor="ctr">
                    <a:solidFill>
                      <a:srgbClr val="0A1774"/>
                    </a:solidFill>
                  </a:tcPr>
                </a:tc>
                <a:tc>
                  <a:txBody>
                    <a:bodyPr/>
                    <a:lstStyle/>
                    <a:p>
                      <a:pPr algn="ctr"/>
                      <a:r>
                        <a:rPr sz="660" b="1">
                          <a:solidFill>
                            <a:srgbClr val="FFFFFF"/>
                          </a:solidFill>
                          <a:latin typeface="Montserrat Medium"/>
                        </a:rPr>
                        <a:t>2Q26E</a:t>
                      </a:r>
                    </a:p>
                  </a:txBody>
                  <a:tcPr marL="36576" marR="22860" marT="0" marB="0" anchor="ctr">
                    <a:solidFill>
                      <a:srgbClr val="0A1774"/>
                    </a:solidFill>
                  </a:tcPr>
                </a:tc>
                <a:tc>
                  <a:txBody>
                    <a:bodyPr/>
                    <a:lstStyle/>
                    <a:p>
                      <a:pPr algn="ctr"/>
                      <a:r>
                        <a:rPr sz="660" b="1">
                          <a:solidFill>
                            <a:srgbClr val="FFFFFF"/>
                          </a:solidFill>
                          <a:latin typeface="Montserrat Medium"/>
                        </a:rPr>
                        <a:t>1Q26</a:t>
                      </a:r>
                    </a:p>
                  </a:txBody>
                  <a:tcPr marL="36576" marR="22860" marT="0" marB="0" anchor="ctr">
                    <a:solidFill>
                      <a:srgbClr val="0A1774"/>
                    </a:solidFill>
                  </a:tcPr>
                </a:tc>
                <a:tc>
                  <a:txBody>
                    <a:bodyPr/>
                    <a:lstStyle/>
                    <a:p>
                      <a:pPr algn="ctr"/>
                      <a:r>
                        <a:rPr sz="660" b="1">
                          <a:solidFill>
                            <a:srgbClr val="FFFFFF"/>
                          </a:solidFill>
                          <a:latin typeface="Montserrat Medium"/>
                        </a:rPr>
                        <a:t>Δ q/q</a:t>
                      </a:r>
                    </a:p>
                  </a:txBody>
                  <a:tcPr marL="36576" marR="22860" marT="0" marB="0" anchor="ctr">
                    <a:solidFill>
                      <a:srgbClr val="0A1774"/>
                    </a:solidFill>
                  </a:tcPr>
                </a:tc>
                <a:tc>
                  <a:txBody>
                    <a:bodyPr/>
                    <a:lstStyle/>
                    <a:p>
                      <a:pPr algn="ctr"/>
                      <a:r>
                        <a:rPr sz="660" b="1">
                          <a:solidFill>
                            <a:srgbClr val="FFFFFF"/>
                          </a:solidFill>
                          <a:latin typeface="Montserrat Medium"/>
                        </a:rPr>
                        <a:t>2Q25</a:t>
                      </a:r>
                    </a:p>
                  </a:txBody>
                  <a:tcPr marL="36576" marR="22860" marT="0" marB="0" anchor="ctr">
                    <a:solidFill>
                      <a:srgbClr val="0A1774"/>
                    </a:solidFill>
                  </a:tcPr>
                </a:tc>
                <a:tc>
                  <a:txBody>
                    <a:bodyPr/>
                    <a:lstStyle/>
                    <a:p>
                      <a:pPr algn="ctr"/>
                      <a:r>
                        <a:rPr sz="660" b="1">
                          <a:solidFill>
                            <a:srgbClr val="FFFFFF"/>
                          </a:solidFill>
                          <a:latin typeface="Montserrat Medium"/>
                        </a:rPr>
                        <a:t>Δ y/y</a:t>
                      </a:r>
                    </a:p>
                  </a:txBody>
                  <a:tcPr marL="36576" marR="22860" marT="0" marB="0" anchor="ctr">
                    <a:solidFill>
                      <a:srgbClr val="0A1774"/>
                    </a:solidFill>
                  </a:tcPr>
                </a:tc>
                <a:extLst>
                  <a:ext uri="{0D108BD9-81ED-4DB2-BD59-A6C34878D82A}">
                    <a16:rowId xmlns:a16="http://schemas.microsoft.com/office/drawing/2014/main" val="10000"/>
                  </a:ext>
                </a:extLst>
              </a:tr>
              <a:tr h="123444">
                <a:tc>
                  <a:txBody>
                    <a:bodyPr/>
                    <a:lstStyle/>
                    <a:p>
                      <a:pPr algn="l"/>
                      <a:r>
                        <a:rPr sz="650" b="1">
                          <a:solidFill>
                            <a:srgbClr val="FFFFFF"/>
                          </a:solidFill>
                          <a:latin typeface="Montserrat Medium"/>
                        </a:rPr>
                        <a:t>IRON ORE</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1"/>
                  </a:ext>
                </a:extLst>
              </a:tr>
              <a:tr h="123444">
                <a:tc>
                  <a:txBody>
                    <a:bodyPr/>
                    <a:lstStyle/>
                    <a:p>
                      <a:pPr algn="l"/>
                      <a:r>
                        <a:rPr sz="660" b="0">
                          <a:solidFill>
                            <a:srgbClr val="1A1A1A"/>
                          </a:solidFill>
                          <a:latin typeface="Montserrat Medium"/>
                        </a:rPr>
                        <a:t>Production (kt)</a:t>
                      </a:r>
                    </a:p>
                  </a:txBody>
                  <a:tcPr marL="36576" marR="22860" marT="0" marB="0" anchor="ctr">
                    <a:solidFill>
                      <a:srgbClr val="FFFFFF"/>
                    </a:solidFill>
                  </a:tcPr>
                </a:tc>
                <a:tc>
                  <a:txBody>
                    <a:bodyPr/>
                    <a:lstStyle/>
                    <a:p>
                      <a:pPr algn="ctr"/>
                      <a:r>
                        <a:rPr sz="660" b="1">
                          <a:solidFill>
                            <a:srgbClr val="1A1A1A"/>
                          </a:solidFill>
                          <a:latin typeface="Montserrat Medium"/>
                        </a:rPr>
                        <a:t>85,341</a:t>
                      </a:r>
                    </a:p>
                  </a:txBody>
                  <a:tcPr marL="36576" marR="22860" marT="0" marB="0" anchor="ctr">
                    <a:solidFill>
                      <a:srgbClr val="FFFFFF"/>
                    </a:solidFill>
                  </a:tcPr>
                </a:tc>
                <a:tc>
                  <a:txBody>
                    <a:bodyPr/>
                    <a:lstStyle/>
                    <a:p>
                      <a:pPr algn="ctr"/>
                      <a:r>
                        <a:rPr sz="660" b="1">
                          <a:solidFill>
                            <a:srgbClr val="1A1A1A"/>
                          </a:solidFill>
                          <a:latin typeface="Montserrat Medium"/>
                        </a:rPr>
                        <a:t>69,675</a:t>
                      </a:r>
                    </a:p>
                  </a:txBody>
                  <a:tcPr marL="36576" marR="22860" marT="0" marB="0" anchor="ctr">
                    <a:solidFill>
                      <a:srgbClr val="FFFFFF"/>
                    </a:solidFill>
                  </a:tcPr>
                </a:tc>
                <a:tc>
                  <a:txBody>
                    <a:bodyPr/>
                    <a:lstStyle/>
                    <a:p>
                      <a:pPr algn="ctr"/>
                      <a:r>
                        <a:rPr sz="660" b="1">
                          <a:solidFill>
                            <a:srgbClr val="127A3D"/>
                          </a:solidFill>
                          <a:latin typeface="Montserrat Medium"/>
                        </a:rPr>
                        <a:t>+22%</a:t>
                      </a:r>
                    </a:p>
                  </a:txBody>
                  <a:tcPr marL="36576" marR="22860" marT="0" marB="0" anchor="ctr">
                    <a:solidFill>
                      <a:srgbClr val="FFFFFF"/>
                    </a:solidFill>
                  </a:tcPr>
                </a:tc>
                <a:tc>
                  <a:txBody>
                    <a:bodyPr/>
                    <a:lstStyle/>
                    <a:p>
                      <a:pPr algn="ctr"/>
                      <a:r>
                        <a:rPr sz="660" b="1">
                          <a:solidFill>
                            <a:srgbClr val="1A1A1A"/>
                          </a:solidFill>
                          <a:latin typeface="Montserrat Medium"/>
                        </a:rPr>
                        <a:t>83,599</a:t>
                      </a:r>
                    </a:p>
                  </a:txBody>
                  <a:tcPr marL="36576" marR="22860" marT="0" marB="0" anchor="ctr">
                    <a:solidFill>
                      <a:srgbClr val="FFFFFF"/>
                    </a:solidFill>
                  </a:tcPr>
                </a:tc>
                <a:tc>
                  <a:txBody>
                    <a:bodyPr/>
                    <a:lstStyle/>
                    <a:p>
                      <a:pPr algn="ctr"/>
                      <a:r>
                        <a:rPr sz="660" b="1">
                          <a:solidFill>
                            <a:srgbClr val="127A3D"/>
                          </a:solidFill>
                          <a:latin typeface="Montserrat Medium"/>
                        </a:rPr>
                        <a:t>+2%</a:t>
                      </a:r>
                    </a:p>
                  </a:txBody>
                  <a:tcPr marL="36576" marR="22860" marT="0" marB="0" anchor="ctr">
                    <a:solidFill>
                      <a:srgbClr val="FFFFFF"/>
                    </a:solidFill>
                  </a:tcPr>
                </a:tc>
                <a:extLst>
                  <a:ext uri="{0D108BD9-81ED-4DB2-BD59-A6C34878D82A}">
                    <a16:rowId xmlns:a16="http://schemas.microsoft.com/office/drawing/2014/main" val="10002"/>
                  </a:ext>
                </a:extLst>
              </a:tr>
              <a:tr h="123444">
                <a:tc>
                  <a:txBody>
                    <a:bodyPr/>
                    <a:lstStyle/>
                    <a:p>
                      <a:pPr algn="l"/>
                      <a:r>
                        <a:rPr sz="660" b="0">
                          <a:solidFill>
                            <a:srgbClr val="1A1A1A"/>
                          </a:solidFill>
                          <a:latin typeface="Montserrat Medium"/>
                        </a:rPr>
                        <a:t>Fines sales (kt)</a:t>
                      </a:r>
                    </a:p>
                  </a:txBody>
                  <a:tcPr marL="36576" marR="22860" marT="0" marB="0" anchor="ctr">
                    <a:solidFill>
                      <a:srgbClr val="EEF1F6"/>
                    </a:solidFill>
                  </a:tcPr>
                </a:tc>
                <a:tc>
                  <a:txBody>
                    <a:bodyPr/>
                    <a:lstStyle/>
                    <a:p>
                      <a:pPr algn="ctr"/>
                      <a:r>
                        <a:rPr sz="660" b="1">
                          <a:solidFill>
                            <a:srgbClr val="1A1A1A"/>
                          </a:solidFill>
                          <a:latin typeface="Montserrat Medium"/>
                        </a:rPr>
                        <a:t>69,691</a:t>
                      </a:r>
                    </a:p>
                  </a:txBody>
                  <a:tcPr marL="36576" marR="22860" marT="0" marB="0" anchor="ctr">
                    <a:solidFill>
                      <a:srgbClr val="EEF1F6"/>
                    </a:solidFill>
                  </a:tcPr>
                </a:tc>
                <a:tc>
                  <a:txBody>
                    <a:bodyPr/>
                    <a:lstStyle/>
                    <a:p>
                      <a:pPr algn="ctr"/>
                      <a:r>
                        <a:rPr sz="660" b="1">
                          <a:solidFill>
                            <a:srgbClr val="1A1A1A"/>
                          </a:solidFill>
                          <a:latin typeface="Montserrat Medium"/>
                        </a:rPr>
                        <a:t>59,436</a:t>
                      </a:r>
                    </a:p>
                  </a:txBody>
                  <a:tcPr marL="36576" marR="22860" marT="0" marB="0" anchor="ctr">
                    <a:solidFill>
                      <a:srgbClr val="EEF1F6"/>
                    </a:solidFill>
                  </a:tcPr>
                </a:tc>
                <a:tc>
                  <a:txBody>
                    <a:bodyPr/>
                    <a:lstStyle/>
                    <a:p>
                      <a:pPr algn="ctr"/>
                      <a:r>
                        <a:rPr sz="660" b="1">
                          <a:solidFill>
                            <a:srgbClr val="127A3D"/>
                          </a:solidFill>
                          <a:latin typeface="Montserrat Medium"/>
                        </a:rPr>
                        <a:t>+17%</a:t>
                      </a:r>
                    </a:p>
                  </a:txBody>
                  <a:tcPr marL="36576" marR="22860" marT="0" marB="0" anchor="ctr">
                    <a:solidFill>
                      <a:srgbClr val="EEF1F6"/>
                    </a:solidFill>
                  </a:tcPr>
                </a:tc>
                <a:tc>
                  <a:txBody>
                    <a:bodyPr/>
                    <a:lstStyle/>
                    <a:p>
                      <a:pPr algn="ctr"/>
                      <a:r>
                        <a:rPr sz="660" b="1">
                          <a:solidFill>
                            <a:srgbClr val="1A1A1A"/>
                          </a:solidFill>
                          <a:latin typeface="Montserrat Medium"/>
                        </a:rPr>
                        <a:t>67,678</a:t>
                      </a:r>
                    </a:p>
                  </a:txBody>
                  <a:tcPr marL="36576" marR="22860" marT="0" marB="0" anchor="ctr">
                    <a:solidFill>
                      <a:srgbClr val="EEF1F6"/>
                    </a:solidFill>
                  </a:tcPr>
                </a:tc>
                <a:tc>
                  <a:txBody>
                    <a:bodyPr/>
                    <a:lstStyle/>
                    <a:p>
                      <a:pPr algn="ctr"/>
                      <a:r>
                        <a:rPr sz="660" b="1">
                          <a:solidFill>
                            <a:srgbClr val="127A3D"/>
                          </a:solidFill>
                          <a:latin typeface="Montserrat Medium"/>
                        </a:rPr>
                        <a:t>+3%</a:t>
                      </a:r>
                    </a:p>
                  </a:txBody>
                  <a:tcPr marL="36576" marR="22860" marT="0" marB="0" anchor="ctr">
                    <a:solidFill>
                      <a:srgbClr val="EEF1F6"/>
                    </a:solidFill>
                  </a:tcPr>
                </a:tc>
                <a:extLst>
                  <a:ext uri="{0D108BD9-81ED-4DB2-BD59-A6C34878D82A}">
                    <a16:rowId xmlns:a16="http://schemas.microsoft.com/office/drawing/2014/main" val="10003"/>
                  </a:ext>
                </a:extLst>
              </a:tr>
              <a:tr h="123444">
                <a:tc>
                  <a:txBody>
                    <a:bodyPr/>
                    <a:lstStyle/>
                    <a:p>
                      <a:pPr algn="l"/>
                      <a:r>
                        <a:rPr sz="660" b="0">
                          <a:solidFill>
                            <a:srgbClr val="1A1A1A"/>
                          </a:solidFill>
                          <a:latin typeface="Montserrat Medium"/>
                        </a:rPr>
                        <a:t>Realized price (US$/t)</a:t>
                      </a:r>
                    </a:p>
                  </a:txBody>
                  <a:tcPr marL="36576" marR="22860" marT="0" marB="0" anchor="ctr">
                    <a:solidFill>
                      <a:srgbClr val="FFFFFF"/>
                    </a:solidFill>
                  </a:tcPr>
                </a:tc>
                <a:tc>
                  <a:txBody>
                    <a:bodyPr/>
                    <a:lstStyle/>
                    <a:p>
                      <a:pPr algn="ctr"/>
                      <a:r>
                        <a:rPr sz="660" b="1">
                          <a:solidFill>
                            <a:srgbClr val="1A1A1A"/>
                          </a:solidFill>
                          <a:latin typeface="Montserrat Medium"/>
                        </a:rPr>
                        <a:t>95.2</a:t>
                      </a:r>
                    </a:p>
                  </a:txBody>
                  <a:tcPr marL="36576" marR="22860" marT="0" marB="0" anchor="ctr">
                    <a:solidFill>
                      <a:srgbClr val="FFFFFF"/>
                    </a:solidFill>
                  </a:tcPr>
                </a:tc>
                <a:tc>
                  <a:txBody>
                    <a:bodyPr/>
                    <a:lstStyle/>
                    <a:p>
                      <a:pPr algn="ctr"/>
                      <a:r>
                        <a:rPr sz="660" b="1">
                          <a:solidFill>
                            <a:srgbClr val="1A1A1A"/>
                          </a:solidFill>
                          <a:latin typeface="Montserrat Medium"/>
                        </a:rPr>
                        <a:t>95.8</a:t>
                      </a:r>
                    </a:p>
                  </a:txBody>
                  <a:tcPr marL="36576" marR="22860" marT="0" marB="0" anchor="ctr">
                    <a:solidFill>
                      <a:srgbClr val="FFFFFF"/>
                    </a:solidFill>
                  </a:tcPr>
                </a:tc>
                <a:tc>
                  <a:txBody>
                    <a:bodyPr/>
                    <a:lstStyle/>
                    <a:p>
                      <a:pPr algn="ctr"/>
                      <a:r>
                        <a:rPr sz="660" b="1">
                          <a:solidFill>
                            <a:srgbClr val="B01E2E"/>
                          </a:solidFill>
                          <a:latin typeface="Montserrat Medium"/>
                        </a:rPr>
                        <a:t>−1%</a:t>
                      </a:r>
                    </a:p>
                  </a:txBody>
                  <a:tcPr marL="36576" marR="22860" marT="0" marB="0" anchor="ctr">
                    <a:solidFill>
                      <a:srgbClr val="FFFFFF"/>
                    </a:solidFill>
                  </a:tcPr>
                </a:tc>
                <a:tc>
                  <a:txBody>
                    <a:bodyPr/>
                    <a:lstStyle/>
                    <a:p>
                      <a:pPr algn="ctr"/>
                      <a:r>
                        <a:rPr sz="660" b="1">
                          <a:solidFill>
                            <a:srgbClr val="1A1A1A"/>
                          </a:solidFill>
                          <a:latin typeface="Montserrat Medium"/>
                        </a:rPr>
                        <a:t>85.2</a:t>
                      </a:r>
                    </a:p>
                  </a:txBody>
                  <a:tcPr marL="36576" marR="22860" marT="0" marB="0" anchor="ctr">
                    <a:solidFill>
                      <a:srgbClr val="FFFFFF"/>
                    </a:solidFill>
                  </a:tcPr>
                </a:tc>
                <a:tc>
                  <a:txBody>
                    <a:bodyPr/>
                    <a:lstStyle/>
                    <a:p>
                      <a:pPr algn="ctr"/>
                      <a:r>
                        <a:rPr sz="660" b="1">
                          <a:solidFill>
                            <a:srgbClr val="127A3D"/>
                          </a:solidFill>
                          <a:latin typeface="Montserrat Medium"/>
                        </a:rPr>
                        <a:t>+12%</a:t>
                      </a:r>
                    </a:p>
                  </a:txBody>
                  <a:tcPr marL="36576" marR="22860" marT="0" marB="0" anchor="ctr">
                    <a:solidFill>
                      <a:srgbClr val="FFFFFF"/>
                    </a:solidFill>
                  </a:tcPr>
                </a:tc>
                <a:extLst>
                  <a:ext uri="{0D108BD9-81ED-4DB2-BD59-A6C34878D82A}">
                    <a16:rowId xmlns:a16="http://schemas.microsoft.com/office/drawing/2014/main" val="10004"/>
                  </a:ext>
                </a:extLst>
              </a:tr>
              <a:tr h="123444">
                <a:tc>
                  <a:txBody>
                    <a:bodyPr/>
                    <a:lstStyle/>
                    <a:p>
                      <a:pPr algn="l"/>
                      <a:r>
                        <a:rPr sz="660" b="0">
                          <a:solidFill>
                            <a:srgbClr val="1A1A1A"/>
                          </a:solidFill>
                          <a:latin typeface="Montserrat Medium"/>
                        </a:rPr>
                        <a:t>C1/t ex-3rd party (US$/t)</a:t>
                      </a:r>
                    </a:p>
                  </a:txBody>
                  <a:tcPr marL="36576" marR="22860" marT="0" marB="0" anchor="ctr">
                    <a:solidFill>
                      <a:srgbClr val="EEF1F6"/>
                    </a:solidFill>
                  </a:tcPr>
                </a:tc>
                <a:tc>
                  <a:txBody>
                    <a:bodyPr/>
                    <a:lstStyle/>
                    <a:p>
                      <a:pPr algn="ctr"/>
                      <a:r>
                        <a:rPr sz="660" b="1">
                          <a:solidFill>
                            <a:srgbClr val="1A1A1A"/>
                          </a:solidFill>
                          <a:latin typeface="Montserrat Medium"/>
                        </a:rPr>
                        <a:t>25.2</a:t>
                      </a:r>
                    </a:p>
                  </a:txBody>
                  <a:tcPr marL="36576" marR="22860" marT="0" marB="0" anchor="ctr">
                    <a:solidFill>
                      <a:srgbClr val="EEF1F6"/>
                    </a:solidFill>
                  </a:tcPr>
                </a:tc>
                <a:tc>
                  <a:txBody>
                    <a:bodyPr/>
                    <a:lstStyle/>
                    <a:p>
                      <a:pPr algn="ctr"/>
                      <a:r>
                        <a:rPr sz="660" b="1">
                          <a:solidFill>
                            <a:srgbClr val="1A1A1A"/>
                          </a:solidFill>
                          <a:latin typeface="Montserrat Medium"/>
                        </a:rPr>
                        <a:t>23.6</a:t>
                      </a:r>
                    </a:p>
                  </a:txBody>
                  <a:tcPr marL="36576" marR="22860" marT="0" marB="0" anchor="ctr">
                    <a:solidFill>
                      <a:srgbClr val="EEF1F6"/>
                    </a:solidFill>
                  </a:tcPr>
                </a:tc>
                <a:tc>
                  <a:txBody>
                    <a:bodyPr/>
                    <a:lstStyle/>
                    <a:p>
                      <a:pPr algn="ctr"/>
                      <a:r>
                        <a:rPr sz="660" b="1">
                          <a:solidFill>
                            <a:srgbClr val="127A3D"/>
                          </a:solidFill>
                          <a:latin typeface="Montserrat Medium"/>
                        </a:rPr>
                        <a:t>+7%</a:t>
                      </a:r>
                    </a:p>
                  </a:txBody>
                  <a:tcPr marL="36576" marR="22860" marT="0" marB="0" anchor="ctr">
                    <a:solidFill>
                      <a:srgbClr val="EEF1F6"/>
                    </a:solidFill>
                  </a:tcPr>
                </a:tc>
                <a:tc>
                  <a:txBody>
                    <a:bodyPr/>
                    <a:lstStyle/>
                    <a:p>
                      <a:pPr algn="ctr"/>
                      <a:r>
                        <a:rPr sz="660" b="1">
                          <a:solidFill>
                            <a:srgbClr val="1A1A1A"/>
                          </a:solidFill>
                          <a:latin typeface="Montserrat Medium"/>
                        </a:rPr>
                        <a:t>22.2</a:t>
                      </a:r>
                    </a:p>
                  </a:txBody>
                  <a:tcPr marL="36576" marR="22860" marT="0" marB="0" anchor="ctr">
                    <a:solidFill>
                      <a:srgbClr val="EEF1F6"/>
                    </a:solidFill>
                  </a:tcPr>
                </a:tc>
                <a:tc>
                  <a:txBody>
                    <a:bodyPr/>
                    <a:lstStyle/>
                    <a:p>
                      <a:pPr algn="ctr"/>
                      <a:r>
                        <a:rPr sz="660" b="1">
                          <a:solidFill>
                            <a:srgbClr val="127A3D"/>
                          </a:solidFill>
                          <a:latin typeface="Montserrat Medium"/>
                        </a:rPr>
                        <a:t>+14%</a:t>
                      </a:r>
                    </a:p>
                  </a:txBody>
                  <a:tcPr marL="36576" marR="22860" marT="0" marB="0" anchor="ctr">
                    <a:solidFill>
                      <a:srgbClr val="EEF1F6"/>
                    </a:solidFill>
                  </a:tcPr>
                </a:tc>
                <a:extLst>
                  <a:ext uri="{0D108BD9-81ED-4DB2-BD59-A6C34878D82A}">
                    <a16:rowId xmlns:a16="http://schemas.microsoft.com/office/drawing/2014/main" val="10005"/>
                  </a:ext>
                </a:extLst>
              </a:tr>
              <a:tr h="123444">
                <a:tc>
                  <a:txBody>
                    <a:bodyPr/>
                    <a:lstStyle/>
                    <a:p>
                      <a:pPr algn="l"/>
                      <a:r>
                        <a:rPr sz="660" b="0">
                          <a:solidFill>
                            <a:srgbClr val="1A1A1A"/>
                          </a:solidFill>
                          <a:latin typeface="Montserrat Medium"/>
                        </a:rPr>
                        <a:t>Freight/t (US$/t)</a:t>
                      </a:r>
                    </a:p>
                  </a:txBody>
                  <a:tcPr marL="36576" marR="22860" marT="0" marB="0" anchor="ctr">
                    <a:solidFill>
                      <a:srgbClr val="FFFFFF"/>
                    </a:solidFill>
                  </a:tcPr>
                </a:tc>
                <a:tc>
                  <a:txBody>
                    <a:bodyPr/>
                    <a:lstStyle/>
                    <a:p>
                      <a:pPr algn="ctr"/>
                      <a:r>
                        <a:rPr sz="660" b="1">
                          <a:solidFill>
                            <a:srgbClr val="1A1A1A"/>
                          </a:solidFill>
                          <a:latin typeface="Montserrat Medium"/>
                        </a:rPr>
                        <a:t>22.3</a:t>
                      </a:r>
                    </a:p>
                  </a:txBody>
                  <a:tcPr marL="36576" marR="22860" marT="0" marB="0" anchor="ctr">
                    <a:solidFill>
                      <a:srgbClr val="FFFFFF"/>
                    </a:solidFill>
                  </a:tcPr>
                </a:tc>
                <a:tc>
                  <a:txBody>
                    <a:bodyPr/>
                    <a:lstStyle/>
                    <a:p>
                      <a:pPr algn="ctr"/>
                      <a:r>
                        <a:rPr sz="660" b="1">
                          <a:solidFill>
                            <a:srgbClr val="1A1A1A"/>
                          </a:solidFill>
                          <a:latin typeface="Montserrat Medium"/>
                        </a:rPr>
                        <a:t>18.0</a:t>
                      </a:r>
                    </a:p>
                  </a:txBody>
                  <a:tcPr marL="36576" marR="22860" marT="0" marB="0" anchor="ctr">
                    <a:solidFill>
                      <a:srgbClr val="FFFFFF"/>
                    </a:solidFill>
                  </a:tcPr>
                </a:tc>
                <a:tc>
                  <a:txBody>
                    <a:bodyPr/>
                    <a:lstStyle/>
                    <a:p>
                      <a:pPr algn="ctr"/>
                      <a:r>
                        <a:rPr sz="660" b="1">
                          <a:solidFill>
                            <a:srgbClr val="127A3D"/>
                          </a:solidFill>
                          <a:latin typeface="Montserrat Medium"/>
                        </a:rPr>
                        <a:t>+24%</a:t>
                      </a:r>
                    </a:p>
                  </a:txBody>
                  <a:tcPr marL="36576" marR="22860" marT="0" marB="0" anchor="ctr">
                    <a:solidFill>
                      <a:srgbClr val="FFFFFF"/>
                    </a:solidFill>
                  </a:tcPr>
                </a:tc>
                <a:tc>
                  <a:txBody>
                    <a:bodyPr/>
                    <a:lstStyle/>
                    <a:p>
                      <a:pPr algn="ctr"/>
                      <a:r>
                        <a:rPr sz="660" b="1">
                          <a:solidFill>
                            <a:srgbClr val="1A1A1A"/>
                          </a:solidFill>
                          <a:latin typeface="Montserrat Medium"/>
                        </a:rPr>
                        <a:t>18.4</a:t>
                      </a:r>
                    </a:p>
                  </a:txBody>
                  <a:tcPr marL="36576" marR="22860" marT="0" marB="0" anchor="ctr">
                    <a:solidFill>
                      <a:srgbClr val="FFFFFF"/>
                    </a:solidFill>
                  </a:tcPr>
                </a:tc>
                <a:tc>
                  <a:txBody>
                    <a:bodyPr/>
                    <a:lstStyle/>
                    <a:p>
                      <a:pPr algn="ctr"/>
                      <a:r>
                        <a:rPr sz="660" b="1">
                          <a:solidFill>
                            <a:srgbClr val="127A3D"/>
                          </a:solidFill>
                          <a:latin typeface="Montserrat Medium"/>
                        </a:rPr>
                        <a:t>+21%</a:t>
                      </a:r>
                    </a:p>
                  </a:txBody>
                  <a:tcPr marL="36576" marR="22860" marT="0" marB="0" anchor="ctr">
                    <a:solidFill>
                      <a:srgbClr val="FFFFFF"/>
                    </a:solidFill>
                  </a:tcPr>
                </a:tc>
                <a:extLst>
                  <a:ext uri="{0D108BD9-81ED-4DB2-BD59-A6C34878D82A}">
                    <a16:rowId xmlns:a16="http://schemas.microsoft.com/office/drawing/2014/main" val="10006"/>
                  </a:ext>
                </a:extLst>
              </a:tr>
              <a:tr h="123444">
                <a:tc>
                  <a:txBody>
                    <a:bodyPr/>
                    <a:lstStyle/>
                    <a:p>
                      <a:pPr algn="l"/>
                      <a:r>
                        <a:rPr sz="650" b="1">
                          <a:solidFill>
                            <a:srgbClr val="FFFFFF"/>
                          </a:solidFill>
                          <a:latin typeface="Montserrat Medium"/>
                        </a:rPr>
                        <a:t>PELLETS</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7"/>
                  </a:ext>
                </a:extLst>
              </a:tr>
              <a:tr h="123444">
                <a:tc>
                  <a:txBody>
                    <a:bodyPr/>
                    <a:lstStyle/>
                    <a:p>
                      <a:pPr algn="l"/>
                      <a:r>
                        <a:rPr sz="660" b="0">
                          <a:solidFill>
                            <a:srgbClr val="1A1A1A"/>
                          </a:solidFill>
                          <a:latin typeface="Montserrat Medium"/>
                        </a:rPr>
                        <a:t>Production (kt)</a:t>
                      </a:r>
                    </a:p>
                  </a:txBody>
                  <a:tcPr marL="36576" marR="22860" marT="0" marB="0" anchor="ctr">
                    <a:solidFill>
                      <a:srgbClr val="EEF1F6"/>
                    </a:solidFill>
                  </a:tcPr>
                </a:tc>
                <a:tc>
                  <a:txBody>
                    <a:bodyPr/>
                    <a:lstStyle/>
                    <a:p>
                      <a:pPr algn="ctr"/>
                      <a:r>
                        <a:rPr sz="660" b="1">
                          <a:solidFill>
                            <a:srgbClr val="1A1A1A"/>
                          </a:solidFill>
                          <a:latin typeface="Montserrat Medium"/>
                        </a:rPr>
                        <a:t>7,863</a:t>
                      </a:r>
                    </a:p>
                  </a:txBody>
                  <a:tcPr marL="36576" marR="22860" marT="0" marB="0" anchor="ctr">
                    <a:solidFill>
                      <a:srgbClr val="EEF1F6"/>
                    </a:solidFill>
                  </a:tcPr>
                </a:tc>
                <a:tc>
                  <a:txBody>
                    <a:bodyPr/>
                    <a:lstStyle/>
                    <a:p>
                      <a:pPr algn="ctr"/>
                      <a:r>
                        <a:rPr sz="660" b="1">
                          <a:solidFill>
                            <a:srgbClr val="1A1A1A"/>
                          </a:solidFill>
                          <a:latin typeface="Montserrat Medium"/>
                        </a:rPr>
                        <a:t>8,169</a:t>
                      </a:r>
                    </a:p>
                  </a:txBody>
                  <a:tcPr marL="36576" marR="22860" marT="0" marB="0" anchor="ctr">
                    <a:solidFill>
                      <a:srgbClr val="EEF1F6"/>
                    </a:solidFill>
                  </a:tcPr>
                </a:tc>
                <a:tc>
                  <a:txBody>
                    <a:bodyPr/>
                    <a:lstStyle/>
                    <a:p>
                      <a:pPr algn="ctr"/>
                      <a:r>
                        <a:rPr sz="660" b="1">
                          <a:solidFill>
                            <a:srgbClr val="B01E2E"/>
                          </a:solidFill>
                          <a:latin typeface="Montserrat Medium"/>
                        </a:rPr>
                        <a:t>−4%</a:t>
                      </a:r>
                    </a:p>
                  </a:txBody>
                  <a:tcPr marL="36576" marR="22860" marT="0" marB="0" anchor="ctr">
                    <a:solidFill>
                      <a:srgbClr val="EEF1F6"/>
                    </a:solidFill>
                  </a:tcPr>
                </a:tc>
                <a:tc>
                  <a:txBody>
                    <a:bodyPr/>
                    <a:lstStyle/>
                    <a:p>
                      <a:pPr algn="ctr"/>
                      <a:r>
                        <a:rPr sz="660" b="1">
                          <a:solidFill>
                            <a:srgbClr val="1A1A1A"/>
                          </a:solidFill>
                          <a:latin typeface="Montserrat Medium"/>
                        </a:rPr>
                        <a:t>7,849</a:t>
                      </a:r>
                    </a:p>
                  </a:txBody>
                  <a:tcPr marL="36576" marR="22860" marT="0" marB="0" anchor="ctr">
                    <a:solidFill>
                      <a:srgbClr val="EEF1F6"/>
                    </a:solidFill>
                  </a:tcPr>
                </a:tc>
                <a:tc>
                  <a:txBody>
                    <a:bodyPr/>
                    <a:lstStyle/>
                    <a:p>
                      <a:pPr algn="ctr"/>
                      <a:r>
                        <a:rPr sz="660" b="1">
                          <a:solidFill>
                            <a:srgbClr val="127A3D"/>
                          </a:solidFill>
                          <a:latin typeface="Montserrat Medium"/>
                        </a:rPr>
                        <a:t>+0%</a:t>
                      </a:r>
                    </a:p>
                  </a:txBody>
                  <a:tcPr marL="36576" marR="22860" marT="0" marB="0" anchor="ctr">
                    <a:solidFill>
                      <a:srgbClr val="EEF1F6"/>
                    </a:solidFill>
                  </a:tcPr>
                </a:tc>
                <a:extLst>
                  <a:ext uri="{0D108BD9-81ED-4DB2-BD59-A6C34878D82A}">
                    <a16:rowId xmlns:a16="http://schemas.microsoft.com/office/drawing/2014/main" val="10008"/>
                  </a:ext>
                </a:extLst>
              </a:tr>
              <a:tr h="123444">
                <a:tc>
                  <a:txBody>
                    <a:bodyPr/>
                    <a:lstStyle/>
                    <a:p>
                      <a:pPr algn="l"/>
                      <a:r>
                        <a:rPr sz="660" b="0">
                          <a:solidFill>
                            <a:srgbClr val="1A1A1A"/>
                          </a:solidFill>
                          <a:latin typeface="Montserrat Medium"/>
                        </a:rPr>
                        <a:t>Sales (kt)</a:t>
                      </a:r>
                    </a:p>
                  </a:txBody>
                  <a:tcPr marL="36576" marR="22860" marT="0" marB="0" anchor="ctr">
                    <a:solidFill>
                      <a:srgbClr val="FFFFFF"/>
                    </a:solidFill>
                  </a:tcPr>
                </a:tc>
                <a:tc>
                  <a:txBody>
                    <a:bodyPr/>
                    <a:lstStyle/>
                    <a:p>
                      <a:pPr algn="ctr"/>
                      <a:r>
                        <a:rPr sz="660" b="1">
                          <a:solidFill>
                            <a:srgbClr val="1A1A1A"/>
                          </a:solidFill>
                          <a:latin typeface="Montserrat Medium"/>
                        </a:rPr>
                        <a:t>7,503</a:t>
                      </a:r>
                    </a:p>
                  </a:txBody>
                  <a:tcPr marL="36576" marR="22860" marT="0" marB="0" anchor="ctr">
                    <a:solidFill>
                      <a:srgbClr val="FFFFFF"/>
                    </a:solidFill>
                  </a:tcPr>
                </a:tc>
                <a:tc>
                  <a:txBody>
                    <a:bodyPr/>
                    <a:lstStyle/>
                    <a:p>
                      <a:pPr algn="ctr"/>
                      <a:r>
                        <a:rPr sz="660" b="1">
                          <a:solidFill>
                            <a:srgbClr val="1A1A1A"/>
                          </a:solidFill>
                          <a:latin typeface="Montserrat Medium"/>
                        </a:rPr>
                        <a:t>7,699</a:t>
                      </a:r>
                    </a:p>
                  </a:txBody>
                  <a:tcPr marL="36576" marR="22860" marT="0" marB="0" anchor="ctr">
                    <a:solidFill>
                      <a:srgbClr val="FFFFFF"/>
                    </a:solidFill>
                  </a:tcPr>
                </a:tc>
                <a:tc>
                  <a:txBody>
                    <a:bodyPr/>
                    <a:lstStyle/>
                    <a:p>
                      <a:pPr algn="ctr"/>
                      <a:r>
                        <a:rPr sz="660" b="1">
                          <a:solidFill>
                            <a:srgbClr val="B01E2E"/>
                          </a:solidFill>
                          <a:latin typeface="Montserrat Medium"/>
                        </a:rPr>
                        <a:t>−3%</a:t>
                      </a:r>
                    </a:p>
                  </a:txBody>
                  <a:tcPr marL="36576" marR="22860" marT="0" marB="0" anchor="ctr">
                    <a:solidFill>
                      <a:srgbClr val="FFFFFF"/>
                    </a:solidFill>
                  </a:tcPr>
                </a:tc>
                <a:tc>
                  <a:txBody>
                    <a:bodyPr/>
                    <a:lstStyle/>
                    <a:p>
                      <a:pPr algn="ctr"/>
                      <a:r>
                        <a:rPr sz="660" b="1">
                          <a:solidFill>
                            <a:srgbClr val="1A1A1A"/>
                          </a:solidFill>
                          <a:latin typeface="Montserrat Medium"/>
                        </a:rPr>
                        <a:t>7,483</a:t>
                      </a:r>
                    </a:p>
                  </a:txBody>
                  <a:tcPr marL="36576" marR="22860" marT="0" marB="0" anchor="ctr">
                    <a:solidFill>
                      <a:srgbClr val="FFFFFF"/>
                    </a:solidFill>
                  </a:tcPr>
                </a:tc>
                <a:tc>
                  <a:txBody>
                    <a:bodyPr/>
                    <a:lstStyle/>
                    <a:p>
                      <a:pPr algn="ctr"/>
                      <a:r>
                        <a:rPr sz="660" b="1">
                          <a:solidFill>
                            <a:srgbClr val="127A3D"/>
                          </a:solidFill>
                          <a:latin typeface="Montserrat Medium"/>
                        </a:rPr>
                        <a:t>+0%</a:t>
                      </a:r>
                    </a:p>
                  </a:txBody>
                  <a:tcPr marL="36576" marR="22860" marT="0" marB="0" anchor="ctr">
                    <a:solidFill>
                      <a:srgbClr val="FFFFFF"/>
                    </a:solidFill>
                  </a:tcPr>
                </a:tc>
                <a:extLst>
                  <a:ext uri="{0D108BD9-81ED-4DB2-BD59-A6C34878D82A}">
                    <a16:rowId xmlns:a16="http://schemas.microsoft.com/office/drawing/2014/main" val="10009"/>
                  </a:ext>
                </a:extLst>
              </a:tr>
              <a:tr h="123444">
                <a:tc>
                  <a:txBody>
                    <a:bodyPr/>
                    <a:lstStyle/>
                    <a:p>
                      <a:pPr algn="l"/>
                      <a:r>
                        <a:rPr sz="660" b="0">
                          <a:solidFill>
                            <a:srgbClr val="1A1A1A"/>
                          </a:solidFill>
                          <a:latin typeface="Montserrat Medium"/>
                        </a:rPr>
                        <a:t>Realized price (US$/t)</a:t>
                      </a:r>
                    </a:p>
                  </a:txBody>
                  <a:tcPr marL="36576" marR="22860" marT="0" marB="0" anchor="ctr">
                    <a:solidFill>
                      <a:srgbClr val="EEF1F6"/>
                    </a:solidFill>
                  </a:tcPr>
                </a:tc>
                <a:tc>
                  <a:txBody>
                    <a:bodyPr/>
                    <a:lstStyle/>
                    <a:p>
                      <a:pPr algn="ctr"/>
                      <a:r>
                        <a:rPr sz="660" b="1">
                          <a:solidFill>
                            <a:srgbClr val="1A1A1A"/>
                          </a:solidFill>
                          <a:latin typeface="Montserrat Medium"/>
                        </a:rPr>
                        <a:t>136.7</a:t>
                      </a:r>
                    </a:p>
                  </a:txBody>
                  <a:tcPr marL="36576" marR="22860" marT="0" marB="0" anchor="ctr">
                    <a:solidFill>
                      <a:srgbClr val="EEF1F6"/>
                    </a:solidFill>
                  </a:tcPr>
                </a:tc>
                <a:tc>
                  <a:txBody>
                    <a:bodyPr/>
                    <a:lstStyle/>
                    <a:p>
                      <a:pPr algn="ctr"/>
                      <a:r>
                        <a:rPr sz="660" b="1">
                          <a:solidFill>
                            <a:srgbClr val="1A1A1A"/>
                          </a:solidFill>
                          <a:latin typeface="Montserrat Medium"/>
                        </a:rPr>
                        <a:t>133.8</a:t>
                      </a:r>
                    </a:p>
                  </a:txBody>
                  <a:tcPr marL="36576" marR="22860" marT="0" marB="0" anchor="ctr">
                    <a:solidFill>
                      <a:srgbClr val="EEF1F6"/>
                    </a:solidFill>
                  </a:tcPr>
                </a:tc>
                <a:tc>
                  <a:txBody>
                    <a:bodyPr/>
                    <a:lstStyle/>
                    <a:p>
                      <a:pPr algn="ctr"/>
                      <a:r>
                        <a:rPr sz="660" b="1">
                          <a:solidFill>
                            <a:srgbClr val="127A3D"/>
                          </a:solidFill>
                          <a:latin typeface="Montserrat Medium"/>
                        </a:rPr>
                        <a:t>+2%</a:t>
                      </a:r>
                    </a:p>
                  </a:txBody>
                  <a:tcPr marL="36576" marR="22860" marT="0" marB="0" anchor="ctr">
                    <a:solidFill>
                      <a:srgbClr val="EEF1F6"/>
                    </a:solidFill>
                  </a:tcPr>
                </a:tc>
                <a:tc>
                  <a:txBody>
                    <a:bodyPr/>
                    <a:lstStyle/>
                    <a:p>
                      <a:pPr algn="ctr"/>
                      <a:r>
                        <a:rPr sz="660" b="1">
                          <a:solidFill>
                            <a:srgbClr val="1A1A1A"/>
                          </a:solidFill>
                          <a:latin typeface="Montserrat Medium"/>
                        </a:rPr>
                        <a:t>134.0</a:t>
                      </a:r>
                    </a:p>
                  </a:txBody>
                  <a:tcPr marL="36576" marR="22860" marT="0" marB="0" anchor="ctr">
                    <a:solidFill>
                      <a:srgbClr val="EEF1F6"/>
                    </a:solidFill>
                  </a:tcPr>
                </a:tc>
                <a:tc>
                  <a:txBody>
                    <a:bodyPr/>
                    <a:lstStyle/>
                    <a:p>
                      <a:pPr algn="ctr"/>
                      <a:r>
                        <a:rPr sz="660" b="1">
                          <a:solidFill>
                            <a:srgbClr val="127A3D"/>
                          </a:solidFill>
                          <a:latin typeface="Montserrat Medium"/>
                        </a:rPr>
                        <a:t>+2%</a:t>
                      </a:r>
                    </a:p>
                  </a:txBody>
                  <a:tcPr marL="36576" marR="22860" marT="0" marB="0" anchor="ctr">
                    <a:solidFill>
                      <a:srgbClr val="EEF1F6"/>
                    </a:solidFill>
                  </a:tcPr>
                </a:tc>
                <a:extLst>
                  <a:ext uri="{0D108BD9-81ED-4DB2-BD59-A6C34878D82A}">
                    <a16:rowId xmlns:a16="http://schemas.microsoft.com/office/drawing/2014/main" val="10010"/>
                  </a:ext>
                </a:extLst>
              </a:tr>
              <a:tr h="123444">
                <a:tc>
                  <a:txBody>
                    <a:bodyPr/>
                    <a:lstStyle/>
                    <a:p>
                      <a:pPr algn="l"/>
                      <a:r>
                        <a:rPr sz="650" b="1">
                          <a:solidFill>
                            <a:srgbClr val="FFFFFF"/>
                          </a:solidFill>
                          <a:latin typeface="Montserrat Medium"/>
                        </a:rPr>
                        <a:t>NICKEL</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1"/>
                  </a:ext>
                </a:extLst>
              </a:tr>
              <a:tr h="123444">
                <a:tc>
                  <a:txBody>
                    <a:bodyPr/>
                    <a:lstStyle/>
                    <a:p>
                      <a:pPr algn="l"/>
                      <a:r>
                        <a:rPr sz="660" b="0">
                          <a:solidFill>
                            <a:srgbClr val="1A1A1A"/>
                          </a:solidFill>
                          <a:latin typeface="Montserrat Medium"/>
                        </a:rPr>
                        <a:t>Production (kt)</a:t>
                      </a:r>
                    </a:p>
                  </a:txBody>
                  <a:tcPr marL="36576" marR="22860" marT="0" marB="0" anchor="ctr">
                    <a:solidFill>
                      <a:srgbClr val="FFFFFF"/>
                    </a:solidFill>
                  </a:tcPr>
                </a:tc>
                <a:tc>
                  <a:txBody>
                    <a:bodyPr/>
                    <a:lstStyle/>
                    <a:p>
                      <a:pPr algn="ctr"/>
                      <a:r>
                        <a:rPr sz="660" b="1">
                          <a:solidFill>
                            <a:srgbClr val="1A1A1A"/>
                          </a:solidFill>
                          <a:latin typeface="Montserrat Medium"/>
                        </a:rPr>
                        <a:t>42.8</a:t>
                      </a:r>
                    </a:p>
                  </a:txBody>
                  <a:tcPr marL="36576" marR="22860" marT="0" marB="0" anchor="ctr">
                    <a:solidFill>
                      <a:srgbClr val="FFFFFF"/>
                    </a:solidFill>
                  </a:tcPr>
                </a:tc>
                <a:tc>
                  <a:txBody>
                    <a:bodyPr/>
                    <a:lstStyle/>
                    <a:p>
                      <a:pPr algn="ctr"/>
                      <a:r>
                        <a:rPr sz="660" b="1">
                          <a:solidFill>
                            <a:srgbClr val="1A1A1A"/>
                          </a:solidFill>
                          <a:latin typeface="Montserrat Medium"/>
                        </a:rPr>
                        <a:t>49.3</a:t>
                      </a:r>
                    </a:p>
                  </a:txBody>
                  <a:tcPr marL="36576" marR="22860" marT="0" marB="0" anchor="ctr">
                    <a:solidFill>
                      <a:srgbClr val="FFFFFF"/>
                    </a:solidFill>
                  </a:tcPr>
                </a:tc>
                <a:tc>
                  <a:txBody>
                    <a:bodyPr/>
                    <a:lstStyle/>
                    <a:p>
                      <a:pPr algn="ctr"/>
                      <a:r>
                        <a:rPr sz="660" b="1">
                          <a:solidFill>
                            <a:srgbClr val="B01E2E"/>
                          </a:solidFill>
                          <a:latin typeface="Montserrat Medium"/>
                        </a:rPr>
                        <a:t>−13%</a:t>
                      </a:r>
                    </a:p>
                  </a:txBody>
                  <a:tcPr marL="36576" marR="22860" marT="0" marB="0" anchor="ctr">
                    <a:solidFill>
                      <a:srgbClr val="FFFFFF"/>
                    </a:solidFill>
                  </a:tcPr>
                </a:tc>
                <a:tc>
                  <a:txBody>
                    <a:bodyPr/>
                    <a:lstStyle/>
                    <a:p>
                      <a:pPr algn="ctr"/>
                      <a:r>
                        <a:rPr sz="660" b="1">
                          <a:solidFill>
                            <a:srgbClr val="1A1A1A"/>
                          </a:solidFill>
                          <a:latin typeface="Montserrat Medium"/>
                        </a:rPr>
                        <a:t>40.4</a:t>
                      </a:r>
                    </a:p>
                  </a:txBody>
                  <a:tcPr marL="36576" marR="22860" marT="0" marB="0" anchor="ctr">
                    <a:solidFill>
                      <a:srgbClr val="FFFFFF"/>
                    </a:solidFill>
                  </a:tcPr>
                </a:tc>
                <a:tc>
                  <a:txBody>
                    <a:bodyPr/>
                    <a:lstStyle/>
                    <a:p>
                      <a:pPr algn="ctr"/>
                      <a:r>
                        <a:rPr sz="660" b="1">
                          <a:solidFill>
                            <a:srgbClr val="127A3D"/>
                          </a:solidFill>
                          <a:latin typeface="Montserrat Medium"/>
                        </a:rPr>
                        <a:t>+6%</a:t>
                      </a:r>
                    </a:p>
                  </a:txBody>
                  <a:tcPr marL="36576" marR="22860" marT="0" marB="0" anchor="ctr">
                    <a:solidFill>
                      <a:srgbClr val="FFFFFF"/>
                    </a:solidFill>
                  </a:tcPr>
                </a:tc>
                <a:extLst>
                  <a:ext uri="{0D108BD9-81ED-4DB2-BD59-A6C34878D82A}">
                    <a16:rowId xmlns:a16="http://schemas.microsoft.com/office/drawing/2014/main" val="10012"/>
                  </a:ext>
                </a:extLst>
              </a:tr>
              <a:tr h="123444">
                <a:tc>
                  <a:txBody>
                    <a:bodyPr/>
                    <a:lstStyle/>
                    <a:p>
                      <a:pPr algn="l"/>
                      <a:r>
                        <a:rPr sz="660" b="0">
                          <a:solidFill>
                            <a:srgbClr val="1A1A1A"/>
                          </a:solidFill>
                          <a:latin typeface="Montserrat Medium"/>
                        </a:rPr>
                        <a:t>Sales (kt)</a:t>
                      </a:r>
                    </a:p>
                  </a:txBody>
                  <a:tcPr marL="36576" marR="22860" marT="0" marB="0" anchor="ctr">
                    <a:solidFill>
                      <a:srgbClr val="EEF1F6"/>
                    </a:solidFill>
                  </a:tcPr>
                </a:tc>
                <a:tc>
                  <a:txBody>
                    <a:bodyPr/>
                    <a:lstStyle/>
                    <a:p>
                      <a:pPr algn="ctr"/>
                      <a:r>
                        <a:rPr sz="660" b="1">
                          <a:solidFill>
                            <a:srgbClr val="1A1A1A"/>
                          </a:solidFill>
                          <a:latin typeface="Montserrat Medium"/>
                        </a:rPr>
                        <a:t>43.8</a:t>
                      </a:r>
                    </a:p>
                  </a:txBody>
                  <a:tcPr marL="36576" marR="22860" marT="0" marB="0" anchor="ctr">
                    <a:solidFill>
                      <a:srgbClr val="EEF1F6"/>
                    </a:solidFill>
                  </a:tcPr>
                </a:tc>
                <a:tc>
                  <a:txBody>
                    <a:bodyPr/>
                    <a:lstStyle/>
                    <a:p>
                      <a:pPr algn="ctr"/>
                      <a:r>
                        <a:rPr sz="660" b="1">
                          <a:solidFill>
                            <a:srgbClr val="1A1A1A"/>
                          </a:solidFill>
                          <a:latin typeface="Montserrat Medium"/>
                        </a:rPr>
                        <a:t>44.8</a:t>
                      </a:r>
                    </a:p>
                  </a:txBody>
                  <a:tcPr marL="36576" marR="22860" marT="0" marB="0" anchor="ctr">
                    <a:solidFill>
                      <a:srgbClr val="EEF1F6"/>
                    </a:solidFill>
                  </a:tcPr>
                </a:tc>
                <a:tc>
                  <a:txBody>
                    <a:bodyPr/>
                    <a:lstStyle/>
                    <a:p>
                      <a:pPr algn="ctr"/>
                      <a:r>
                        <a:rPr sz="660" b="1">
                          <a:solidFill>
                            <a:srgbClr val="B01E2E"/>
                          </a:solidFill>
                          <a:latin typeface="Montserrat Medium"/>
                        </a:rPr>
                        <a:t>−2%</a:t>
                      </a:r>
                    </a:p>
                  </a:txBody>
                  <a:tcPr marL="36576" marR="22860" marT="0" marB="0" anchor="ctr">
                    <a:solidFill>
                      <a:srgbClr val="EEF1F6"/>
                    </a:solidFill>
                  </a:tcPr>
                </a:tc>
                <a:tc>
                  <a:txBody>
                    <a:bodyPr/>
                    <a:lstStyle/>
                    <a:p>
                      <a:pPr algn="ctr"/>
                      <a:r>
                        <a:rPr sz="660" b="1">
                          <a:solidFill>
                            <a:srgbClr val="1A1A1A"/>
                          </a:solidFill>
                          <a:latin typeface="Montserrat Medium"/>
                        </a:rPr>
                        <a:t>41.4</a:t>
                      </a:r>
                    </a:p>
                  </a:txBody>
                  <a:tcPr marL="36576" marR="22860" marT="0" marB="0" anchor="ctr">
                    <a:solidFill>
                      <a:srgbClr val="EEF1F6"/>
                    </a:solidFill>
                  </a:tcPr>
                </a:tc>
                <a:tc>
                  <a:txBody>
                    <a:bodyPr/>
                    <a:lstStyle/>
                    <a:p>
                      <a:pPr algn="ctr"/>
                      <a:r>
                        <a:rPr sz="660" b="1">
                          <a:solidFill>
                            <a:srgbClr val="127A3D"/>
                          </a:solidFill>
                          <a:latin typeface="Montserrat Medium"/>
                        </a:rPr>
                        <a:t>+6%</a:t>
                      </a:r>
                    </a:p>
                  </a:txBody>
                  <a:tcPr marL="36576" marR="22860" marT="0" marB="0" anchor="ctr">
                    <a:solidFill>
                      <a:srgbClr val="EEF1F6"/>
                    </a:solidFill>
                  </a:tcPr>
                </a:tc>
                <a:extLst>
                  <a:ext uri="{0D108BD9-81ED-4DB2-BD59-A6C34878D82A}">
                    <a16:rowId xmlns:a16="http://schemas.microsoft.com/office/drawing/2014/main" val="10013"/>
                  </a:ext>
                </a:extLst>
              </a:tr>
              <a:tr h="123444">
                <a:tc>
                  <a:txBody>
                    <a:bodyPr/>
                    <a:lstStyle/>
                    <a:p>
                      <a:pPr algn="l"/>
                      <a:r>
                        <a:rPr sz="660" b="0">
                          <a:solidFill>
                            <a:srgbClr val="1A1A1A"/>
                          </a:solidFill>
                          <a:latin typeface="Montserrat Medium"/>
                        </a:rPr>
                        <a:t>Realized price (US$/t)</a:t>
                      </a:r>
                    </a:p>
                  </a:txBody>
                  <a:tcPr marL="36576" marR="22860" marT="0" marB="0" anchor="ctr">
                    <a:solidFill>
                      <a:srgbClr val="FFFFFF"/>
                    </a:solidFill>
                  </a:tcPr>
                </a:tc>
                <a:tc>
                  <a:txBody>
                    <a:bodyPr/>
                    <a:lstStyle/>
                    <a:p>
                      <a:pPr algn="ctr"/>
                      <a:r>
                        <a:rPr sz="660" b="1">
                          <a:solidFill>
                            <a:srgbClr val="1A1A1A"/>
                          </a:solidFill>
                          <a:latin typeface="Montserrat Medium"/>
                        </a:rPr>
                        <a:t>18,110</a:t>
                      </a:r>
                    </a:p>
                  </a:txBody>
                  <a:tcPr marL="36576" marR="22860" marT="0" marB="0" anchor="ctr">
                    <a:solidFill>
                      <a:srgbClr val="FFFFFF"/>
                    </a:solidFill>
                  </a:tcPr>
                </a:tc>
                <a:tc>
                  <a:txBody>
                    <a:bodyPr/>
                    <a:lstStyle/>
                    <a:p>
                      <a:pPr algn="ctr"/>
                      <a:r>
                        <a:rPr sz="660" b="1">
                          <a:solidFill>
                            <a:srgbClr val="1A1A1A"/>
                          </a:solidFill>
                          <a:latin typeface="Montserrat Medium"/>
                        </a:rPr>
                        <a:t>17,014</a:t>
                      </a:r>
                    </a:p>
                  </a:txBody>
                  <a:tcPr marL="36576" marR="22860" marT="0" marB="0" anchor="ctr">
                    <a:solidFill>
                      <a:srgbClr val="FFFFFF"/>
                    </a:solidFill>
                  </a:tcPr>
                </a:tc>
                <a:tc>
                  <a:txBody>
                    <a:bodyPr/>
                    <a:lstStyle/>
                    <a:p>
                      <a:pPr algn="ctr"/>
                      <a:r>
                        <a:rPr sz="660" b="1">
                          <a:solidFill>
                            <a:srgbClr val="127A3D"/>
                          </a:solidFill>
                          <a:latin typeface="Montserrat Medium"/>
                        </a:rPr>
                        <a:t>+6%</a:t>
                      </a:r>
                    </a:p>
                  </a:txBody>
                  <a:tcPr marL="36576" marR="22860" marT="0" marB="0" anchor="ctr">
                    <a:solidFill>
                      <a:srgbClr val="FFFFFF"/>
                    </a:solidFill>
                  </a:tcPr>
                </a:tc>
                <a:tc>
                  <a:txBody>
                    <a:bodyPr/>
                    <a:lstStyle/>
                    <a:p>
                      <a:pPr algn="ctr"/>
                      <a:r>
                        <a:rPr sz="660" b="1">
                          <a:solidFill>
                            <a:srgbClr val="1A1A1A"/>
                          </a:solidFill>
                          <a:latin typeface="Montserrat Medium"/>
                        </a:rPr>
                        <a:t>15,800</a:t>
                      </a:r>
                    </a:p>
                  </a:txBody>
                  <a:tcPr marL="36576" marR="22860" marT="0" marB="0" anchor="ctr">
                    <a:solidFill>
                      <a:srgbClr val="FFFFFF"/>
                    </a:solidFill>
                  </a:tcPr>
                </a:tc>
                <a:tc>
                  <a:txBody>
                    <a:bodyPr/>
                    <a:lstStyle/>
                    <a:p>
                      <a:pPr algn="ctr"/>
                      <a:r>
                        <a:rPr sz="660" b="1">
                          <a:solidFill>
                            <a:srgbClr val="127A3D"/>
                          </a:solidFill>
                          <a:latin typeface="Montserrat Medium"/>
                        </a:rPr>
                        <a:t>+15%</a:t>
                      </a:r>
                    </a:p>
                  </a:txBody>
                  <a:tcPr marL="36576" marR="22860" marT="0" marB="0" anchor="ctr">
                    <a:solidFill>
                      <a:srgbClr val="FFFFFF"/>
                    </a:solidFill>
                  </a:tcPr>
                </a:tc>
                <a:extLst>
                  <a:ext uri="{0D108BD9-81ED-4DB2-BD59-A6C34878D82A}">
                    <a16:rowId xmlns:a16="http://schemas.microsoft.com/office/drawing/2014/main" val="10014"/>
                  </a:ext>
                </a:extLst>
              </a:tr>
              <a:tr h="123444">
                <a:tc>
                  <a:txBody>
                    <a:bodyPr/>
                    <a:lstStyle/>
                    <a:p>
                      <a:pPr algn="l"/>
                      <a:r>
                        <a:rPr sz="650" b="1">
                          <a:solidFill>
                            <a:srgbClr val="FFFFFF"/>
                          </a:solidFill>
                          <a:latin typeface="Montserrat Medium"/>
                        </a:rPr>
                        <a:t>COPPER</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5"/>
                  </a:ext>
                </a:extLst>
              </a:tr>
              <a:tr h="123444">
                <a:tc>
                  <a:txBody>
                    <a:bodyPr/>
                    <a:lstStyle/>
                    <a:p>
                      <a:pPr algn="l"/>
                      <a:r>
                        <a:rPr sz="660" b="0">
                          <a:solidFill>
                            <a:srgbClr val="1A1A1A"/>
                          </a:solidFill>
                          <a:latin typeface="Montserrat Medium"/>
                        </a:rPr>
                        <a:t>Production (kt)</a:t>
                      </a:r>
                    </a:p>
                  </a:txBody>
                  <a:tcPr marL="36576" marR="22860" marT="0" marB="0" anchor="ctr">
                    <a:solidFill>
                      <a:srgbClr val="EEF1F6"/>
                    </a:solidFill>
                  </a:tcPr>
                </a:tc>
                <a:tc>
                  <a:txBody>
                    <a:bodyPr/>
                    <a:lstStyle/>
                    <a:p>
                      <a:pPr algn="ctr"/>
                      <a:r>
                        <a:rPr sz="660" b="1">
                          <a:solidFill>
                            <a:srgbClr val="1A1A1A"/>
                          </a:solidFill>
                          <a:latin typeface="Montserrat Medium"/>
                        </a:rPr>
                        <a:t>97.7</a:t>
                      </a:r>
                    </a:p>
                  </a:txBody>
                  <a:tcPr marL="36576" marR="22860" marT="0" marB="0" anchor="ctr">
                    <a:solidFill>
                      <a:srgbClr val="EEF1F6"/>
                    </a:solidFill>
                  </a:tcPr>
                </a:tc>
                <a:tc>
                  <a:txBody>
                    <a:bodyPr/>
                    <a:lstStyle/>
                    <a:p>
                      <a:pPr algn="ctr"/>
                      <a:r>
                        <a:rPr sz="660" b="1">
                          <a:solidFill>
                            <a:srgbClr val="1A1A1A"/>
                          </a:solidFill>
                          <a:latin typeface="Montserrat Medium"/>
                        </a:rPr>
                        <a:t>102.2</a:t>
                      </a:r>
                    </a:p>
                  </a:txBody>
                  <a:tcPr marL="36576" marR="22860" marT="0" marB="0" anchor="ctr">
                    <a:solidFill>
                      <a:srgbClr val="EEF1F6"/>
                    </a:solidFill>
                  </a:tcPr>
                </a:tc>
                <a:tc>
                  <a:txBody>
                    <a:bodyPr/>
                    <a:lstStyle/>
                    <a:p>
                      <a:pPr algn="ctr"/>
                      <a:r>
                        <a:rPr sz="660" b="1">
                          <a:solidFill>
                            <a:srgbClr val="B01E2E"/>
                          </a:solidFill>
                          <a:latin typeface="Montserrat Medium"/>
                        </a:rPr>
                        <a:t>−4%</a:t>
                      </a:r>
                    </a:p>
                  </a:txBody>
                  <a:tcPr marL="36576" marR="22860" marT="0" marB="0" anchor="ctr">
                    <a:solidFill>
                      <a:srgbClr val="EEF1F6"/>
                    </a:solidFill>
                  </a:tcPr>
                </a:tc>
                <a:tc>
                  <a:txBody>
                    <a:bodyPr/>
                    <a:lstStyle/>
                    <a:p>
                      <a:pPr algn="ctr"/>
                      <a:r>
                        <a:rPr sz="660" b="1">
                          <a:solidFill>
                            <a:srgbClr val="1A1A1A"/>
                          </a:solidFill>
                          <a:latin typeface="Montserrat Medium"/>
                        </a:rPr>
                        <a:t>92.6</a:t>
                      </a:r>
                    </a:p>
                  </a:txBody>
                  <a:tcPr marL="36576" marR="22860" marT="0" marB="0" anchor="ctr">
                    <a:solidFill>
                      <a:srgbClr val="EEF1F6"/>
                    </a:solidFill>
                  </a:tcPr>
                </a:tc>
                <a:tc>
                  <a:txBody>
                    <a:bodyPr/>
                    <a:lstStyle/>
                    <a:p>
                      <a:pPr algn="ctr"/>
                      <a:r>
                        <a:rPr sz="660" b="1">
                          <a:solidFill>
                            <a:srgbClr val="127A3D"/>
                          </a:solidFill>
                          <a:latin typeface="Montserrat Medium"/>
                        </a:rPr>
                        <a:t>+6%</a:t>
                      </a:r>
                    </a:p>
                  </a:txBody>
                  <a:tcPr marL="36576" marR="22860" marT="0" marB="0" anchor="ctr">
                    <a:solidFill>
                      <a:srgbClr val="EEF1F6"/>
                    </a:solidFill>
                  </a:tcPr>
                </a:tc>
                <a:extLst>
                  <a:ext uri="{0D108BD9-81ED-4DB2-BD59-A6C34878D82A}">
                    <a16:rowId xmlns:a16="http://schemas.microsoft.com/office/drawing/2014/main" val="10016"/>
                  </a:ext>
                </a:extLst>
              </a:tr>
              <a:tr h="123444">
                <a:tc>
                  <a:txBody>
                    <a:bodyPr/>
                    <a:lstStyle/>
                    <a:p>
                      <a:pPr algn="l"/>
                      <a:r>
                        <a:rPr sz="660" b="0">
                          <a:solidFill>
                            <a:srgbClr val="1A1A1A"/>
                          </a:solidFill>
                          <a:latin typeface="Montserrat Medium"/>
                        </a:rPr>
                        <a:t>Sales (kt)</a:t>
                      </a:r>
                    </a:p>
                  </a:txBody>
                  <a:tcPr marL="36576" marR="22860" marT="0" marB="0" anchor="ctr">
                    <a:solidFill>
                      <a:srgbClr val="FFFFFF"/>
                    </a:solidFill>
                  </a:tcPr>
                </a:tc>
                <a:tc>
                  <a:txBody>
                    <a:bodyPr/>
                    <a:lstStyle/>
                    <a:p>
                      <a:pPr algn="ctr"/>
                      <a:r>
                        <a:rPr sz="660" b="1">
                          <a:solidFill>
                            <a:srgbClr val="1A1A1A"/>
                          </a:solidFill>
                          <a:latin typeface="Montserrat Medium"/>
                        </a:rPr>
                        <a:t>98.1</a:t>
                      </a:r>
                    </a:p>
                  </a:txBody>
                  <a:tcPr marL="36576" marR="22860" marT="0" marB="0" anchor="ctr">
                    <a:solidFill>
                      <a:srgbClr val="FFFFFF"/>
                    </a:solidFill>
                  </a:tcPr>
                </a:tc>
                <a:tc>
                  <a:txBody>
                    <a:bodyPr/>
                    <a:lstStyle/>
                    <a:p>
                      <a:pPr algn="ctr"/>
                      <a:r>
                        <a:rPr sz="660" b="1">
                          <a:solidFill>
                            <a:srgbClr val="1A1A1A"/>
                          </a:solidFill>
                          <a:latin typeface="Montserrat Medium"/>
                        </a:rPr>
                        <a:t>91.2</a:t>
                      </a:r>
                    </a:p>
                  </a:txBody>
                  <a:tcPr marL="36576" marR="22860" marT="0" marB="0" anchor="ctr">
                    <a:solidFill>
                      <a:srgbClr val="FFFFFF"/>
                    </a:solidFill>
                  </a:tcPr>
                </a:tc>
                <a:tc>
                  <a:txBody>
                    <a:bodyPr/>
                    <a:lstStyle/>
                    <a:p>
                      <a:pPr algn="ctr"/>
                      <a:r>
                        <a:rPr sz="660" b="1">
                          <a:solidFill>
                            <a:srgbClr val="127A3D"/>
                          </a:solidFill>
                          <a:latin typeface="Montserrat Medium"/>
                        </a:rPr>
                        <a:t>+8%</a:t>
                      </a:r>
                    </a:p>
                  </a:txBody>
                  <a:tcPr marL="36576" marR="22860" marT="0" marB="0" anchor="ctr">
                    <a:solidFill>
                      <a:srgbClr val="FFFFFF"/>
                    </a:solidFill>
                  </a:tcPr>
                </a:tc>
                <a:tc>
                  <a:txBody>
                    <a:bodyPr/>
                    <a:lstStyle/>
                    <a:p>
                      <a:pPr algn="ctr"/>
                      <a:r>
                        <a:rPr sz="660" b="1">
                          <a:solidFill>
                            <a:srgbClr val="1A1A1A"/>
                          </a:solidFill>
                          <a:latin typeface="Montserrat Medium"/>
                        </a:rPr>
                        <a:t>89.0</a:t>
                      </a:r>
                    </a:p>
                  </a:txBody>
                  <a:tcPr marL="36576" marR="22860" marT="0" marB="0" anchor="ctr">
                    <a:solidFill>
                      <a:srgbClr val="FFFFFF"/>
                    </a:solidFill>
                  </a:tcPr>
                </a:tc>
                <a:tc>
                  <a:txBody>
                    <a:bodyPr/>
                    <a:lstStyle/>
                    <a:p>
                      <a:pPr algn="ctr"/>
                      <a:r>
                        <a:rPr sz="660" b="1">
                          <a:solidFill>
                            <a:srgbClr val="127A3D"/>
                          </a:solidFill>
                          <a:latin typeface="Montserrat Medium"/>
                        </a:rPr>
                        <a:t>+10%</a:t>
                      </a:r>
                    </a:p>
                  </a:txBody>
                  <a:tcPr marL="36576" marR="22860" marT="0" marB="0" anchor="ctr">
                    <a:solidFill>
                      <a:srgbClr val="FFFFFF"/>
                    </a:solidFill>
                  </a:tcPr>
                </a:tc>
                <a:extLst>
                  <a:ext uri="{0D108BD9-81ED-4DB2-BD59-A6C34878D82A}">
                    <a16:rowId xmlns:a16="http://schemas.microsoft.com/office/drawing/2014/main" val="10017"/>
                  </a:ext>
                </a:extLst>
              </a:tr>
              <a:tr h="123444">
                <a:tc>
                  <a:txBody>
                    <a:bodyPr/>
                    <a:lstStyle/>
                    <a:p>
                      <a:pPr algn="l"/>
                      <a:r>
                        <a:rPr sz="660" b="0">
                          <a:solidFill>
                            <a:srgbClr val="1A1A1A"/>
                          </a:solidFill>
                          <a:latin typeface="Montserrat Medium"/>
                        </a:rPr>
                        <a:t>Realized price (US$/t)</a:t>
                      </a:r>
                    </a:p>
                  </a:txBody>
                  <a:tcPr marL="36576" marR="22860" marT="0" marB="0" anchor="ctr">
                    <a:solidFill>
                      <a:srgbClr val="EEF1F6"/>
                    </a:solidFill>
                  </a:tcPr>
                </a:tc>
                <a:tc>
                  <a:txBody>
                    <a:bodyPr/>
                    <a:lstStyle/>
                    <a:p>
                      <a:pPr algn="ctr"/>
                      <a:r>
                        <a:rPr sz="660" b="1">
                          <a:solidFill>
                            <a:srgbClr val="1A1A1A"/>
                          </a:solidFill>
                          <a:latin typeface="Montserrat Medium"/>
                        </a:rPr>
                        <a:t>13,698</a:t>
                      </a:r>
                    </a:p>
                  </a:txBody>
                  <a:tcPr marL="36576" marR="22860" marT="0" marB="0" anchor="ctr">
                    <a:solidFill>
                      <a:srgbClr val="EEF1F6"/>
                    </a:solidFill>
                  </a:tcPr>
                </a:tc>
                <a:tc>
                  <a:txBody>
                    <a:bodyPr/>
                    <a:lstStyle/>
                    <a:p>
                      <a:pPr algn="ctr"/>
                      <a:r>
                        <a:rPr sz="660" b="1">
                          <a:solidFill>
                            <a:srgbClr val="1A1A1A"/>
                          </a:solidFill>
                          <a:latin typeface="Montserrat Medium"/>
                        </a:rPr>
                        <a:t>13,143</a:t>
                      </a:r>
                    </a:p>
                  </a:txBody>
                  <a:tcPr marL="36576" marR="22860" marT="0" marB="0" anchor="ctr">
                    <a:solidFill>
                      <a:srgbClr val="EEF1F6"/>
                    </a:solidFill>
                  </a:tcPr>
                </a:tc>
                <a:tc>
                  <a:txBody>
                    <a:bodyPr/>
                    <a:lstStyle/>
                    <a:p>
                      <a:pPr algn="ctr"/>
                      <a:r>
                        <a:rPr sz="660" b="1">
                          <a:solidFill>
                            <a:srgbClr val="127A3D"/>
                          </a:solidFill>
                          <a:latin typeface="Montserrat Medium"/>
                        </a:rPr>
                        <a:t>+4%</a:t>
                      </a:r>
                    </a:p>
                  </a:txBody>
                  <a:tcPr marL="36576" marR="22860" marT="0" marB="0" anchor="ctr">
                    <a:solidFill>
                      <a:srgbClr val="EEF1F6"/>
                    </a:solidFill>
                  </a:tcPr>
                </a:tc>
                <a:tc>
                  <a:txBody>
                    <a:bodyPr/>
                    <a:lstStyle/>
                    <a:p>
                      <a:pPr algn="ctr"/>
                      <a:r>
                        <a:rPr sz="660" b="1">
                          <a:solidFill>
                            <a:srgbClr val="1A1A1A"/>
                          </a:solidFill>
                          <a:latin typeface="Montserrat Medium"/>
                        </a:rPr>
                        <a:t>8,986</a:t>
                      </a:r>
                    </a:p>
                  </a:txBody>
                  <a:tcPr marL="36576" marR="22860" marT="0" marB="0" anchor="ctr">
                    <a:solidFill>
                      <a:srgbClr val="EEF1F6"/>
                    </a:solidFill>
                  </a:tcPr>
                </a:tc>
                <a:tc>
                  <a:txBody>
                    <a:bodyPr/>
                    <a:lstStyle/>
                    <a:p>
                      <a:pPr algn="ctr"/>
                      <a:r>
                        <a:rPr sz="660" b="1">
                          <a:solidFill>
                            <a:srgbClr val="127A3D"/>
                          </a:solidFill>
                          <a:latin typeface="Montserrat Medium"/>
                        </a:rPr>
                        <a:t>+52%</a:t>
                      </a:r>
                    </a:p>
                  </a:txBody>
                  <a:tcPr marL="36576" marR="22860" marT="0" marB="0" anchor="ctr">
                    <a:solidFill>
                      <a:srgbClr val="EEF1F6"/>
                    </a:solidFill>
                  </a:tcPr>
                </a:tc>
                <a:extLst>
                  <a:ext uri="{0D108BD9-81ED-4DB2-BD59-A6C34878D82A}">
                    <a16:rowId xmlns:a16="http://schemas.microsoft.com/office/drawing/2014/main" val="10018"/>
                  </a:ext>
                </a:extLst>
              </a:tr>
              <a:tr h="123444">
                <a:tc>
                  <a:txBody>
                    <a:bodyPr/>
                    <a:lstStyle/>
                    <a:p>
                      <a:pPr algn="l"/>
                      <a:r>
                        <a:rPr sz="650" b="1">
                          <a:solidFill>
                            <a:srgbClr val="FFFFFF"/>
                          </a:solidFill>
                          <a:latin typeface="Montserrat Medium"/>
                        </a:rPr>
                        <a:t>CONSOLIDATED</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9"/>
                  </a:ext>
                </a:extLst>
              </a:tr>
              <a:tr h="123444">
                <a:tc>
                  <a:txBody>
                    <a:bodyPr/>
                    <a:lstStyle/>
                    <a:p>
                      <a:pPr algn="l"/>
                      <a:r>
                        <a:rPr sz="660" b="0">
                          <a:solidFill>
                            <a:srgbClr val="1A1A1A"/>
                          </a:solidFill>
                          <a:latin typeface="Montserrat Medium"/>
                        </a:rPr>
                        <a:t>Net revenue (US$ m)</a:t>
                      </a:r>
                    </a:p>
                  </a:txBody>
                  <a:tcPr marL="36576" marR="22860" marT="0" marB="0" anchor="ctr">
                    <a:solidFill>
                      <a:srgbClr val="FFFFFF"/>
                    </a:solidFill>
                  </a:tcPr>
                </a:tc>
                <a:tc>
                  <a:txBody>
                    <a:bodyPr/>
                    <a:lstStyle/>
                    <a:p>
                      <a:pPr algn="ctr"/>
                      <a:r>
                        <a:rPr sz="660" b="1">
                          <a:solidFill>
                            <a:srgbClr val="1A1A1A"/>
                          </a:solidFill>
                          <a:latin typeface="Montserrat Medium"/>
                        </a:rPr>
                        <a:t>10,362</a:t>
                      </a:r>
                    </a:p>
                  </a:txBody>
                  <a:tcPr marL="36576" marR="22860" marT="0" marB="0" anchor="ctr">
                    <a:solidFill>
                      <a:srgbClr val="FFFFFF"/>
                    </a:solidFill>
                  </a:tcPr>
                </a:tc>
                <a:tc>
                  <a:txBody>
                    <a:bodyPr/>
                    <a:lstStyle/>
                    <a:p>
                      <a:pPr algn="ctr"/>
                      <a:r>
                        <a:rPr sz="660" b="1">
                          <a:solidFill>
                            <a:srgbClr val="1A1A1A"/>
                          </a:solidFill>
                          <a:latin typeface="Montserrat Medium"/>
                        </a:rPr>
                        <a:t>9,258</a:t>
                      </a:r>
                    </a:p>
                  </a:txBody>
                  <a:tcPr marL="36576" marR="22860" marT="0" marB="0" anchor="ctr">
                    <a:solidFill>
                      <a:srgbClr val="FFFFFF"/>
                    </a:solidFill>
                  </a:tcPr>
                </a:tc>
                <a:tc>
                  <a:txBody>
                    <a:bodyPr/>
                    <a:lstStyle/>
                    <a:p>
                      <a:pPr algn="ctr"/>
                      <a:r>
                        <a:rPr sz="660" b="1">
                          <a:solidFill>
                            <a:srgbClr val="127A3D"/>
                          </a:solidFill>
                          <a:latin typeface="Montserrat Medium"/>
                        </a:rPr>
                        <a:t>+12%</a:t>
                      </a:r>
                    </a:p>
                  </a:txBody>
                  <a:tcPr marL="36576" marR="22860" marT="0" marB="0" anchor="ctr">
                    <a:solidFill>
                      <a:srgbClr val="FFFFFF"/>
                    </a:solidFill>
                  </a:tcPr>
                </a:tc>
                <a:tc>
                  <a:txBody>
                    <a:bodyPr/>
                    <a:lstStyle/>
                    <a:p>
                      <a:pPr algn="ctr"/>
                      <a:r>
                        <a:rPr sz="660" b="1">
                          <a:solidFill>
                            <a:srgbClr val="1A1A1A"/>
                          </a:solidFill>
                          <a:latin typeface="Montserrat Medium"/>
                        </a:rPr>
                        <a:t>8,804</a:t>
                      </a:r>
                    </a:p>
                  </a:txBody>
                  <a:tcPr marL="36576" marR="22860" marT="0" marB="0" anchor="ctr">
                    <a:solidFill>
                      <a:srgbClr val="FFFFFF"/>
                    </a:solidFill>
                  </a:tcPr>
                </a:tc>
                <a:tc>
                  <a:txBody>
                    <a:bodyPr/>
                    <a:lstStyle/>
                    <a:p>
                      <a:pPr algn="ctr"/>
                      <a:r>
                        <a:rPr sz="660" b="1">
                          <a:solidFill>
                            <a:srgbClr val="127A3D"/>
                          </a:solidFill>
                          <a:latin typeface="Montserrat Medium"/>
                        </a:rPr>
                        <a:t>+18%</a:t>
                      </a:r>
                    </a:p>
                  </a:txBody>
                  <a:tcPr marL="36576" marR="22860" marT="0" marB="0" anchor="ctr">
                    <a:solidFill>
                      <a:srgbClr val="FFFFFF"/>
                    </a:solidFill>
                  </a:tcPr>
                </a:tc>
                <a:extLst>
                  <a:ext uri="{0D108BD9-81ED-4DB2-BD59-A6C34878D82A}">
                    <a16:rowId xmlns:a16="http://schemas.microsoft.com/office/drawing/2014/main" val="10020"/>
                  </a:ext>
                </a:extLst>
              </a:tr>
              <a:tr h="123444">
                <a:tc>
                  <a:txBody>
                    <a:bodyPr/>
                    <a:lstStyle/>
                    <a:p>
                      <a:pPr algn="l"/>
                      <a:r>
                        <a:rPr sz="660" b="0">
                          <a:solidFill>
                            <a:srgbClr val="1A1A1A"/>
                          </a:solidFill>
                          <a:latin typeface="Montserrat Medium"/>
                        </a:rPr>
                        <a:t>Proforma EBITDA (US$ m)</a:t>
                      </a:r>
                    </a:p>
                  </a:txBody>
                  <a:tcPr marL="36576" marR="22860" marT="0" marB="0" anchor="ctr">
                    <a:solidFill>
                      <a:srgbClr val="EEF1F6"/>
                    </a:solidFill>
                  </a:tcPr>
                </a:tc>
                <a:tc>
                  <a:txBody>
                    <a:bodyPr/>
                    <a:lstStyle/>
                    <a:p>
                      <a:pPr algn="ctr"/>
                      <a:r>
                        <a:rPr sz="660" b="1">
                          <a:solidFill>
                            <a:srgbClr val="1A1A1A"/>
                          </a:solidFill>
                          <a:latin typeface="Montserrat Medium"/>
                        </a:rPr>
                        <a:t>3,829</a:t>
                      </a:r>
                    </a:p>
                  </a:txBody>
                  <a:tcPr marL="36576" marR="22860" marT="0" marB="0" anchor="ctr">
                    <a:solidFill>
                      <a:srgbClr val="EEF1F6"/>
                    </a:solidFill>
                  </a:tcPr>
                </a:tc>
                <a:tc>
                  <a:txBody>
                    <a:bodyPr/>
                    <a:lstStyle/>
                    <a:p>
                      <a:pPr algn="ctr"/>
                      <a:r>
                        <a:rPr sz="660" b="1">
                          <a:solidFill>
                            <a:srgbClr val="1A1A1A"/>
                          </a:solidFill>
                          <a:latin typeface="Montserrat Medium"/>
                        </a:rPr>
                        <a:t>3,895</a:t>
                      </a:r>
                    </a:p>
                  </a:txBody>
                  <a:tcPr marL="36576" marR="22860" marT="0" marB="0" anchor="ctr">
                    <a:solidFill>
                      <a:srgbClr val="EEF1F6"/>
                    </a:solidFill>
                  </a:tcPr>
                </a:tc>
                <a:tc>
                  <a:txBody>
                    <a:bodyPr/>
                    <a:lstStyle/>
                    <a:p>
                      <a:pPr algn="ctr"/>
                      <a:r>
                        <a:rPr sz="660" b="1">
                          <a:solidFill>
                            <a:srgbClr val="B01E2E"/>
                          </a:solidFill>
                          <a:latin typeface="Montserrat Medium"/>
                        </a:rPr>
                        <a:t>−2%</a:t>
                      </a:r>
                    </a:p>
                  </a:txBody>
                  <a:tcPr marL="36576" marR="22860" marT="0" marB="0" anchor="ctr">
                    <a:solidFill>
                      <a:srgbClr val="EEF1F6"/>
                    </a:solidFill>
                  </a:tcPr>
                </a:tc>
                <a:tc>
                  <a:txBody>
                    <a:bodyPr/>
                    <a:lstStyle/>
                    <a:p>
                      <a:pPr algn="ctr"/>
                      <a:r>
                        <a:rPr sz="660" b="1">
                          <a:solidFill>
                            <a:srgbClr val="1A1A1A"/>
                          </a:solidFill>
                          <a:latin typeface="Montserrat Medium"/>
                        </a:rPr>
                        <a:t>3,424</a:t>
                      </a:r>
                    </a:p>
                  </a:txBody>
                  <a:tcPr marL="36576" marR="22860" marT="0" marB="0" anchor="ctr">
                    <a:solidFill>
                      <a:srgbClr val="EEF1F6"/>
                    </a:solidFill>
                  </a:tcPr>
                </a:tc>
                <a:tc>
                  <a:txBody>
                    <a:bodyPr/>
                    <a:lstStyle/>
                    <a:p>
                      <a:pPr algn="ctr"/>
                      <a:r>
                        <a:rPr sz="660" b="1">
                          <a:solidFill>
                            <a:srgbClr val="127A3D"/>
                          </a:solidFill>
                          <a:latin typeface="Montserrat Medium"/>
                        </a:rPr>
                        <a:t>+12%</a:t>
                      </a:r>
                    </a:p>
                  </a:txBody>
                  <a:tcPr marL="36576" marR="22860" marT="0" marB="0" anchor="ctr">
                    <a:solidFill>
                      <a:srgbClr val="EEF1F6"/>
                    </a:solidFill>
                  </a:tcPr>
                </a:tc>
                <a:extLst>
                  <a:ext uri="{0D108BD9-81ED-4DB2-BD59-A6C34878D82A}">
                    <a16:rowId xmlns:a16="http://schemas.microsoft.com/office/drawing/2014/main" val="10021"/>
                  </a:ext>
                </a:extLst>
              </a:tr>
              <a:tr h="123444">
                <a:tc>
                  <a:txBody>
                    <a:bodyPr/>
                    <a:lstStyle/>
                    <a:p>
                      <a:pPr algn="l"/>
                      <a:r>
                        <a:rPr sz="660" b="0">
                          <a:solidFill>
                            <a:srgbClr val="1A1A1A"/>
                          </a:solidFill>
                          <a:latin typeface="Montserrat Medium"/>
                        </a:rPr>
                        <a:t>EBITDA margin</a:t>
                      </a:r>
                    </a:p>
                  </a:txBody>
                  <a:tcPr marL="36576" marR="22860" marT="0" marB="0" anchor="ctr">
                    <a:solidFill>
                      <a:srgbClr val="FFFFFF"/>
                    </a:solidFill>
                  </a:tcPr>
                </a:tc>
                <a:tc>
                  <a:txBody>
                    <a:bodyPr/>
                    <a:lstStyle/>
                    <a:p>
                      <a:pPr algn="ctr"/>
                      <a:r>
                        <a:rPr sz="660" b="1">
                          <a:solidFill>
                            <a:srgbClr val="1A1A1A"/>
                          </a:solidFill>
                          <a:latin typeface="Montserrat Medium"/>
                        </a:rPr>
                        <a:t>37.0%</a:t>
                      </a:r>
                    </a:p>
                  </a:txBody>
                  <a:tcPr marL="36576" marR="22860" marT="0" marB="0" anchor="ctr">
                    <a:solidFill>
                      <a:srgbClr val="FFFFFF"/>
                    </a:solidFill>
                  </a:tcPr>
                </a:tc>
                <a:tc>
                  <a:txBody>
                    <a:bodyPr/>
                    <a:lstStyle/>
                    <a:p>
                      <a:pPr algn="ctr"/>
                      <a:r>
                        <a:rPr sz="660" b="1">
                          <a:solidFill>
                            <a:srgbClr val="1A1A1A"/>
                          </a:solidFill>
                          <a:latin typeface="Montserrat Medium"/>
                        </a:rPr>
                        <a:t>42.1%</a:t>
                      </a:r>
                    </a:p>
                  </a:txBody>
                  <a:tcPr marL="36576" marR="22860" marT="0" marB="0" anchor="ctr">
                    <a:solidFill>
                      <a:srgbClr val="FFFFFF"/>
                    </a:solidFill>
                  </a:tcPr>
                </a:tc>
                <a:tc>
                  <a:txBody>
                    <a:bodyPr/>
                    <a:lstStyle/>
                    <a:p>
                      <a:pPr algn="ctr"/>
                      <a:r>
                        <a:rPr sz="660" b="1">
                          <a:solidFill>
                            <a:srgbClr val="B01E2E"/>
                          </a:solidFill>
                          <a:latin typeface="Montserrat Medium"/>
                        </a:rPr>
                        <a:t>−5.1 pp</a:t>
                      </a:r>
                    </a:p>
                  </a:txBody>
                  <a:tcPr marL="36576" marR="22860" marT="0" marB="0" anchor="ctr">
                    <a:solidFill>
                      <a:srgbClr val="FFFFFF"/>
                    </a:solidFill>
                  </a:tcPr>
                </a:tc>
                <a:tc>
                  <a:txBody>
                    <a:bodyPr/>
                    <a:lstStyle/>
                    <a:p>
                      <a:pPr algn="ctr"/>
                      <a:r>
                        <a:rPr sz="660" b="1">
                          <a:solidFill>
                            <a:srgbClr val="1A1A1A"/>
                          </a:solidFill>
                          <a:latin typeface="Montserrat Medium"/>
                        </a:rPr>
                        <a:t>38.9%</a:t>
                      </a:r>
                    </a:p>
                  </a:txBody>
                  <a:tcPr marL="36576" marR="22860" marT="0" marB="0" anchor="ctr">
                    <a:solidFill>
                      <a:srgbClr val="FFFFFF"/>
                    </a:solidFill>
                  </a:tcPr>
                </a:tc>
                <a:tc>
                  <a:txBody>
                    <a:bodyPr/>
                    <a:lstStyle/>
                    <a:p>
                      <a:pPr algn="ctr"/>
                      <a:r>
                        <a:rPr sz="660" b="1">
                          <a:solidFill>
                            <a:srgbClr val="B01E2E"/>
                          </a:solidFill>
                          <a:latin typeface="Montserrat Medium"/>
                        </a:rPr>
                        <a:t>−1.9 pp</a:t>
                      </a:r>
                    </a:p>
                  </a:txBody>
                  <a:tcPr marL="36576" marR="22860" marT="0" marB="0" anchor="ctr">
                    <a:solidFill>
                      <a:srgbClr val="FFFFFF"/>
                    </a:solidFill>
                  </a:tcPr>
                </a:tc>
                <a:extLst>
                  <a:ext uri="{0D108BD9-81ED-4DB2-BD59-A6C34878D82A}">
                    <a16:rowId xmlns:a16="http://schemas.microsoft.com/office/drawing/2014/main" val="10022"/>
                  </a:ext>
                </a:extLst>
              </a:tr>
            </a:tbl>
          </a:graphicData>
        </a:graphic>
      </p:graphicFrame>
      <p:graphicFrame>
        <p:nvGraphicFramePr>
          <p:cNvPr id="30" name="Table 29"/>
          <p:cNvGraphicFramePr>
            <a:graphicFrameLocks noGrp="1"/>
          </p:cNvGraphicFramePr>
          <p:nvPr/>
        </p:nvGraphicFramePr>
        <p:xfrm>
          <a:off x="146304" y="5989320"/>
          <a:ext cx="6492240" cy="777240"/>
        </p:xfrm>
        <a:graphic>
          <a:graphicData uri="http://schemas.openxmlformats.org/drawingml/2006/table">
            <a:tbl>
              <a:tblPr>
                <a:tableStyleId>{5C22544A-7EE6-4342-B048-85BDC9FD1C3A}</a:tableStyleId>
              </a:tblPr>
              <a:tblGrid>
                <a:gridCol w="1737360">
                  <a:extLst>
                    <a:ext uri="{9D8B030D-6E8A-4147-A177-3AD203B41FA5}">
                      <a16:colId xmlns:a16="http://schemas.microsoft.com/office/drawing/2014/main" val="20000"/>
                    </a:ext>
                  </a:extLst>
                </a:gridCol>
                <a:gridCol w="950976">
                  <a:extLst>
                    <a:ext uri="{9D8B030D-6E8A-4147-A177-3AD203B41FA5}">
                      <a16:colId xmlns:a16="http://schemas.microsoft.com/office/drawing/2014/main" val="20001"/>
                    </a:ext>
                  </a:extLst>
                </a:gridCol>
                <a:gridCol w="950976">
                  <a:extLst>
                    <a:ext uri="{9D8B030D-6E8A-4147-A177-3AD203B41FA5}">
                      <a16:colId xmlns:a16="http://schemas.microsoft.com/office/drawing/2014/main" val="20002"/>
                    </a:ext>
                  </a:extLst>
                </a:gridCol>
                <a:gridCol w="950976">
                  <a:extLst>
                    <a:ext uri="{9D8B030D-6E8A-4147-A177-3AD203B41FA5}">
                      <a16:colId xmlns:a16="http://schemas.microsoft.com/office/drawing/2014/main" val="20003"/>
                    </a:ext>
                  </a:extLst>
                </a:gridCol>
                <a:gridCol w="950976">
                  <a:extLst>
                    <a:ext uri="{9D8B030D-6E8A-4147-A177-3AD203B41FA5}">
                      <a16:colId xmlns:a16="http://schemas.microsoft.com/office/drawing/2014/main" val="20004"/>
                    </a:ext>
                  </a:extLst>
                </a:gridCol>
                <a:gridCol w="950976">
                  <a:extLst>
                    <a:ext uri="{9D8B030D-6E8A-4147-A177-3AD203B41FA5}">
                      <a16:colId xmlns:a16="http://schemas.microsoft.com/office/drawing/2014/main" val="20005"/>
                    </a:ext>
                  </a:extLst>
                </a:gridCol>
              </a:tblGrid>
              <a:tr h="155448">
                <a:tc>
                  <a:txBody>
                    <a:bodyPr/>
                    <a:lstStyle/>
                    <a:p>
                      <a:pPr algn="l"/>
                      <a:r>
                        <a:rPr sz="660" b="1">
                          <a:solidFill>
                            <a:srgbClr val="FFFFFF"/>
                          </a:solidFill>
                          <a:latin typeface="Montserrat Medium"/>
                        </a:rPr>
                        <a:t>US$ m</a:t>
                      </a:r>
                    </a:p>
                  </a:txBody>
                  <a:tcPr marL="36576" marR="22860" marT="0" marB="0" anchor="ctr">
                    <a:solidFill>
                      <a:srgbClr val="0A1774"/>
                    </a:solidFill>
                  </a:tcPr>
                </a:tc>
                <a:tc>
                  <a:txBody>
                    <a:bodyPr/>
                    <a:lstStyle/>
                    <a:p>
                      <a:pPr algn="ctr"/>
                      <a:r>
                        <a:rPr sz="660" b="1">
                          <a:solidFill>
                            <a:srgbClr val="FFFFFF"/>
                          </a:solidFill>
                          <a:latin typeface="Montserrat Medium"/>
                        </a:rPr>
                        <a:t>2025A</a:t>
                      </a:r>
                    </a:p>
                  </a:txBody>
                  <a:tcPr marL="36576" marR="22860" marT="0" marB="0" anchor="ctr">
                    <a:solidFill>
                      <a:srgbClr val="0A1774"/>
                    </a:solidFill>
                  </a:tcPr>
                </a:tc>
                <a:tc>
                  <a:txBody>
                    <a:bodyPr/>
                    <a:lstStyle/>
                    <a:p>
                      <a:pPr algn="ctr"/>
                      <a:r>
                        <a:rPr sz="660" b="1">
                          <a:solidFill>
                            <a:srgbClr val="FFFFFF"/>
                          </a:solidFill>
                          <a:latin typeface="Montserrat Medium"/>
                        </a:rPr>
                        <a:t>2026E</a:t>
                      </a:r>
                    </a:p>
                  </a:txBody>
                  <a:tcPr marL="36576" marR="22860" marT="0" marB="0" anchor="ctr">
                    <a:solidFill>
                      <a:srgbClr val="0A1774"/>
                    </a:solidFill>
                  </a:tcPr>
                </a:tc>
                <a:tc>
                  <a:txBody>
                    <a:bodyPr/>
                    <a:lstStyle/>
                    <a:p>
                      <a:pPr algn="ctr"/>
                      <a:r>
                        <a:rPr sz="660" b="1">
                          <a:solidFill>
                            <a:srgbClr val="FFFFFF"/>
                          </a:solidFill>
                          <a:latin typeface="Montserrat Medium"/>
                        </a:rPr>
                        <a:t>2027E</a:t>
                      </a:r>
                    </a:p>
                  </a:txBody>
                  <a:tcPr marL="36576" marR="22860" marT="0" marB="0" anchor="ctr">
                    <a:solidFill>
                      <a:srgbClr val="0A1774"/>
                    </a:solidFill>
                  </a:tcPr>
                </a:tc>
                <a:tc>
                  <a:txBody>
                    <a:bodyPr/>
                    <a:lstStyle/>
                    <a:p>
                      <a:pPr algn="ctr"/>
                      <a:r>
                        <a:rPr sz="660" b="1">
                          <a:solidFill>
                            <a:srgbClr val="FFFFFF"/>
                          </a:solidFill>
                          <a:latin typeface="Montserrat Medium"/>
                        </a:rPr>
                        <a:t>2028E</a:t>
                      </a:r>
                    </a:p>
                  </a:txBody>
                  <a:tcPr marL="36576" marR="22860" marT="0" marB="0" anchor="ctr">
                    <a:solidFill>
                      <a:srgbClr val="0A1774"/>
                    </a:solidFill>
                  </a:tcPr>
                </a:tc>
                <a:tc>
                  <a:txBody>
                    <a:bodyPr/>
                    <a:lstStyle/>
                    <a:p>
                      <a:pPr algn="ctr"/>
                      <a:r>
                        <a:rPr sz="660" b="1">
                          <a:solidFill>
                            <a:srgbClr val="FFFFFF"/>
                          </a:solidFill>
                          <a:latin typeface="Montserrat Medium"/>
                        </a:rPr>
                        <a:t>2029E</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660" b="1">
                          <a:solidFill>
                            <a:srgbClr val="1A1A1A"/>
                          </a:solidFill>
                          <a:latin typeface="Montserrat Medium"/>
                        </a:rPr>
                        <a:t>Net revenue</a:t>
                      </a:r>
                    </a:p>
                  </a:txBody>
                  <a:tcPr marL="36576" marR="22860" marT="0" marB="0" anchor="ctr">
                    <a:solidFill>
                      <a:srgbClr val="FFFFFF"/>
                    </a:solidFill>
                  </a:tcPr>
                </a:tc>
                <a:tc>
                  <a:txBody>
                    <a:bodyPr/>
                    <a:lstStyle/>
                    <a:p>
                      <a:pPr algn="ctr"/>
                      <a:r>
                        <a:rPr sz="660" b="0">
                          <a:solidFill>
                            <a:srgbClr val="1A1A1A"/>
                          </a:solidFill>
                          <a:latin typeface="Montserrat Medium"/>
                        </a:rPr>
                        <a:t>38,280</a:t>
                      </a:r>
                    </a:p>
                  </a:txBody>
                  <a:tcPr marL="36576" marR="22860" marT="0" marB="0" anchor="ctr">
                    <a:solidFill>
                      <a:srgbClr val="FFFFFF"/>
                    </a:solidFill>
                  </a:tcPr>
                </a:tc>
                <a:tc>
                  <a:txBody>
                    <a:bodyPr/>
                    <a:lstStyle/>
                    <a:p>
                      <a:pPr algn="ctr"/>
                      <a:r>
                        <a:rPr sz="660" b="0">
                          <a:solidFill>
                            <a:srgbClr val="1A1A1A"/>
                          </a:solidFill>
                          <a:latin typeface="Montserrat Medium"/>
                        </a:rPr>
                        <a:t>41,300</a:t>
                      </a:r>
                    </a:p>
                  </a:txBody>
                  <a:tcPr marL="36576" marR="22860" marT="0" marB="0" anchor="ctr">
                    <a:solidFill>
                      <a:srgbClr val="FFFFFF"/>
                    </a:solidFill>
                  </a:tcPr>
                </a:tc>
                <a:tc>
                  <a:txBody>
                    <a:bodyPr/>
                    <a:lstStyle/>
                    <a:p>
                      <a:pPr algn="ctr"/>
                      <a:r>
                        <a:rPr sz="660" b="0">
                          <a:solidFill>
                            <a:srgbClr val="1A1A1A"/>
                          </a:solidFill>
                          <a:latin typeface="Montserrat Medium"/>
                        </a:rPr>
                        <a:t>41,000</a:t>
                      </a:r>
                    </a:p>
                  </a:txBody>
                  <a:tcPr marL="36576" marR="22860" marT="0" marB="0" anchor="ctr">
                    <a:solidFill>
                      <a:srgbClr val="FFFFFF"/>
                    </a:solidFill>
                  </a:tcPr>
                </a:tc>
                <a:tc>
                  <a:txBody>
                    <a:bodyPr/>
                    <a:lstStyle/>
                    <a:p>
                      <a:pPr algn="ctr"/>
                      <a:r>
                        <a:rPr sz="660" b="0">
                          <a:solidFill>
                            <a:srgbClr val="1A1A1A"/>
                          </a:solidFill>
                          <a:latin typeface="Montserrat Medium"/>
                        </a:rPr>
                        <a:t>41,900</a:t>
                      </a:r>
                    </a:p>
                  </a:txBody>
                  <a:tcPr marL="36576" marR="22860" marT="0" marB="0" anchor="ctr">
                    <a:solidFill>
                      <a:srgbClr val="FFFFFF"/>
                    </a:solidFill>
                  </a:tcPr>
                </a:tc>
                <a:tc>
                  <a:txBody>
                    <a:bodyPr/>
                    <a:lstStyle/>
                    <a:p>
                      <a:pPr algn="ctr"/>
                      <a:r>
                        <a:rPr sz="660" b="0">
                          <a:solidFill>
                            <a:srgbClr val="1A1A1A"/>
                          </a:solidFill>
                          <a:latin typeface="Montserrat Medium"/>
                        </a:rPr>
                        <a:t>43,200</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660" b="1">
                          <a:solidFill>
                            <a:srgbClr val="1A1A1A"/>
                          </a:solidFill>
                          <a:latin typeface="Montserrat Medium"/>
                        </a:rPr>
                        <a:t>Proforma EBITDA</a:t>
                      </a:r>
                    </a:p>
                  </a:txBody>
                  <a:tcPr marL="36576" marR="22860" marT="0" marB="0" anchor="ctr">
                    <a:solidFill>
                      <a:srgbClr val="EEF1F6"/>
                    </a:solidFill>
                  </a:tcPr>
                </a:tc>
                <a:tc>
                  <a:txBody>
                    <a:bodyPr/>
                    <a:lstStyle/>
                    <a:p>
                      <a:pPr algn="ctr"/>
                      <a:r>
                        <a:rPr sz="660" b="0">
                          <a:solidFill>
                            <a:srgbClr val="1A1A1A"/>
                          </a:solidFill>
                          <a:latin typeface="Montserrat Medium"/>
                        </a:rPr>
                        <a:t>15,605</a:t>
                      </a:r>
                    </a:p>
                  </a:txBody>
                  <a:tcPr marL="36576" marR="22860" marT="0" marB="0" anchor="ctr">
                    <a:solidFill>
                      <a:srgbClr val="EEF1F6"/>
                    </a:solidFill>
                  </a:tcPr>
                </a:tc>
                <a:tc>
                  <a:txBody>
                    <a:bodyPr/>
                    <a:lstStyle/>
                    <a:p>
                      <a:pPr algn="ctr"/>
                      <a:r>
                        <a:rPr sz="660" b="0">
                          <a:solidFill>
                            <a:srgbClr val="1A1A1A"/>
                          </a:solidFill>
                          <a:latin typeface="Montserrat Medium"/>
                        </a:rPr>
                        <a:t>16,300</a:t>
                      </a:r>
                    </a:p>
                  </a:txBody>
                  <a:tcPr marL="36576" marR="22860" marT="0" marB="0" anchor="ctr">
                    <a:solidFill>
                      <a:srgbClr val="EEF1F6"/>
                    </a:solidFill>
                  </a:tcPr>
                </a:tc>
                <a:tc>
                  <a:txBody>
                    <a:bodyPr/>
                    <a:lstStyle/>
                    <a:p>
                      <a:pPr algn="ctr"/>
                      <a:r>
                        <a:rPr sz="660" b="0">
                          <a:solidFill>
                            <a:srgbClr val="1A1A1A"/>
                          </a:solidFill>
                          <a:latin typeface="Montserrat Medium"/>
                        </a:rPr>
                        <a:t>16,300</a:t>
                      </a:r>
                    </a:p>
                  </a:txBody>
                  <a:tcPr marL="36576" marR="22860" marT="0" marB="0" anchor="ctr">
                    <a:solidFill>
                      <a:srgbClr val="EEF1F6"/>
                    </a:solidFill>
                  </a:tcPr>
                </a:tc>
                <a:tc>
                  <a:txBody>
                    <a:bodyPr/>
                    <a:lstStyle/>
                    <a:p>
                      <a:pPr algn="ctr"/>
                      <a:r>
                        <a:rPr sz="660" b="0">
                          <a:solidFill>
                            <a:srgbClr val="1A1A1A"/>
                          </a:solidFill>
                          <a:latin typeface="Montserrat Medium"/>
                        </a:rPr>
                        <a:t>16,700</a:t>
                      </a:r>
                    </a:p>
                  </a:txBody>
                  <a:tcPr marL="36576" marR="22860" marT="0" marB="0" anchor="ctr">
                    <a:solidFill>
                      <a:srgbClr val="EEF1F6"/>
                    </a:solidFill>
                  </a:tcPr>
                </a:tc>
                <a:tc>
                  <a:txBody>
                    <a:bodyPr/>
                    <a:lstStyle/>
                    <a:p>
                      <a:pPr algn="ctr"/>
                      <a:r>
                        <a:rPr sz="660" b="0">
                          <a:solidFill>
                            <a:srgbClr val="1A1A1A"/>
                          </a:solidFill>
                          <a:latin typeface="Montserrat Medium"/>
                        </a:rPr>
                        <a:t>18,200</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660" b="1">
                          <a:solidFill>
                            <a:srgbClr val="1A1A1A"/>
                          </a:solidFill>
                          <a:latin typeface="Montserrat Medium"/>
                        </a:rPr>
                        <a:t>EBITDA margin</a:t>
                      </a:r>
                    </a:p>
                  </a:txBody>
                  <a:tcPr marL="36576" marR="22860" marT="0" marB="0" anchor="ctr">
                    <a:solidFill>
                      <a:srgbClr val="FFFFFF"/>
                    </a:solidFill>
                  </a:tcPr>
                </a:tc>
                <a:tc>
                  <a:txBody>
                    <a:bodyPr/>
                    <a:lstStyle/>
                    <a:p>
                      <a:pPr algn="ctr"/>
                      <a:r>
                        <a:rPr sz="660" b="0">
                          <a:solidFill>
                            <a:srgbClr val="1A1A1A"/>
                          </a:solidFill>
                          <a:latin typeface="Montserrat Medium"/>
                        </a:rPr>
                        <a:t>40.8%</a:t>
                      </a:r>
                    </a:p>
                  </a:txBody>
                  <a:tcPr marL="36576" marR="22860" marT="0" marB="0" anchor="ctr">
                    <a:solidFill>
                      <a:srgbClr val="FFFFFF"/>
                    </a:solidFill>
                  </a:tcPr>
                </a:tc>
                <a:tc>
                  <a:txBody>
                    <a:bodyPr/>
                    <a:lstStyle/>
                    <a:p>
                      <a:pPr algn="ctr"/>
                      <a:r>
                        <a:rPr sz="660" b="0">
                          <a:solidFill>
                            <a:srgbClr val="1A1A1A"/>
                          </a:solidFill>
                          <a:latin typeface="Montserrat Medium"/>
                        </a:rPr>
                        <a:t>39.5%</a:t>
                      </a:r>
                    </a:p>
                  </a:txBody>
                  <a:tcPr marL="36576" marR="22860" marT="0" marB="0" anchor="ctr">
                    <a:solidFill>
                      <a:srgbClr val="FFFFFF"/>
                    </a:solidFill>
                  </a:tcPr>
                </a:tc>
                <a:tc>
                  <a:txBody>
                    <a:bodyPr/>
                    <a:lstStyle/>
                    <a:p>
                      <a:pPr algn="ctr"/>
                      <a:r>
                        <a:rPr sz="660" b="0">
                          <a:solidFill>
                            <a:srgbClr val="1A1A1A"/>
                          </a:solidFill>
                          <a:latin typeface="Montserrat Medium"/>
                        </a:rPr>
                        <a:t>39.8%</a:t>
                      </a:r>
                    </a:p>
                  </a:txBody>
                  <a:tcPr marL="36576" marR="22860" marT="0" marB="0" anchor="ctr">
                    <a:solidFill>
                      <a:srgbClr val="FFFFFF"/>
                    </a:solidFill>
                  </a:tcPr>
                </a:tc>
                <a:tc>
                  <a:txBody>
                    <a:bodyPr/>
                    <a:lstStyle/>
                    <a:p>
                      <a:pPr algn="ctr"/>
                      <a:r>
                        <a:rPr sz="660" b="0">
                          <a:solidFill>
                            <a:srgbClr val="1A1A1A"/>
                          </a:solidFill>
                          <a:latin typeface="Montserrat Medium"/>
                        </a:rPr>
                        <a:t>39.9%</a:t>
                      </a:r>
                    </a:p>
                  </a:txBody>
                  <a:tcPr marL="36576" marR="22860" marT="0" marB="0" anchor="ctr">
                    <a:solidFill>
                      <a:srgbClr val="FFFFFF"/>
                    </a:solidFill>
                  </a:tcPr>
                </a:tc>
                <a:tc>
                  <a:txBody>
                    <a:bodyPr/>
                    <a:lstStyle/>
                    <a:p>
                      <a:pPr algn="ctr"/>
                      <a:r>
                        <a:rPr sz="660" b="0">
                          <a:solidFill>
                            <a:srgbClr val="1A1A1A"/>
                          </a:solidFill>
                          <a:latin typeface="Montserrat Medium"/>
                        </a:rPr>
                        <a:t>42.1%</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660" b="1">
                          <a:solidFill>
                            <a:srgbClr val="1A1A1A"/>
                          </a:solidFill>
                          <a:latin typeface="Montserrat Medium"/>
                        </a:rPr>
                        <a:t>Iron ore production (Mt)</a:t>
                      </a:r>
                    </a:p>
                  </a:txBody>
                  <a:tcPr marL="36576" marR="22860" marT="0" marB="0" anchor="ctr">
                    <a:solidFill>
                      <a:srgbClr val="EEF1F6"/>
                    </a:solidFill>
                  </a:tcPr>
                </a:tc>
                <a:tc>
                  <a:txBody>
                    <a:bodyPr/>
                    <a:lstStyle/>
                    <a:p>
                      <a:pPr algn="ctr"/>
                      <a:r>
                        <a:rPr sz="660" b="0">
                          <a:solidFill>
                            <a:srgbClr val="1A1A1A"/>
                          </a:solidFill>
                          <a:latin typeface="Montserrat Medium"/>
                        </a:rPr>
                        <a:t>328</a:t>
                      </a:r>
                    </a:p>
                  </a:txBody>
                  <a:tcPr marL="36576" marR="22860" marT="0" marB="0" anchor="ctr">
                    <a:solidFill>
                      <a:srgbClr val="EEF1F6"/>
                    </a:solidFill>
                  </a:tcPr>
                </a:tc>
                <a:tc>
                  <a:txBody>
                    <a:bodyPr/>
                    <a:lstStyle/>
                    <a:p>
                      <a:pPr algn="ctr"/>
                      <a:r>
                        <a:rPr sz="660" b="0">
                          <a:solidFill>
                            <a:srgbClr val="1A1A1A"/>
                          </a:solidFill>
                          <a:latin typeface="Montserrat Medium"/>
                        </a:rPr>
                        <a:t>345</a:t>
                      </a:r>
                    </a:p>
                  </a:txBody>
                  <a:tcPr marL="36576" marR="22860" marT="0" marB="0" anchor="ctr">
                    <a:solidFill>
                      <a:srgbClr val="EEF1F6"/>
                    </a:solidFill>
                  </a:tcPr>
                </a:tc>
                <a:tc>
                  <a:txBody>
                    <a:bodyPr/>
                    <a:lstStyle/>
                    <a:p>
                      <a:pPr algn="ctr"/>
                      <a:r>
                        <a:rPr sz="660" b="0">
                          <a:solidFill>
                            <a:srgbClr val="1A1A1A"/>
                          </a:solidFill>
                          <a:latin typeface="Montserrat Medium"/>
                        </a:rPr>
                        <a:t>350</a:t>
                      </a:r>
                    </a:p>
                  </a:txBody>
                  <a:tcPr marL="36576" marR="22860" marT="0" marB="0" anchor="ctr">
                    <a:solidFill>
                      <a:srgbClr val="EEF1F6"/>
                    </a:solidFill>
                  </a:tcPr>
                </a:tc>
                <a:tc>
                  <a:txBody>
                    <a:bodyPr/>
                    <a:lstStyle/>
                    <a:p>
                      <a:pPr algn="ctr"/>
                      <a:r>
                        <a:rPr sz="660" b="0">
                          <a:solidFill>
                            <a:srgbClr val="1A1A1A"/>
                          </a:solidFill>
                          <a:latin typeface="Montserrat Medium"/>
                        </a:rPr>
                        <a:t>353</a:t>
                      </a:r>
                    </a:p>
                  </a:txBody>
                  <a:tcPr marL="36576" marR="22860" marT="0" marB="0" anchor="ctr">
                    <a:solidFill>
                      <a:srgbClr val="EEF1F6"/>
                    </a:solidFill>
                  </a:tcPr>
                </a:tc>
                <a:tc>
                  <a:txBody>
                    <a:bodyPr/>
                    <a:lstStyle/>
                    <a:p>
                      <a:pPr algn="ctr"/>
                      <a:r>
                        <a:rPr sz="660" b="0">
                          <a:solidFill>
                            <a:srgbClr val="1A1A1A"/>
                          </a:solidFill>
                          <a:latin typeface="Montserrat Medium"/>
                        </a:rPr>
                        <a:t>357</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16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DB996974-B94E-403B-A101-BBD413EDE307}">
  <ds:schemaRefs>
    <ds:schemaRef ds:uri="http://schemas.microsoft.com/office/2006/documentManagement/types"/>
    <ds:schemaRef ds:uri="94dfd066-b0e0-433c-b197-9cd860b93142"/>
    <ds:schemaRef ds:uri="http://purl.org/dc/terms/"/>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1730</TotalTime>
  <Words>4600</Words>
  <Application>Microsoft Office PowerPoint</Application>
  <PresentationFormat>Letter Paper (8.5x11 in)</PresentationFormat>
  <Paragraphs>333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Izzo</cp:lastModifiedBy>
  <cp:revision>59</cp:revision>
  <dcterms:created xsi:type="dcterms:W3CDTF">2023-03-17T17:27:08Z</dcterms:created>
  <dcterms:modified xsi:type="dcterms:W3CDTF">2026-07-16T15:29:04Z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