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85" r:id="rId6"/>
    <p:sldId id="276" r:id="rId7"/>
    <p:sldId id="277" r:id="rId8"/>
    <p:sldId id="278" r:id="rId9"/>
    <p:sldId id="283" r:id="rId10"/>
    <p:sldId id="284" r:id="rId11"/>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6" userDrawn="1">
          <p15:clr>
            <a:srgbClr val="A4A3A4"/>
          </p15:clr>
        </p15:guide>
        <p15:guide id="2" pos="96" userDrawn="1">
          <p15:clr>
            <a:srgbClr val="A4A3A4"/>
          </p15:clr>
        </p15:guide>
        <p15:guide id="3" pos="3974" userDrawn="1">
          <p15:clr>
            <a:srgbClr val="A4A3A4"/>
          </p15:clr>
        </p15:guide>
        <p15:guide id="4" pos="2160" userDrawn="1">
          <p15:clr>
            <a:srgbClr val="A4A3A4"/>
          </p15:clr>
        </p15:guide>
        <p15:guide id="5" pos="2999" userDrawn="1">
          <p15:clr>
            <a:srgbClr val="A4A3A4"/>
          </p15:clr>
        </p15:guide>
        <p15:guide id="6" pos="154" userDrawn="1">
          <p15:clr>
            <a:srgbClr val="A4A3A4"/>
          </p15:clr>
        </p15:guide>
        <p15:guide id="7" pos="4224" userDrawn="1">
          <p15:clr>
            <a:srgbClr val="A4A3A4"/>
          </p15:clr>
        </p15:guide>
        <p15:guide id="8" pos="2228" userDrawn="1">
          <p15:clr>
            <a:srgbClr val="A4A3A4"/>
          </p15:clr>
        </p15:guide>
        <p15:guide id="9" orient="horz" pos="2980" userDrawn="1">
          <p15:clr>
            <a:srgbClr val="A4A3A4"/>
          </p15:clr>
        </p15:guide>
        <p15:guide id="10" pos="3113" userDrawn="1">
          <p15:clr>
            <a:srgbClr val="A4A3A4"/>
          </p15:clr>
        </p15:guide>
        <p15:guide id="11" pos="20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21A9"/>
    <a:srgbClr val="0A1774"/>
    <a:srgbClr val="329EE3"/>
    <a:srgbClr val="F1F0F0"/>
    <a:srgbClr val="0A1074"/>
    <a:srgbClr val="161776"/>
    <a:srgbClr val="D7D7D7"/>
    <a:srgbClr val="E6E6E6"/>
    <a:srgbClr val="0F21A6"/>
    <a:srgbClr val="08219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5888C8-89DB-443A-B68F-CBB54F54F153}" v="3" dt="2026-07-13T13:50:46.069"/>
    <p1510:client id="{8894E413-9E1B-44B1-A5E8-8897631A7712}" v="3" dt="2026-07-12T23:35:19.367"/>
    <p1510:client id="{B409595A-7A3B-45C1-8C2C-FCC327832DE7}" v="1" dt="2026-07-13T14:32:16.93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545" autoAdjust="0"/>
    <p:restoredTop sz="96652" autoAdjust="0"/>
  </p:normalViewPr>
  <p:slideViewPr>
    <p:cSldViewPr snapToGrid="0">
      <p:cViewPr varScale="1">
        <p:scale>
          <a:sx n="66" d="100"/>
          <a:sy n="66" d="100"/>
        </p:scale>
        <p:origin x="2586" y="90"/>
      </p:cViewPr>
      <p:guideLst>
        <p:guide orient="horz" pos="46"/>
        <p:guide pos="96"/>
        <p:guide pos="3974"/>
        <p:guide pos="2160"/>
        <p:guide pos="2999"/>
        <p:guide pos="154"/>
        <p:guide pos="4224"/>
        <p:guide pos="2228"/>
        <p:guide orient="horz" pos="2980"/>
        <p:guide pos="3113"/>
        <p:guide pos="209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a Izzo" userId="b25620e634527944" providerId="LiveId" clId="{676DCCBD-C5AE-46DA-8C65-D3A7A315AD1D}"/>
    <pc:docChg chg="undo custSel modSld">
      <pc:chgData name="Luca Izzo" userId="b25620e634527944" providerId="LiveId" clId="{676DCCBD-C5AE-46DA-8C65-D3A7A315AD1D}" dt="2026-07-12T23:49:31.226" v="406" actId="20577"/>
      <pc:docMkLst>
        <pc:docMk/>
      </pc:docMkLst>
      <pc:sldChg chg="modSp mod">
        <pc:chgData name="Luca Izzo" userId="b25620e634527944" providerId="LiveId" clId="{676DCCBD-C5AE-46DA-8C65-D3A7A315AD1D}" dt="2026-07-12T23:49:31.226" v="406" actId="20577"/>
        <pc:sldMkLst>
          <pc:docMk/>
          <pc:sldMk cId="1456612816" sldId="256"/>
        </pc:sldMkLst>
        <pc:spChg chg="mod">
          <ac:chgData name="Luca Izzo" userId="b25620e634527944" providerId="LiveId" clId="{676DCCBD-C5AE-46DA-8C65-D3A7A315AD1D}" dt="2026-07-12T23:44:35.723" v="405" actId="20577"/>
          <ac:spMkLst>
            <pc:docMk/>
            <pc:sldMk cId="1456612816" sldId="256"/>
            <ac:spMk id="3" creationId="{EBA68141-9E09-9BF6-00BC-4CE3B87F444C}"/>
          </ac:spMkLst>
        </pc:spChg>
        <pc:spChg chg="mod">
          <ac:chgData name="Luca Izzo" userId="b25620e634527944" providerId="LiveId" clId="{676DCCBD-C5AE-46DA-8C65-D3A7A315AD1D}" dt="2026-07-12T23:49:31.226" v="406" actId="20577"/>
          <ac:spMkLst>
            <pc:docMk/>
            <pc:sldMk cId="1456612816" sldId="256"/>
            <ac:spMk id="7" creationId="{0E01F140-3FCE-1463-A81B-6696EF9DA503}"/>
          </ac:spMkLst>
        </pc:spChg>
        <pc:spChg chg="mod">
          <ac:chgData name="Luca Izzo" userId="b25620e634527944" providerId="LiveId" clId="{676DCCBD-C5AE-46DA-8C65-D3A7A315AD1D}" dt="2026-07-12T17:02:31.498" v="308" actId="947"/>
          <ac:spMkLst>
            <pc:docMk/>
            <pc:sldMk cId="1456612816" sldId="256"/>
            <ac:spMk id="22" creationId="{75084483-B59F-C7D6-36CB-7B0B74270491}"/>
          </ac:spMkLst>
        </pc:spChg>
        <pc:spChg chg="mod">
          <ac:chgData name="Luca Izzo" userId="b25620e634527944" providerId="LiveId" clId="{676DCCBD-C5AE-46DA-8C65-D3A7A315AD1D}" dt="2026-07-12T18:47:39.888" v="341" actId="20577"/>
          <ac:spMkLst>
            <pc:docMk/>
            <pc:sldMk cId="1456612816" sldId="256"/>
            <ac:spMk id="28" creationId="{16B38EE8-F3FD-851C-3E15-3033F39EE9C4}"/>
          </ac:spMkLst>
        </pc:spChg>
        <pc:graphicFrameChg chg="mod modGraphic">
          <ac:chgData name="Luca Izzo" userId="b25620e634527944" providerId="LiveId" clId="{676DCCBD-C5AE-46DA-8C65-D3A7A315AD1D}" dt="2026-07-12T23:42:58.099" v="392" actId="20577"/>
          <ac:graphicFrameMkLst>
            <pc:docMk/>
            <pc:sldMk cId="1456612816" sldId="256"/>
            <ac:graphicFrameMk id="74" creationId="{00000000-0000-0000-0000-000000000000}"/>
          </ac:graphicFrameMkLst>
        </pc:graphicFrameChg>
        <pc:cxnChg chg="mod">
          <ac:chgData name="Luca Izzo" userId="b25620e634527944" providerId="LiveId" clId="{676DCCBD-C5AE-46DA-8C65-D3A7A315AD1D}" dt="2026-07-12T18:47:16.163" v="338" actId="1076"/>
          <ac:cxnSpMkLst>
            <pc:docMk/>
            <pc:sldMk cId="1456612816" sldId="256"/>
            <ac:cxnSpMk id="29" creationId="{90519E78-65EC-134B-DADE-8932B34528D5}"/>
          </ac:cxnSpMkLst>
        </pc:cxnChg>
      </pc:sldChg>
      <pc:sldChg chg="modSp mod">
        <pc:chgData name="Luca Izzo" userId="b25620e634527944" providerId="LiveId" clId="{676DCCBD-C5AE-46DA-8C65-D3A7A315AD1D}" dt="2026-07-12T17:02:31.549" v="314" actId="947"/>
        <pc:sldMkLst>
          <pc:docMk/>
          <pc:sldMk cId="3107995891" sldId="276"/>
        </pc:sldMkLst>
        <pc:spChg chg="mod">
          <ac:chgData name="Luca Izzo" userId="b25620e634527944" providerId="LiveId" clId="{676DCCBD-C5AE-46DA-8C65-D3A7A315AD1D}" dt="2026-07-12T17:02:31.549" v="314" actId="947"/>
          <ac:spMkLst>
            <pc:docMk/>
            <pc:sldMk cId="3107995891" sldId="276"/>
            <ac:spMk id="6" creationId="{1156EA86-516B-30B7-920F-9BC56B5726D5}"/>
          </ac:spMkLst>
        </pc:spChg>
      </pc:sldChg>
      <pc:sldChg chg="modSp mod">
        <pc:chgData name="Luca Izzo" userId="b25620e634527944" providerId="LiveId" clId="{676DCCBD-C5AE-46DA-8C65-D3A7A315AD1D}" dt="2026-07-12T17:02:31.571" v="317" actId="947"/>
        <pc:sldMkLst>
          <pc:docMk/>
          <pc:sldMk cId="3451903038" sldId="277"/>
        </pc:sldMkLst>
        <pc:spChg chg="mod">
          <ac:chgData name="Luca Izzo" userId="b25620e634527944" providerId="LiveId" clId="{676DCCBD-C5AE-46DA-8C65-D3A7A315AD1D}" dt="2026-07-12T17:02:31.571" v="317" actId="947"/>
          <ac:spMkLst>
            <pc:docMk/>
            <pc:sldMk cId="3451903038" sldId="277"/>
            <ac:spMk id="3" creationId="{68415F75-34E6-6EE2-C099-61E395E0CFCC}"/>
          </ac:spMkLst>
        </pc:spChg>
      </pc:sldChg>
      <pc:sldChg chg="modSp mod">
        <pc:chgData name="Luca Izzo" userId="b25620e634527944" providerId="LiveId" clId="{676DCCBD-C5AE-46DA-8C65-D3A7A315AD1D}" dt="2026-07-12T17:02:31.597" v="320" actId="947"/>
        <pc:sldMkLst>
          <pc:docMk/>
          <pc:sldMk cId="2951990564" sldId="278"/>
        </pc:sldMkLst>
        <pc:spChg chg="mod">
          <ac:chgData name="Luca Izzo" userId="b25620e634527944" providerId="LiveId" clId="{676DCCBD-C5AE-46DA-8C65-D3A7A315AD1D}" dt="2026-07-12T17:02:31.597" v="320" actId="947"/>
          <ac:spMkLst>
            <pc:docMk/>
            <pc:sldMk cId="2951990564" sldId="278"/>
            <ac:spMk id="3" creationId="{70CB4ED1-B1A4-E557-A28E-44F8CBDFF198}"/>
          </ac:spMkLst>
        </pc:spChg>
      </pc:sldChg>
      <pc:sldChg chg="modSp mod">
        <pc:chgData name="Luca Izzo" userId="b25620e634527944" providerId="LiveId" clId="{676DCCBD-C5AE-46DA-8C65-D3A7A315AD1D}" dt="2026-07-12T17:02:31.619" v="323" actId="947"/>
        <pc:sldMkLst>
          <pc:docMk/>
          <pc:sldMk cId="3495085051" sldId="283"/>
        </pc:sldMkLst>
        <pc:spChg chg="mod">
          <ac:chgData name="Luca Izzo" userId="b25620e634527944" providerId="LiveId" clId="{676DCCBD-C5AE-46DA-8C65-D3A7A315AD1D}" dt="2026-07-12T17:02:31.619" v="323" actId="947"/>
          <ac:spMkLst>
            <pc:docMk/>
            <pc:sldMk cId="3495085051" sldId="283"/>
            <ac:spMk id="3" creationId="{6172D4B1-1BA3-894E-3290-699B37DD19C8}"/>
          </ac:spMkLst>
        </pc:spChg>
      </pc:sldChg>
      <pc:sldChg chg="modSp mod">
        <pc:chgData name="Luca Izzo" userId="b25620e634527944" providerId="LiveId" clId="{676DCCBD-C5AE-46DA-8C65-D3A7A315AD1D}" dt="2026-07-12T17:02:31.643" v="326" actId="947"/>
        <pc:sldMkLst>
          <pc:docMk/>
          <pc:sldMk cId="728409953" sldId="284"/>
        </pc:sldMkLst>
        <pc:spChg chg="mod">
          <ac:chgData name="Luca Izzo" userId="b25620e634527944" providerId="LiveId" clId="{676DCCBD-C5AE-46DA-8C65-D3A7A315AD1D}" dt="2026-07-12T17:02:31.643" v="326" actId="947"/>
          <ac:spMkLst>
            <pc:docMk/>
            <pc:sldMk cId="728409953" sldId="284"/>
            <ac:spMk id="3" creationId="{3CFFCF77-7283-D0BA-46C1-093395FEC9C8}"/>
          </ac:spMkLst>
        </pc:spChg>
      </pc:sldChg>
      <pc:sldChg chg="modSp mod">
        <pc:chgData name="Luca Izzo" userId="b25620e634527944" providerId="LiveId" clId="{676DCCBD-C5AE-46DA-8C65-D3A7A315AD1D}" dt="2026-07-12T23:35:19.367" v="360"/>
        <pc:sldMkLst>
          <pc:docMk/>
          <pc:sldMk cId="4174432949" sldId="285"/>
        </pc:sldMkLst>
        <pc:spChg chg="mod">
          <ac:chgData name="Luca Izzo" userId="b25620e634527944" providerId="LiveId" clId="{676DCCBD-C5AE-46DA-8C65-D3A7A315AD1D}" dt="2026-07-12T17:02:31.519" v="311" actId="947"/>
          <ac:spMkLst>
            <pc:docMk/>
            <pc:sldMk cId="4174432949" sldId="285"/>
            <ac:spMk id="2" creationId="{DD55B28F-9C43-D989-04CC-C16DB5D23390}"/>
          </ac:spMkLst>
        </pc:spChg>
        <pc:spChg chg="mod">
          <ac:chgData name="Luca Izzo" userId="b25620e634527944" providerId="LiveId" clId="{676DCCBD-C5AE-46DA-8C65-D3A7A315AD1D}" dt="2026-07-12T23:34:48.556" v="353" actId="20577"/>
          <ac:spMkLst>
            <pc:docMk/>
            <pc:sldMk cId="4174432949" sldId="285"/>
            <ac:spMk id="21" creationId="{00000000-0000-0000-0000-000000000000}"/>
          </ac:spMkLst>
        </pc:spChg>
        <pc:spChg chg="mod">
          <ac:chgData name="Luca Izzo" userId="b25620e634527944" providerId="LiveId" clId="{676DCCBD-C5AE-46DA-8C65-D3A7A315AD1D}" dt="2026-07-12T23:34:55.958" v="357" actId="20577"/>
          <ac:spMkLst>
            <pc:docMk/>
            <pc:sldMk cId="4174432949" sldId="285"/>
            <ac:spMk id="23" creationId="{00000000-0000-0000-0000-000000000000}"/>
          </ac:spMkLst>
        </pc:spChg>
        <pc:spChg chg="mod">
          <ac:chgData name="Luca Izzo" userId="b25620e634527944" providerId="LiveId" clId="{676DCCBD-C5AE-46DA-8C65-D3A7A315AD1D}" dt="2026-07-12T18:48:47.127" v="347" actId="20577"/>
          <ac:spMkLst>
            <pc:docMk/>
            <pc:sldMk cId="4174432949" sldId="285"/>
            <ac:spMk id="25" creationId="{00000000-0000-0000-0000-000000000000}"/>
          </ac:spMkLst>
        </pc:spChg>
        <pc:graphicFrameChg chg="modGraphic">
          <ac:chgData name="Luca Izzo" userId="b25620e634527944" providerId="LiveId" clId="{676DCCBD-C5AE-46DA-8C65-D3A7A315AD1D}" dt="2026-07-12T17:02:31.409" v="296" actId="947"/>
          <ac:graphicFrameMkLst>
            <pc:docMk/>
            <pc:sldMk cId="4174432949" sldId="285"/>
            <ac:graphicFrameMk id="22" creationId="{00000000-0000-0000-0000-000000000000}"/>
          </ac:graphicFrameMkLst>
        </pc:graphicFrameChg>
        <pc:graphicFrameChg chg="mod modGraphic">
          <ac:chgData name="Luca Izzo" userId="b25620e634527944" providerId="LiveId" clId="{676DCCBD-C5AE-46DA-8C65-D3A7A315AD1D}" dt="2026-07-12T23:35:19.367" v="360"/>
          <ac:graphicFrameMkLst>
            <pc:docMk/>
            <pc:sldMk cId="4174432949" sldId="285"/>
            <ac:graphicFrameMk id="24" creationId="{00000000-0000-0000-0000-000000000000}"/>
          </ac:graphicFrameMkLst>
        </pc:graphicFrameChg>
        <pc:graphicFrameChg chg="modGraphic">
          <ac:chgData name="Luca Izzo" userId="b25620e634527944" providerId="LiveId" clId="{676DCCBD-C5AE-46DA-8C65-D3A7A315AD1D}" dt="2026-07-12T18:49:19.547" v="352" actId="2165"/>
          <ac:graphicFrameMkLst>
            <pc:docMk/>
            <pc:sldMk cId="4174432949" sldId="285"/>
            <ac:graphicFrameMk id="26" creationId="{00000000-0000-0000-0000-000000000000}"/>
          </ac:graphicFrameMkLst>
        </pc:graphicFrameChg>
      </pc:sldChg>
    </pc:docChg>
  </pc:docChgLst>
  <pc:docChgLst>
    <pc:chgData name="Luca Izzo" userId="b25620e634527944" providerId="LiveId" clId="{630A6B12-2F9B-4A77-B80B-CCD268759C9D}"/>
    <pc:docChg chg="undo custSel modSld">
      <pc:chgData name="Luca Izzo" userId="b25620e634527944" providerId="LiveId" clId="{630A6B12-2F9B-4A77-B80B-CCD268759C9D}" dt="2026-07-13T13:48:34.584" v="10" actId="313"/>
      <pc:docMkLst>
        <pc:docMk/>
      </pc:docMkLst>
      <pc:sldChg chg="modSp mod">
        <pc:chgData name="Luca Izzo" userId="b25620e634527944" providerId="LiveId" clId="{630A6B12-2F9B-4A77-B80B-CCD268759C9D}" dt="2026-07-13T13:48:34.584" v="10" actId="313"/>
        <pc:sldMkLst>
          <pc:docMk/>
          <pc:sldMk cId="1456612816" sldId="256"/>
        </pc:sldMkLst>
        <pc:spChg chg="mod">
          <ac:chgData name="Luca Izzo" userId="b25620e634527944" providerId="LiveId" clId="{630A6B12-2F9B-4A77-B80B-CCD268759C9D}" dt="2026-07-13T13:48:34.584" v="10" actId="313"/>
          <ac:spMkLst>
            <pc:docMk/>
            <pc:sldMk cId="1456612816" sldId="256"/>
            <ac:spMk id="3" creationId="{EBA68141-9E09-9BF6-00BC-4CE3B87F444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008473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64604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345679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A8E477B-E6D4-435F-9DE2-011A1699FAF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3375744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A8E477B-E6D4-435F-9DE2-011A1699FAF4}" type="datetimeFigureOut">
              <a:rPr lang="en-US" smtClean="0"/>
              <a:t>7/13/2026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847645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A8E477B-E6D4-435F-9DE2-011A1699FAF4}" type="datetimeFigureOut">
              <a:rPr lang="en-US" smtClean="0"/>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290532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A8E477B-E6D4-435F-9DE2-011A1699FAF4}" type="datetimeFigureOut">
              <a:rPr lang="en-US" smtClean="0"/>
              <a:t>7/13/2026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488062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A8E477B-E6D4-435F-9DE2-011A1699FAF4}" type="datetimeFigureOut">
              <a:rPr lang="en-US" smtClean="0"/>
              <a:t>7/13/2026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15125479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8E477B-E6D4-435F-9DE2-011A1699FAF4}" type="datetimeFigureOut">
              <a:rPr lang="en-US" smtClean="0"/>
              <a:t>7/13/2026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179619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9864877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AA8E477B-E6D4-435F-9DE2-011A1699FAF4}" type="datetimeFigureOut">
              <a:rPr lang="en-US" smtClean="0"/>
              <a:t>7/13/2026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3EB860C-C488-4227-A898-C0FD716B36A9}" type="slidenum">
              <a:rPr lang="en-US" smtClean="0"/>
              <a:t>‹#›</a:t>
            </a:fld>
            <a:endParaRPr lang="en-US"/>
          </a:p>
        </p:txBody>
      </p:sp>
    </p:spTree>
    <p:extLst>
      <p:ext uri="{BB962C8B-B14F-4D97-AF65-F5344CB8AC3E}">
        <p14:creationId xmlns:p14="http://schemas.microsoft.com/office/powerpoint/2010/main" val="26913711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AA8E477B-E6D4-435F-9DE2-011A1699FAF4}" type="datetimeFigureOut">
              <a:rPr lang="en-US" smtClean="0"/>
              <a:t>7/13/2026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F3EB860C-C488-4227-A898-C0FD716B36A9}" type="slidenum">
              <a:rPr lang="en-US" smtClean="0"/>
              <a:t>‹#›</a:t>
            </a:fld>
            <a:endParaRPr lang="en-US"/>
          </a:p>
        </p:txBody>
      </p:sp>
    </p:spTree>
    <p:extLst>
      <p:ext uri="{BB962C8B-B14F-4D97-AF65-F5344CB8AC3E}">
        <p14:creationId xmlns:p14="http://schemas.microsoft.com/office/powerpoint/2010/main" val="219073648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47CDB28-0B95-4E20-FDF9-347280ACAF7C}"/>
              </a:ext>
            </a:extLst>
          </p:cNvPr>
          <p:cNvSpPr/>
          <p:nvPr/>
        </p:nvSpPr>
        <p:spPr>
          <a:xfrm>
            <a:off x="0" y="534526"/>
            <a:ext cx="5328919" cy="1181100"/>
          </a:xfrm>
          <a:prstGeom prst="rect">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5" name="Rectangle: Rounded Corners 4">
            <a:extLst>
              <a:ext uri="{FF2B5EF4-FFF2-40B4-BE49-F238E27FC236}">
                <a16:creationId xmlns:a16="http://schemas.microsoft.com/office/drawing/2014/main" id="{A896D0DA-17CA-FCF6-3157-FAC0EA7D2F83}"/>
              </a:ext>
            </a:extLst>
          </p:cNvPr>
          <p:cNvSpPr/>
          <p:nvPr/>
        </p:nvSpPr>
        <p:spPr>
          <a:xfrm>
            <a:off x="4175442" y="534526"/>
            <a:ext cx="2682558" cy="1181100"/>
          </a:xfrm>
          <a:prstGeom prst="roundRect">
            <a:avLst>
              <a:gd name="adj" fmla="val 0"/>
            </a:avLst>
          </a:prstGeom>
          <a:solidFill>
            <a:srgbClr val="0A177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Montserrat Medium" pitchFamily="2" charset="0"/>
            </a:endParaRPr>
          </a:p>
        </p:txBody>
      </p:sp>
      <p:sp>
        <p:nvSpPr>
          <p:cNvPr id="6" name="TextBox 5">
            <a:extLst>
              <a:ext uri="{FF2B5EF4-FFF2-40B4-BE49-F238E27FC236}">
                <a16:creationId xmlns:a16="http://schemas.microsoft.com/office/drawing/2014/main" id="{57E8F4AF-D5E9-2C1A-F90F-700386D52614}"/>
              </a:ext>
            </a:extLst>
          </p:cNvPr>
          <p:cNvSpPr txBox="1"/>
          <p:nvPr/>
        </p:nvSpPr>
        <p:spPr>
          <a:xfrm>
            <a:off x="152400" y="618067"/>
            <a:ext cx="1279517" cy="292388"/>
          </a:xfrm>
          <a:prstGeom prst="rect">
            <a:avLst/>
          </a:prstGeom>
          <a:noFill/>
        </p:spPr>
        <p:txBody>
          <a:bodyPr wrap="none" rtlCol="0">
            <a:spAutoFit/>
          </a:bodyPr>
          <a:lstStyle/>
          <a:p>
            <a:r>
              <a:rPr lang="pt-BR" sz="1300" b="1" dirty="0">
                <a:solidFill>
                  <a:schemeClr val="bg1"/>
                </a:solidFill>
                <a:latin typeface="Montserrat Medium" pitchFamily="2" charset="0"/>
                <a:cs typeface="Arial" panose="020B0604020202020204" pitchFamily="34" charset="0"/>
              </a:rPr>
              <a:t>Metals &amp; Mining</a:t>
            </a:r>
            <a:endParaRPr lang="en-US" sz="1300" b="1" dirty="0">
              <a:solidFill>
                <a:schemeClr val="bg1"/>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0E01F140-3FCE-1463-A81B-6696EF9DA503}"/>
              </a:ext>
            </a:extLst>
          </p:cNvPr>
          <p:cNvSpPr txBox="1"/>
          <p:nvPr/>
        </p:nvSpPr>
        <p:spPr>
          <a:xfrm>
            <a:off x="152400" y="860200"/>
            <a:ext cx="5769935" cy="292388"/>
          </a:xfrm>
          <a:prstGeom prst="rect">
            <a:avLst/>
          </a:prstGeom>
          <a:noFill/>
        </p:spPr>
        <p:txBody>
          <a:bodyPr wrap="square" rtlCol="0">
            <a:spAutoFit/>
          </a:bodyPr>
          <a:lstStyle/>
          <a:p>
            <a:r>
              <a:rPr lang="pt-BR" sz="1300" dirty="0">
                <a:solidFill>
                  <a:schemeClr val="bg1"/>
                </a:solidFill>
                <a:latin typeface="Montserrat Medium" pitchFamily="2" charset="0"/>
                <a:cs typeface="Arial" panose="020B0604020202020204" pitchFamily="34" charset="0"/>
              </a:rPr>
              <a:t>2Q26 Preview: Mining compresses, portfolio cushions</a:t>
            </a:r>
            <a:endParaRPr lang="en-US" sz="1300" dirty="0">
              <a:solidFill>
                <a:schemeClr val="bg1"/>
              </a:solidFill>
              <a:latin typeface="Montserrat Medium" pitchFamily="2" charset="0"/>
              <a:cs typeface="Arial" panose="020B0604020202020204" pitchFamily="34" charset="0"/>
            </a:endParaRPr>
          </a:p>
        </p:txBody>
      </p:sp>
      <p:sp>
        <p:nvSpPr>
          <p:cNvPr id="9" name="TextBox 8">
            <a:extLst>
              <a:ext uri="{FF2B5EF4-FFF2-40B4-BE49-F238E27FC236}">
                <a16:creationId xmlns:a16="http://schemas.microsoft.com/office/drawing/2014/main" id="{90F04314-B4A2-A029-3904-731FC41E09B8}"/>
              </a:ext>
            </a:extLst>
          </p:cNvPr>
          <p:cNvSpPr txBox="1"/>
          <p:nvPr/>
        </p:nvSpPr>
        <p:spPr>
          <a:xfrm>
            <a:off x="4941888" y="1877390"/>
            <a:ext cx="1763709" cy="123111"/>
          </a:xfrm>
          <a:prstGeom prst="rect">
            <a:avLst/>
          </a:prstGeom>
          <a:noFill/>
        </p:spPr>
        <p:txBody>
          <a:bodyPr wrap="square" lIns="0" tIns="0" rIns="0" bIns="0" rtlCol="0">
            <a:spAutoFit/>
          </a:bodyPr>
          <a:lstStyle/>
          <a:p>
            <a:r>
              <a:rPr lang="en-US" sz="800" b="1" dirty="0">
                <a:latin typeface="Montserrat Medium" pitchFamily="2" charset="0"/>
                <a:cs typeface="Arial" panose="020B0604020202020204" pitchFamily="34" charset="0"/>
              </a:rPr>
              <a:t>ANALYSTS</a:t>
            </a:r>
            <a:endParaRPr lang="en-US" sz="800" dirty="0">
              <a:latin typeface="Montserrat Medium" pitchFamily="2" charset="0"/>
              <a:cs typeface="Arial" panose="020B0604020202020204" pitchFamily="34" charset="0"/>
            </a:endParaRPr>
          </a:p>
        </p:txBody>
      </p:sp>
      <p:grpSp>
        <p:nvGrpSpPr>
          <p:cNvPr id="16" name="Group 15">
            <a:extLst>
              <a:ext uri="{FF2B5EF4-FFF2-40B4-BE49-F238E27FC236}">
                <a16:creationId xmlns:a16="http://schemas.microsoft.com/office/drawing/2014/main" id="{F930319D-308C-FBFB-2FF9-1025F0505868}"/>
              </a:ext>
            </a:extLst>
          </p:cNvPr>
          <p:cNvGrpSpPr/>
          <p:nvPr/>
        </p:nvGrpSpPr>
        <p:grpSpPr>
          <a:xfrm>
            <a:off x="6285788" y="136414"/>
            <a:ext cx="519199" cy="276291"/>
            <a:chOff x="6089650" y="113737"/>
            <a:chExt cx="519199" cy="276291"/>
          </a:xfrm>
        </p:grpSpPr>
        <p:cxnSp>
          <p:nvCxnSpPr>
            <p:cNvPr id="14" name="Straight Connector 13">
              <a:extLst>
                <a:ext uri="{FF2B5EF4-FFF2-40B4-BE49-F238E27FC236}">
                  <a16:creationId xmlns:a16="http://schemas.microsoft.com/office/drawing/2014/main" id="{0DEF4829-BCA7-8F6A-2ECB-9BEB27AF553F}"/>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7CE3800C-4EF1-5FD1-66D7-376208E966AA}"/>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7" name="Picture 16">
            <a:extLst>
              <a:ext uri="{FF2B5EF4-FFF2-40B4-BE49-F238E27FC236}">
                <a16:creationId xmlns:a16="http://schemas.microsoft.com/office/drawing/2014/main" id="{9181F31A-1205-A154-E182-5030CF355904}"/>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19" name="Straight Connector 18">
            <a:extLst>
              <a:ext uri="{FF2B5EF4-FFF2-40B4-BE49-F238E27FC236}">
                <a16:creationId xmlns:a16="http://schemas.microsoft.com/office/drawing/2014/main" id="{AFDC8448-E90C-79F3-A5BA-ADF2A07EB4F0}"/>
              </a:ext>
            </a:extLst>
          </p:cNvPr>
          <p:cNvCxnSpPr>
            <a:cxnSpLocks/>
          </p:cNvCxnSpPr>
          <p:nvPr/>
        </p:nvCxnSpPr>
        <p:spPr>
          <a:xfrm>
            <a:off x="4940300" y="185361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11F27CE6-CF9A-FC4C-3B4F-B66BFC78B043}"/>
              </a:ext>
            </a:extLst>
          </p:cNvPr>
          <p:cNvCxnSpPr>
            <a:cxnSpLocks/>
          </p:cNvCxnSpPr>
          <p:nvPr/>
        </p:nvCxnSpPr>
        <p:spPr>
          <a:xfrm>
            <a:off x="4940300"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A9B1AFEF-0D44-C778-3E5E-8A670D510E4B}"/>
              </a:ext>
            </a:extLst>
          </p:cNvPr>
          <p:cNvCxnSpPr>
            <a:cxnSpLocks/>
          </p:cNvCxnSpPr>
          <p:nvPr/>
        </p:nvCxnSpPr>
        <p:spPr>
          <a:xfrm>
            <a:off x="4938709" y="2036179"/>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06142A79-581C-8B5B-3C1F-73D5FEA28F55}"/>
              </a:ext>
            </a:extLst>
          </p:cNvPr>
          <p:cNvSpPr txBox="1"/>
          <p:nvPr/>
        </p:nvSpPr>
        <p:spPr>
          <a:xfrm>
            <a:off x="5571611" y="1532680"/>
            <a:ext cx="1049967" cy="123111"/>
          </a:xfrm>
          <a:prstGeom prst="rect">
            <a:avLst/>
          </a:prstGeom>
          <a:noFill/>
        </p:spPr>
        <p:txBody>
          <a:bodyPr wrap="none" lIns="0" tIns="0" rIns="0" bIns="0" rtlCol="0">
            <a:spAutoFit/>
          </a:bodyPr>
          <a:lstStyle/>
          <a:p>
            <a:pPr algn="r"/>
            <a:r>
              <a:rPr lang="en-US" sz="800" b="1" dirty="0">
                <a:solidFill>
                  <a:schemeClr val="bg1"/>
                </a:solidFill>
                <a:latin typeface="Montserrat Medium" pitchFamily="2" charset="0"/>
                <a:cs typeface="Arial" panose="020B0604020202020204" pitchFamily="34" charset="0"/>
              </a:rPr>
              <a:t>Metals &amp; Mining</a:t>
            </a:r>
          </a:p>
        </p:txBody>
      </p:sp>
      <p:cxnSp>
        <p:nvCxnSpPr>
          <p:cNvPr id="71" name="Straight Connector 70">
            <a:extLst>
              <a:ext uri="{FF2B5EF4-FFF2-40B4-BE49-F238E27FC236}">
                <a16:creationId xmlns:a16="http://schemas.microsoft.com/office/drawing/2014/main" id="{54633684-E91C-9CE3-6C55-89E570E0D152}"/>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72" name="TextBox 71">
            <a:extLst>
              <a:ext uri="{FF2B5EF4-FFF2-40B4-BE49-F238E27FC236}">
                <a16:creationId xmlns:a16="http://schemas.microsoft.com/office/drawing/2014/main" id="{499CFC6B-0370-747F-BE98-5720DC9F8E6B}"/>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3" name="TextBox 72">
            <a:extLst>
              <a:ext uri="{FF2B5EF4-FFF2-40B4-BE49-F238E27FC236}">
                <a16:creationId xmlns:a16="http://schemas.microsoft.com/office/drawing/2014/main" id="{418D7A02-5037-3AEC-F1DE-7A3B11056D0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cxnSp>
        <p:nvCxnSpPr>
          <p:cNvPr id="12" name="Straight Connector 11">
            <a:extLst>
              <a:ext uri="{FF2B5EF4-FFF2-40B4-BE49-F238E27FC236}">
                <a16:creationId xmlns:a16="http://schemas.microsoft.com/office/drawing/2014/main" id="{011F4A23-121E-19BC-12C6-98E87DD76A3B}"/>
              </a:ext>
            </a:extLst>
          </p:cNvPr>
          <p:cNvCxnSpPr>
            <a:cxnSpLocks/>
          </p:cNvCxnSpPr>
          <p:nvPr/>
        </p:nvCxnSpPr>
        <p:spPr>
          <a:xfrm>
            <a:off x="4938709" y="2466170"/>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67D84E79-A660-D022-2C68-C141C5A65BF1}"/>
              </a:ext>
            </a:extLst>
          </p:cNvPr>
          <p:cNvSpPr txBox="1"/>
          <p:nvPr/>
        </p:nvSpPr>
        <p:spPr>
          <a:xfrm>
            <a:off x="4941891" y="2520020"/>
            <a:ext cx="1763709" cy="123111"/>
          </a:xfrm>
          <a:prstGeom prst="rect">
            <a:avLst/>
          </a:prstGeom>
          <a:noFill/>
        </p:spPr>
        <p:txBody>
          <a:bodyPr wrap="square" lIns="0" tIns="0" rIns="0" bIns="0" rtlCol="0">
            <a:spAutoFit/>
          </a:bodyPr>
          <a:lstStyle/>
          <a:p>
            <a:r>
              <a:rPr lang="pt-BR" sz="800" b="1" dirty="0">
                <a:latin typeface="Montserrat Medium" pitchFamily="2" charset="0"/>
                <a:cs typeface="Arial" panose="020B0604020202020204" pitchFamily="34" charset="0"/>
              </a:rPr>
              <a:t>COMPANY</a:t>
            </a:r>
            <a:endParaRPr lang="en-US" sz="800" dirty="0">
              <a:latin typeface="Montserrat Medium" pitchFamily="2" charset="0"/>
              <a:cs typeface="Arial" panose="020B0604020202020204" pitchFamily="34" charset="0"/>
            </a:endParaRPr>
          </a:p>
        </p:txBody>
      </p:sp>
      <p:cxnSp>
        <p:nvCxnSpPr>
          <p:cNvPr id="20" name="Straight Connector 19">
            <a:extLst>
              <a:ext uri="{FF2B5EF4-FFF2-40B4-BE49-F238E27FC236}">
                <a16:creationId xmlns:a16="http://schemas.microsoft.com/office/drawing/2014/main" id="{07CB01BD-21F3-6B81-BFEA-4CDAFEF5E48D}"/>
              </a:ext>
            </a:extLst>
          </p:cNvPr>
          <p:cNvCxnSpPr>
            <a:cxnSpLocks/>
          </p:cNvCxnSpPr>
          <p:nvPr/>
        </p:nvCxnSpPr>
        <p:spPr>
          <a:xfrm>
            <a:off x="4940300" y="2486818"/>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D088498-ECB6-E633-FF33-4F1E5A5AEABD}"/>
              </a:ext>
            </a:extLst>
          </p:cNvPr>
          <p:cNvCxnSpPr>
            <a:cxnSpLocks/>
          </p:cNvCxnSpPr>
          <p:nvPr/>
        </p:nvCxnSpPr>
        <p:spPr>
          <a:xfrm>
            <a:off x="4938709" y="2694546"/>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29CDFB62-59DA-A755-4C13-7FE67B1EDAC7}"/>
              </a:ext>
            </a:extLst>
          </p:cNvPr>
          <p:cNvCxnSpPr>
            <a:cxnSpLocks/>
          </p:cNvCxnSpPr>
          <p:nvPr/>
        </p:nvCxnSpPr>
        <p:spPr>
          <a:xfrm>
            <a:off x="4938709" y="2672475"/>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16B38EE8-F3FD-851C-3E15-3033F39EE9C4}"/>
              </a:ext>
            </a:extLst>
          </p:cNvPr>
          <p:cNvSpPr txBox="1"/>
          <p:nvPr/>
        </p:nvSpPr>
        <p:spPr>
          <a:xfrm>
            <a:off x="4938708" y="2773536"/>
            <a:ext cx="1763709" cy="449354"/>
          </a:xfrm>
          <a:prstGeom prst="rect">
            <a:avLst/>
          </a:prstGeom>
          <a:noFill/>
        </p:spPr>
        <p:txBody>
          <a:bodyPr wrap="square" lIns="0" tIns="0" rIns="0" bIns="0" rtlCol="0">
            <a:spAutoFit/>
          </a:bodyPr>
          <a:lstStyle/>
          <a:p>
            <a:r>
              <a:rPr lang="pt-BR" sz="730" b="1" dirty="0">
                <a:solidFill>
                  <a:srgbClr val="2121A9"/>
                </a:solidFill>
                <a:latin typeface="Montserrat Medium" pitchFamily="2" charset="0"/>
                <a:cs typeface="Arial" panose="020B0604020202020204" pitchFamily="34" charset="0"/>
              </a:rPr>
              <a:t>CSNA3 BZ Equity</a:t>
            </a:r>
          </a:p>
          <a:p>
            <a:r>
              <a:rPr lang="pt-BR" sz="730" b="1" dirty="0">
                <a:solidFill>
                  <a:srgbClr val="000000"/>
                </a:solidFill>
                <a:latin typeface="Montserrat Medium" pitchFamily="2" charset="0"/>
                <a:cs typeface="Arial" panose="020B0604020202020204" pitchFamily="34" charset="0"/>
              </a:rPr>
              <a:t>UNDER REVIEW</a:t>
            </a:r>
          </a:p>
          <a:p>
            <a:r>
              <a:rPr lang="pt-BR" sz="730" dirty="0">
                <a:solidFill>
                  <a:srgbClr val="000000"/>
                </a:solidFill>
                <a:latin typeface="Montserrat Medium" pitchFamily="2" charset="0"/>
                <a:cs typeface="Arial" panose="020B0604020202020204" pitchFamily="34" charset="0"/>
              </a:rPr>
              <a:t>Price: R$ 5.18 (10-Jul-2026)</a:t>
            </a:r>
          </a:p>
          <a:p>
            <a:r>
              <a:rPr lang="pt-BR" sz="730" dirty="0">
                <a:solidFill>
                  <a:srgbClr val="000000"/>
                </a:solidFill>
                <a:latin typeface="Montserrat Medium" pitchFamily="2" charset="0"/>
                <a:cs typeface="Arial" panose="020B0604020202020204" pitchFamily="34" charset="0"/>
              </a:rPr>
              <a:t>Target Price 12M: R$ 9.00</a:t>
            </a:r>
          </a:p>
        </p:txBody>
      </p:sp>
      <p:cxnSp>
        <p:nvCxnSpPr>
          <p:cNvPr id="29" name="Straight Connector 28">
            <a:extLst>
              <a:ext uri="{FF2B5EF4-FFF2-40B4-BE49-F238E27FC236}">
                <a16:creationId xmlns:a16="http://schemas.microsoft.com/office/drawing/2014/main" id="{90519E78-65EC-134B-DADE-8932B34528D5}"/>
              </a:ext>
            </a:extLst>
          </p:cNvPr>
          <p:cNvCxnSpPr>
            <a:cxnSpLocks/>
          </p:cNvCxnSpPr>
          <p:nvPr/>
        </p:nvCxnSpPr>
        <p:spPr>
          <a:xfrm>
            <a:off x="4937117" y="3301473"/>
            <a:ext cx="17653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TextBox 25">
            <a:extLst>
              <a:ext uri="{FF2B5EF4-FFF2-40B4-BE49-F238E27FC236}">
                <a16:creationId xmlns:a16="http://schemas.microsoft.com/office/drawing/2014/main" id="{75084483-B59F-C7D6-36CB-7B0B74270491}"/>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a:latin typeface="Montserrat Medium" pitchFamily="2" charset="0"/>
                <a:cs typeface="Arial" panose="020B0604020202020204" pitchFamily="34" charset="0"/>
              </a:rPr>
              <a:t>July 11 of 2026</a:t>
            </a:r>
          </a:p>
          <a:p>
            <a:r>
              <a:rPr lang="pt-BR" sz="800">
                <a:latin typeface="Montserrat Medium" pitchFamily="2" charset="0"/>
                <a:cs typeface="Arial" panose="020B0604020202020204" pitchFamily="34" charset="0"/>
              </a:rPr>
              <a:t>Genial Institucional S.A. CCTVM</a:t>
            </a:r>
            <a:endParaRPr lang="pt-BR" sz="800" dirty="0">
              <a:latin typeface="Montserrat Medium" pitchFamily="2" charset="0"/>
              <a:cs typeface="Arial" panose="020B0604020202020204" pitchFamily="34" charset="0"/>
            </a:endParaRPr>
          </a:p>
        </p:txBody>
      </p:sp>
      <p:sp>
        <p:nvSpPr>
          <p:cNvPr id="27" name="TextBox 24">
            <a:extLst>
              <a:ext uri="{FF2B5EF4-FFF2-40B4-BE49-F238E27FC236}">
                <a16:creationId xmlns:a16="http://schemas.microsoft.com/office/drawing/2014/main" id="{564E8301-F133-1EB0-75B6-A67044B34AA6}"/>
              </a:ext>
            </a:extLst>
          </p:cNvPr>
          <p:cNvSpPr txBox="1"/>
          <p:nvPr/>
        </p:nvSpPr>
        <p:spPr>
          <a:xfrm>
            <a:off x="4941532" y="2117331"/>
            <a:ext cx="1366837" cy="292388"/>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Luca Vello</a:t>
            </a:r>
          </a:p>
          <a:p>
            <a:r>
              <a:rPr lang="pt-BR" sz="550" dirty="0">
                <a:solidFill>
                  <a:schemeClr val="tx1">
                    <a:lumMod val="65000"/>
                    <a:lumOff val="35000"/>
                  </a:schemeClr>
                </a:solidFill>
                <a:latin typeface="Montserrat Medium" pitchFamily="2" charset="0"/>
                <a:cs typeface="Arial" panose="020B0604020202020204" pitchFamily="34" charset="0"/>
              </a:rPr>
              <a:t>+55 (11) 3206-1457</a:t>
            </a:r>
          </a:p>
          <a:p>
            <a:r>
              <a:rPr lang="pt-BR" sz="550" dirty="0">
                <a:solidFill>
                  <a:schemeClr val="tx1">
                    <a:lumMod val="65000"/>
                    <a:lumOff val="35000"/>
                  </a:schemeClr>
                </a:solidFill>
                <a:latin typeface="Montserrat Medium" pitchFamily="2" charset="0"/>
                <a:cs typeface="Arial" panose="020B0604020202020204" pitchFamily="34" charset="0"/>
              </a:rPr>
              <a:t>luca.vello@genial.com.vc</a:t>
            </a:r>
            <a:endParaRPr lang="en-US" sz="550" dirty="0">
              <a:solidFill>
                <a:schemeClr val="tx1">
                  <a:lumMod val="65000"/>
                  <a:lumOff val="35000"/>
                </a:schemeClr>
              </a:solidFill>
              <a:latin typeface="Montserrat Medium" pitchFamily="2" charset="0"/>
              <a:cs typeface="Arial" panose="020B0604020202020204" pitchFamily="34" charset="0"/>
            </a:endParaRPr>
          </a:p>
        </p:txBody>
      </p:sp>
      <p:sp>
        <p:nvSpPr>
          <p:cNvPr id="3" name="TextBox 2">
            <a:extLst>
              <a:ext uri="{FF2B5EF4-FFF2-40B4-BE49-F238E27FC236}">
                <a16:creationId xmlns:a16="http://schemas.microsoft.com/office/drawing/2014/main" id="{EBA68141-9E09-9BF6-00BC-4CE3B87F444C}"/>
              </a:ext>
            </a:extLst>
          </p:cNvPr>
          <p:cNvSpPr txBox="1"/>
          <p:nvPr/>
        </p:nvSpPr>
        <p:spPr>
          <a:xfrm>
            <a:off x="149891" y="1786746"/>
            <a:ext cx="4608513" cy="6917241"/>
          </a:xfrm>
          <a:prstGeom prst="rect">
            <a:avLst/>
          </a:prstGeom>
          <a:noFill/>
        </p:spPr>
        <p:txBody>
          <a:bodyPr wrap="square">
            <a:noAutofit/>
          </a:bodyPr>
          <a:lstStyle/>
          <a:p>
            <a:pPr algn="just">
              <a:spcBef>
                <a:spcPts val="0"/>
              </a:spcBef>
              <a:spcAft>
                <a:spcPts val="100"/>
              </a:spcAft>
            </a:pPr>
            <a:r>
              <a:rPr lang="pt-BR" sz="740" b="1" noProof="0" dirty="0">
                <a:solidFill>
                  <a:srgbClr val="2121A9"/>
                </a:solidFill>
                <a:latin typeface="Montserrat Medium"/>
              </a:rPr>
              <a:t>Q: What to expect in 2Q26?</a:t>
            </a:r>
          </a:p>
          <a:p>
            <a:pPr algn="just">
              <a:spcBef>
                <a:spcPts val="0"/>
              </a:spcBef>
              <a:spcAft>
                <a:spcPts val="100"/>
              </a:spcAft>
            </a:pPr>
            <a:r>
              <a:rPr lang="pt-BR" sz="740" noProof="0" dirty="0">
                <a:solidFill>
                  <a:srgbClr val="000000"/>
                </a:solidFill>
                <a:latin typeface="Montserrat Medium"/>
              </a:rPr>
              <a:t>A: We foresee contained compression at the consolidated level — Adjusted EBITDA of R$2.4b Est. (−9% q/q; −9% y/y), with a 21.2% margin. The fragility is concentrated in a single vector, maritime freight, which penalizes mining, while the other segments together absorb about R$300m of the impact. Therein lies the thesis: diversification as a bulwark against iron-ore exposure.</a:t>
            </a:r>
          </a:p>
          <a:p>
            <a:pPr algn="just">
              <a:spcBef>
                <a:spcPts val="0"/>
              </a:spcBef>
              <a:spcAft>
                <a:spcPts val="100"/>
              </a:spcAft>
            </a:pPr>
            <a:endParaRPr lang="pt-BR" sz="740" b="1" noProof="0" dirty="0">
              <a:solidFill>
                <a:srgbClr val="2121A9"/>
              </a:solidFill>
              <a:latin typeface="Montserrat Medium"/>
            </a:endParaRPr>
          </a:p>
          <a:p>
            <a:pPr algn="just">
              <a:spcBef>
                <a:spcPts val="0"/>
              </a:spcBef>
              <a:spcAft>
                <a:spcPts val="100"/>
              </a:spcAft>
            </a:pPr>
            <a:r>
              <a:rPr lang="pt-BR" sz="740" b="1" noProof="0" dirty="0">
                <a:solidFill>
                  <a:srgbClr val="2121A9"/>
                </a:solidFill>
                <a:latin typeface="Montserrat Medium"/>
              </a:rPr>
              <a:t>Q: Why does mining compress?</a:t>
            </a:r>
          </a:p>
          <a:p>
            <a:pPr algn="just">
              <a:spcBef>
                <a:spcPts val="0"/>
              </a:spcBef>
              <a:spcAft>
                <a:spcPts val="100"/>
              </a:spcAft>
            </a:pPr>
            <a:r>
              <a:rPr lang="pt-BR" sz="740" noProof="0" dirty="0">
                <a:solidFill>
                  <a:srgbClr val="000000"/>
                </a:solidFill>
                <a:latin typeface="Montserrat Medium"/>
              </a:rPr>
              <a:t>A: Due to a factor beyond operational control. With the reference price stable (ore above US$110/t for most of the quarter; an average we estimate at ~US$105/t), Brazil–China freight escalated from ~US$23/t to beyond US$33/t, subtracting about US$10/t from realization. As pricing is CFR, the pass-through is not full and the FOB price recedes from ~US$62/t to ~US$50/t Est. We estimate CMIN's EBITDA at R$821m Est. (−42% q/q). A maintenance stoppage of ~15 days, postponed by atypical rainfall, caps volume at ~11.4Mt Est. (+18% q/q; still −4% y/y) — an offender we deem cyclical, not structural.</a:t>
            </a:r>
          </a:p>
          <a:p>
            <a:pPr algn="just">
              <a:spcBef>
                <a:spcPts val="0"/>
              </a:spcBef>
              <a:spcAft>
                <a:spcPts val="100"/>
              </a:spcAft>
            </a:pPr>
            <a:endParaRPr lang="pt-BR" sz="740" b="1" noProof="0" dirty="0">
              <a:solidFill>
                <a:srgbClr val="2121A9"/>
              </a:solidFill>
              <a:latin typeface="Montserrat Medium"/>
            </a:endParaRPr>
          </a:p>
          <a:p>
            <a:pPr algn="just">
              <a:spcBef>
                <a:spcPts val="0"/>
              </a:spcBef>
              <a:spcAft>
                <a:spcPts val="100"/>
              </a:spcAft>
            </a:pPr>
            <a:r>
              <a:rPr lang="pt-BR" sz="740" b="1" noProof="0" dirty="0">
                <a:solidFill>
                  <a:srgbClr val="2121A9"/>
                </a:solidFill>
                <a:latin typeface="Montserrat Medium"/>
              </a:rPr>
              <a:t>Q: And steel — does it sustain the offset?</a:t>
            </a:r>
          </a:p>
          <a:p>
            <a:pPr algn="just">
              <a:spcBef>
                <a:spcPts val="0"/>
              </a:spcBef>
              <a:spcAft>
                <a:spcPts val="100"/>
              </a:spcAft>
            </a:pPr>
            <a:r>
              <a:rPr lang="pt-BR" sz="740" noProof="0" dirty="0">
                <a:solidFill>
                  <a:srgbClr val="000000"/>
                </a:solidFill>
                <a:latin typeface="Montserrat Medium"/>
              </a:rPr>
              <a:t>A: We believe so. The ~25% adjustment implemented in April, absorbed and followed by peers, lifts the realized price (we estimate ~+5% q/q), while lower import penetration — favored by the antidumping measures — supports a strong volume (~+7% q/q). The coal and coke pressure, of a </a:t>
            </a:r>
            <a:r>
              <a:rPr lang="pt-BR" sz="740" noProof="0" dirty="0" err="1">
                <a:solidFill>
                  <a:srgbClr val="000000"/>
                </a:solidFill>
                <a:latin typeface="Montserrat Medium"/>
              </a:rPr>
              <a:t>low</a:t>
            </a:r>
            <a:r>
              <a:rPr lang="pt-BR" sz="740" dirty="0">
                <a:solidFill>
                  <a:srgbClr val="000000"/>
                </a:solidFill>
                <a:latin typeface="Montserrat Medium"/>
              </a:rPr>
              <a:t>-</a:t>
            </a:r>
            <a:r>
              <a:rPr lang="pt-BR" sz="740" noProof="0" dirty="0">
                <a:solidFill>
                  <a:srgbClr val="000000"/>
                </a:solidFill>
                <a:latin typeface="Montserrat Medium"/>
              </a:rPr>
              <a:t>single-</a:t>
            </a:r>
            <a:r>
              <a:rPr lang="pt-BR" sz="740" noProof="0" dirty="0" err="1">
                <a:solidFill>
                  <a:srgbClr val="000000"/>
                </a:solidFill>
                <a:latin typeface="Montserrat Medium"/>
              </a:rPr>
              <a:t>digit</a:t>
            </a:r>
            <a:r>
              <a:rPr lang="pt-BR" sz="740" noProof="0" dirty="0">
                <a:solidFill>
                  <a:srgbClr val="000000"/>
                </a:solidFill>
                <a:latin typeface="Montserrat Medium"/>
              </a:rPr>
              <a:t> magnitude, does not undermine the profitability recovery: we estimate EBITDA of ~R$634m Est. (+61% q/q), with the margin returning to double digits (~10%).</a:t>
            </a:r>
          </a:p>
          <a:p>
            <a:pPr algn="just">
              <a:spcBef>
                <a:spcPts val="0"/>
              </a:spcBef>
              <a:spcAft>
                <a:spcPts val="100"/>
              </a:spcAft>
            </a:pPr>
            <a:endParaRPr lang="pt-BR" sz="740" b="1" noProof="0" dirty="0">
              <a:solidFill>
                <a:srgbClr val="2121A9"/>
              </a:solidFill>
              <a:latin typeface="Montserrat Medium"/>
            </a:endParaRPr>
          </a:p>
          <a:p>
            <a:pPr algn="just">
              <a:spcBef>
                <a:spcPts val="0"/>
              </a:spcBef>
              <a:spcAft>
                <a:spcPts val="100"/>
              </a:spcAft>
            </a:pPr>
            <a:r>
              <a:rPr lang="pt-BR" sz="740" b="1" noProof="0" dirty="0">
                <a:solidFill>
                  <a:srgbClr val="2121A9"/>
                </a:solidFill>
                <a:latin typeface="Montserrat Medium"/>
              </a:rPr>
              <a:t>Q: And cement, logistics and energy?</a:t>
            </a:r>
          </a:p>
          <a:p>
            <a:pPr algn="just">
              <a:spcBef>
                <a:spcPts val="0"/>
              </a:spcBef>
              <a:spcAft>
                <a:spcPts val="100"/>
              </a:spcAft>
            </a:pPr>
            <a:r>
              <a:rPr lang="pt-BR" sz="740" noProof="0" dirty="0">
                <a:solidFill>
                  <a:srgbClr val="000000"/>
                </a:solidFill>
                <a:latin typeface="Montserrat Medium"/>
              </a:rPr>
              <a:t>A: Cement should deliver a new record (~R$427m Est.; +9% q/q), under a </a:t>
            </a:r>
            <a:r>
              <a:rPr lang="pt-BR" sz="740" noProof="0" dirty="0" err="1">
                <a:solidFill>
                  <a:srgbClr val="000000"/>
                </a:solidFill>
                <a:latin typeface="Montserrat Medium"/>
              </a:rPr>
              <a:t>value</a:t>
            </a:r>
            <a:r>
              <a:rPr lang="pt-BR" sz="740" noProof="0" dirty="0">
                <a:solidFill>
                  <a:srgbClr val="000000"/>
                </a:solidFill>
                <a:latin typeface="Montserrat Medium"/>
              </a:rPr>
              <a:t> over volume strategy — price pass-throughs more than offset a volume deliberately below 2025 —, with the margin sustained above 30%. Logistics tracks the favorable 2Q seasonality and replicates the 2Q25 level (~R$516m Est.). Energy recedes to ~R$48m Est. (−23% q/q), burdened by lower Jacuí availability; we flag the reversal optionality, currently contested in court and not incorporated.</a:t>
            </a:r>
          </a:p>
          <a:p>
            <a:pPr algn="just">
              <a:spcBef>
                <a:spcPts val="0"/>
              </a:spcBef>
              <a:spcAft>
                <a:spcPts val="100"/>
              </a:spcAft>
            </a:pPr>
            <a:endParaRPr lang="pt-BR" sz="740" b="1" noProof="0" dirty="0">
              <a:solidFill>
                <a:srgbClr val="2121A9"/>
              </a:solidFill>
              <a:latin typeface="Montserrat Medium"/>
            </a:endParaRPr>
          </a:p>
          <a:p>
            <a:pPr algn="just">
              <a:spcBef>
                <a:spcPts val="0"/>
              </a:spcBef>
              <a:spcAft>
                <a:spcPts val="100"/>
              </a:spcAft>
            </a:pPr>
            <a:r>
              <a:rPr lang="pt-BR" sz="740" b="1" noProof="0" dirty="0">
                <a:solidFill>
                  <a:srgbClr val="2121A9"/>
                </a:solidFill>
                <a:latin typeface="Montserrat Medium"/>
              </a:rPr>
              <a:t>Q: What to expect for cash flow?</a:t>
            </a:r>
          </a:p>
          <a:p>
            <a:pPr algn="just">
              <a:spcBef>
                <a:spcPts val="0"/>
              </a:spcBef>
              <a:spcAft>
                <a:spcPts val="100"/>
              </a:spcAft>
            </a:pPr>
            <a:r>
              <a:rPr lang="pt-BR" sz="740" noProof="0" dirty="0">
                <a:solidFill>
                  <a:srgbClr val="000000"/>
                </a:solidFill>
                <a:latin typeface="Montserrat Medium"/>
              </a:rPr>
              <a:t>A: Here we identify the main constructive </a:t>
            </a:r>
            <a:r>
              <a:rPr lang="pt-BR" sz="740" noProof="0" dirty="0" err="1">
                <a:solidFill>
                  <a:srgbClr val="000000"/>
                </a:solidFill>
                <a:latin typeface="Montserrat Medium"/>
              </a:rPr>
              <a:t>highlight</a:t>
            </a:r>
            <a:r>
              <a:rPr lang="pt-BR" sz="740" noProof="0" dirty="0">
                <a:solidFill>
                  <a:srgbClr val="000000"/>
                </a:solidFill>
                <a:latin typeface="Montserrat Medium"/>
              </a:rPr>
              <a:t>. FCF should remain in negative territory, but with a burn at a much lower level than −R$1.0b in 1Q26, as a prospect of initial paving toward an inflection into positive territory in 2H26, supported by working-capital release — the inventory-reduction program compresses days from ~113 to ~97 —, despite the CAPEX acceleration to ~R$1.4b Est. (+27% q/q). The net loss persists (~R$567m Est.), reflecting the financial result on net debt of R$40.5b — leverage, not the operation, is the crux of the </a:t>
            </a:r>
            <a:r>
              <a:rPr lang="pt-BR" sz="740" noProof="0" dirty="0" err="1">
                <a:solidFill>
                  <a:srgbClr val="000000"/>
                </a:solidFill>
                <a:latin typeface="Montserrat Medium"/>
              </a:rPr>
              <a:t>equity case</a:t>
            </a:r>
            <a:r>
              <a:rPr lang="pt-BR" sz="740" noProof="0" dirty="0">
                <a:solidFill>
                  <a:srgbClr val="000000"/>
                </a:solidFill>
                <a:latin typeface="Montserrat Medium"/>
              </a:rPr>
              <a:t>.</a:t>
            </a:r>
          </a:p>
          <a:p>
            <a:pPr algn="just">
              <a:spcBef>
                <a:spcPts val="0"/>
              </a:spcBef>
              <a:spcAft>
                <a:spcPts val="100"/>
              </a:spcAft>
            </a:pPr>
            <a:endParaRPr lang="pt-BR" sz="740" b="1" noProof="0" dirty="0">
              <a:solidFill>
                <a:srgbClr val="2121A9"/>
              </a:solidFill>
              <a:latin typeface="Montserrat Medium"/>
            </a:endParaRPr>
          </a:p>
          <a:p>
            <a:pPr algn="just">
              <a:spcBef>
                <a:spcPts val="0"/>
              </a:spcBef>
              <a:spcAft>
                <a:spcPts val="100"/>
              </a:spcAft>
            </a:pPr>
            <a:r>
              <a:rPr lang="pt-BR" sz="740" b="1" noProof="0" dirty="0">
                <a:solidFill>
                  <a:srgbClr val="2121A9"/>
                </a:solidFill>
                <a:latin typeface="Montserrat Medium"/>
              </a:rPr>
              <a:t>Q: Beyond the quarter, what to watch in the thesis?</a:t>
            </a:r>
          </a:p>
          <a:p>
            <a:pPr algn="just">
              <a:spcBef>
                <a:spcPts val="0"/>
              </a:spcBef>
              <a:spcAft>
                <a:spcPts val="100"/>
              </a:spcAft>
            </a:pPr>
            <a:r>
              <a:rPr lang="pt-BR" sz="740" noProof="0" dirty="0">
                <a:solidFill>
                  <a:srgbClr val="000000"/>
                </a:solidFill>
                <a:latin typeface="Montserrat Medium"/>
              </a:rPr>
              <a:t>A: We reckon the repricing vector lies in deleveraging. In January, CSN announced a structured divestment project aimed at cutting debt by R$15–18b, targeting to double EBITDA in eight years and reach sustainable leverage of ~1.0x. Three fronts converge: (i) disposals — the company reports more than seven qualified proposals for the cement asset, plus a process in infrastructure; (</a:t>
            </a:r>
            <a:r>
              <a:rPr lang="pt-BR" sz="740" noProof="0" dirty="0" err="1">
                <a:solidFill>
                  <a:srgbClr val="000000"/>
                </a:solidFill>
                <a:latin typeface="Montserrat Medium"/>
              </a:rPr>
              <a:t>ii</a:t>
            </a:r>
            <a:r>
              <a:rPr lang="pt-BR" sz="740" noProof="0" dirty="0">
                <a:solidFill>
                  <a:srgbClr val="000000"/>
                </a:solidFill>
                <a:latin typeface="Montserrat Medium"/>
              </a:rPr>
              <a:t>) bridge </a:t>
            </a:r>
            <a:r>
              <a:rPr lang="pt-BR" sz="740" noProof="0" dirty="0" err="1">
                <a:solidFill>
                  <a:srgbClr val="000000"/>
                </a:solidFill>
                <a:latin typeface="Montserrat Medium"/>
              </a:rPr>
              <a:t>loan</a:t>
            </a:r>
            <a:r>
              <a:rPr lang="pt-BR" sz="740" noProof="0" dirty="0">
                <a:solidFill>
                  <a:srgbClr val="000000"/>
                </a:solidFill>
                <a:latin typeface="Montserrat Medium"/>
              </a:rPr>
              <a:t> of US$1.2b (extendable to US$1.4b), signed to anticipate proceeds from the sales; and (</a:t>
            </a:r>
            <a:r>
              <a:rPr lang="pt-BR" sz="740" noProof="0" dirty="0" err="1">
                <a:solidFill>
                  <a:srgbClr val="000000"/>
                </a:solidFill>
                <a:latin typeface="Montserrat Medium"/>
              </a:rPr>
              <a:t>iii</a:t>
            </a:r>
            <a:r>
              <a:rPr lang="pt-BR" sz="740" noProof="0" dirty="0">
                <a:solidFill>
                  <a:srgbClr val="000000"/>
                </a:solidFill>
                <a:latin typeface="Montserrat Medium"/>
              </a:rPr>
              <a:t>) structural working-capital release. At the sector level, the antidumping outcome should favor steel price and share through 2H26.</a:t>
            </a:r>
          </a:p>
          <a:p>
            <a:pPr algn="just">
              <a:spcBef>
                <a:spcPts val="0"/>
              </a:spcBef>
              <a:spcAft>
                <a:spcPts val="100"/>
              </a:spcAft>
            </a:pPr>
            <a:endParaRPr lang="pt-BR" sz="740" b="1" noProof="0" dirty="0">
              <a:solidFill>
                <a:srgbClr val="2121A9"/>
              </a:solidFill>
              <a:latin typeface="Montserrat Medium"/>
            </a:endParaRPr>
          </a:p>
          <a:p>
            <a:pPr algn="just">
              <a:spcBef>
                <a:spcPts val="0"/>
              </a:spcBef>
              <a:spcAft>
                <a:spcPts val="100"/>
              </a:spcAft>
            </a:pPr>
            <a:r>
              <a:rPr lang="pt-BR" sz="740" b="1" noProof="0" dirty="0">
                <a:solidFill>
                  <a:srgbClr val="2121A9"/>
                </a:solidFill>
                <a:latin typeface="Montserrat Medium"/>
              </a:rPr>
              <a:t>Q: What is the implication for the recommendation?</a:t>
            </a:r>
          </a:p>
          <a:p>
            <a:pPr algn="just">
              <a:spcBef>
                <a:spcPts val="0"/>
              </a:spcBef>
              <a:spcAft>
                <a:spcPts val="100"/>
              </a:spcAft>
            </a:pPr>
            <a:r>
              <a:rPr lang="pt-BR" sz="740" noProof="0" dirty="0">
                <a:solidFill>
                  <a:srgbClr val="000000"/>
                </a:solidFill>
                <a:latin typeface="Montserrat Medium"/>
              </a:rPr>
              <a:t>A: We keep the UNDER REVIEW recommendation. We opt to await the result to define the final recommendation, in light of the capital-structure reprofiling under way. We project EBITDA ~6% below consensus, on a more conservative freight assumption in mining — in line, however, with management's guidance. At ~R$5.2/share (−</a:t>
            </a:r>
            <a:r>
              <a:rPr lang="pt-BR" sz="740" dirty="0">
                <a:solidFill>
                  <a:srgbClr val="000000"/>
                </a:solidFill>
                <a:latin typeface="Montserrat Medium"/>
              </a:rPr>
              <a:t>41</a:t>
            </a:r>
            <a:r>
              <a:rPr lang="pt-BR" sz="740" noProof="0" dirty="0">
                <a:solidFill>
                  <a:srgbClr val="000000"/>
                </a:solidFill>
                <a:latin typeface="Montserrat Medium"/>
              </a:rPr>
              <a:t>% in 2026), a relevant part of the discount associated with leverage is already priced in; the repricing depends on the execution of the divestment plan. Reference 12M Target Price of R$9.00.</a:t>
            </a:r>
            <a:endParaRPr lang="pt-BR" sz="740" i="1" noProof="0" dirty="0">
              <a:solidFill>
                <a:srgbClr val="000000"/>
              </a:solidFill>
              <a:latin typeface="Montserrat Medium"/>
            </a:endParaRPr>
          </a:p>
        </p:txBody>
      </p:sp>
      <p:graphicFrame>
        <p:nvGraphicFramePr>
          <p:cNvPr id="74" name="Table 73"/>
          <p:cNvGraphicFramePr>
            <a:graphicFrameLocks noGrp="1"/>
          </p:cNvGraphicFramePr>
          <p:nvPr>
            <p:extLst>
              <p:ext uri="{D42A27DB-BD31-4B8C-83A1-F6EECF244321}">
                <p14:modId xmlns:p14="http://schemas.microsoft.com/office/powerpoint/2010/main" val="1350144055"/>
              </p:ext>
            </p:extLst>
          </p:nvPr>
        </p:nvGraphicFramePr>
        <p:xfrm>
          <a:off x="4938708" y="3520440"/>
          <a:ext cx="1801368" cy="2542032"/>
        </p:xfrm>
        <a:graphic>
          <a:graphicData uri="http://schemas.openxmlformats.org/drawingml/2006/table">
            <a:tbl>
              <a:tblPr>
                <a:tableStyleId>{2D5ABB26-0587-4C30-8999-92F81FD0307C}</a:tableStyleId>
              </a:tblPr>
              <a:tblGrid>
                <a:gridCol w="1097280">
                  <a:extLst>
                    <a:ext uri="{9D8B030D-6E8A-4147-A177-3AD203B41FA5}">
                      <a16:colId xmlns:a16="http://schemas.microsoft.com/office/drawing/2014/main" val="20000"/>
                    </a:ext>
                  </a:extLst>
                </a:gridCol>
                <a:gridCol w="704088">
                  <a:extLst>
                    <a:ext uri="{9D8B030D-6E8A-4147-A177-3AD203B41FA5}">
                      <a16:colId xmlns:a16="http://schemas.microsoft.com/office/drawing/2014/main" val="20001"/>
                    </a:ext>
                  </a:extLst>
                </a:gridCol>
              </a:tblGrid>
              <a:tr h="141732">
                <a:tc gridSpan="2">
                  <a:txBody>
                    <a:bodyPr/>
                    <a:lstStyle/>
                    <a:p>
                      <a:pPr algn="l"/>
                      <a:r>
                        <a:rPr lang="pt-BR" sz="700" b="1">
                          <a:solidFill>
                            <a:srgbClr val="FFFFFF"/>
                          </a:solidFill>
                          <a:latin typeface="Montserrat Medium"/>
                        </a:rPr>
                        <a:t>MARKET DATA</a:t>
                      </a:r>
                      <a:endParaRPr sz="700" b="1">
                        <a:solidFill>
                          <a:srgbClr val="FFFFFF"/>
                        </a:solidFill>
                        <a:latin typeface="Montserrat Medium"/>
                      </a:endParaRPr>
                    </a:p>
                  </a:txBody>
                  <a:tcPr marL="38100" marR="38100" marT="0" marB="0" anchor="ctr">
                    <a:solidFill>
                      <a:srgbClr val="0A1774"/>
                    </a:solidFill>
                  </a:tcPr>
                </a:tc>
                <a:tc hMerge="1">
                  <a:txBody>
                    <a:bodyPr/>
                    <a:lstStyle/>
                    <a:p>
                      <a:endParaRPr/>
                    </a:p>
                  </a:txBody>
                  <a:tcPr/>
                </a:tc>
                <a:extLst>
                  <a:ext uri="{0D108BD9-81ED-4DB2-BD59-A6C34878D82A}">
                    <a16:rowId xmlns:a16="http://schemas.microsoft.com/office/drawing/2014/main" val="10000"/>
                  </a:ext>
                </a:extLst>
              </a:tr>
              <a:tr h="123444">
                <a:tc>
                  <a:txBody>
                    <a:bodyPr/>
                    <a:lstStyle/>
                    <a:p>
                      <a:pPr algn="l"/>
                      <a:r>
                        <a:rPr lang="pt-BR" sz="700" b="0">
                          <a:solidFill>
                            <a:srgbClr val="555555"/>
                          </a:solidFill>
                          <a:latin typeface="Montserrat Medium"/>
                        </a:rPr>
                        <a:t>Market cap</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R$ 6.9b</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1"/>
                  </a:ext>
                </a:extLst>
              </a:tr>
              <a:tr h="123444">
                <a:tc>
                  <a:txBody>
                    <a:bodyPr/>
                    <a:lstStyle/>
                    <a:p>
                      <a:pPr algn="l"/>
                      <a:r>
                        <a:rPr lang="pt-BR" sz="700" b="0">
                          <a:solidFill>
                            <a:srgbClr val="555555"/>
                          </a:solidFill>
                          <a:latin typeface="Montserrat Medium"/>
                        </a:rPr>
                        <a:t>Free float</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~46%</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2"/>
                  </a:ext>
                </a:extLst>
              </a:tr>
              <a:tr h="123444">
                <a:tc>
                  <a:txBody>
                    <a:bodyPr/>
                    <a:lstStyle/>
                    <a:p>
                      <a:pPr algn="l"/>
                      <a:r>
                        <a:rPr lang="pt-BR" sz="700" b="0">
                          <a:solidFill>
                            <a:srgbClr val="555555"/>
                          </a:solidFill>
                          <a:latin typeface="Montserrat Medium"/>
                        </a:rPr>
                        <a:t>ADTV (3m)</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~R$ 71m</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3"/>
                  </a:ext>
                </a:extLst>
              </a:tr>
              <a:tr h="123444">
                <a:tc>
                  <a:txBody>
                    <a:bodyPr/>
                    <a:lstStyle/>
                    <a:p>
                      <a:pPr algn="l"/>
                      <a:r>
                        <a:rPr lang="pt-BR" sz="700" b="0">
                          <a:solidFill>
                            <a:srgbClr val="555555"/>
                          </a:solidFill>
                          <a:latin typeface="Montserrat Medium"/>
                        </a:rPr>
                        <a:t>52-wk</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R$ 4.49–11.32</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4"/>
                  </a:ext>
                </a:extLst>
              </a:tr>
              <a:tr h="123444">
                <a:tc>
                  <a:txBody>
                    <a:bodyPr/>
                    <a:lstStyle/>
                    <a:p>
                      <a:pPr algn="l"/>
                      <a:r>
                        <a:rPr lang="pt-BR" sz="700" b="0">
                          <a:solidFill>
                            <a:srgbClr val="555555"/>
                          </a:solidFill>
                          <a:latin typeface="Montserrat Medium"/>
                        </a:rPr>
                        <a:t>Net debt</a:t>
                      </a:r>
                      <a:endParaRPr sz="700" b="0" dirty="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R$ 40.5b</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5"/>
                  </a:ext>
                </a:extLst>
              </a:tr>
              <a:tr h="123444">
                <a:tc>
                  <a:txBody>
                    <a:bodyPr/>
                    <a:lstStyle/>
                    <a:p>
                      <a:pPr algn="l"/>
                      <a:r>
                        <a:rPr lang="pt-BR" sz="700" b="0">
                          <a:solidFill>
                            <a:srgbClr val="555555"/>
                          </a:solidFill>
                          <a:latin typeface="Montserrat Medium"/>
                        </a:rPr>
                        <a:t>Net debt/EBITDA</a:t>
                      </a:r>
                      <a:endParaRPr sz="700" b="0" dirty="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3.4x</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6"/>
                  </a:ext>
                </a:extLst>
              </a:tr>
              <a:tr h="141732">
                <a:tc gridSpan="2">
                  <a:txBody>
                    <a:bodyPr/>
                    <a:lstStyle/>
                    <a:p>
                      <a:pPr algn="l"/>
                      <a:r>
                        <a:rPr lang="pt-BR" sz="700" b="1">
                          <a:solidFill>
                            <a:srgbClr val="FFFFFF"/>
                          </a:solidFill>
                          <a:latin typeface="Montserrat Medium"/>
                        </a:rPr>
                        <a:t>MULTIPLES</a:t>
                      </a:r>
                      <a:endParaRPr sz="700" b="1">
                        <a:solidFill>
                          <a:srgbClr val="FFFFFF"/>
                        </a:solidFill>
                        <a:latin typeface="Montserrat Medium"/>
                      </a:endParaRPr>
                    </a:p>
                  </a:txBody>
                  <a:tcPr marL="38100" marR="38100" marT="0" marB="0" anchor="ctr">
                    <a:solidFill>
                      <a:srgbClr val="0A1774"/>
                    </a:solidFill>
                  </a:tcPr>
                </a:tc>
                <a:tc hMerge="1">
                  <a:txBody>
                    <a:bodyPr/>
                    <a:lstStyle/>
                    <a:p>
                      <a:endParaRPr/>
                    </a:p>
                  </a:txBody>
                  <a:tcPr/>
                </a:tc>
                <a:extLst>
                  <a:ext uri="{0D108BD9-81ED-4DB2-BD59-A6C34878D82A}">
                    <a16:rowId xmlns:a16="http://schemas.microsoft.com/office/drawing/2014/main" val="10007"/>
                  </a:ext>
                </a:extLst>
              </a:tr>
              <a:tr h="123444">
                <a:tc>
                  <a:txBody>
                    <a:bodyPr/>
                    <a:lstStyle/>
                    <a:p>
                      <a:pPr algn="l"/>
                      <a:r>
                        <a:rPr lang="pt-BR" sz="700" b="0">
                          <a:solidFill>
                            <a:srgbClr val="555555"/>
                          </a:solidFill>
                          <a:latin typeface="Montserrat Medium"/>
                        </a:rPr>
                        <a:t>EV/EBITDA 26E</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4.4x</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8"/>
                  </a:ext>
                </a:extLst>
              </a:tr>
              <a:tr h="123444">
                <a:tc>
                  <a:txBody>
                    <a:bodyPr/>
                    <a:lstStyle/>
                    <a:p>
                      <a:pPr algn="l"/>
                      <a:r>
                        <a:rPr lang="pt-BR" sz="700" b="0">
                          <a:solidFill>
                            <a:srgbClr val="555555"/>
                          </a:solidFill>
                          <a:latin typeface="Montserrat Medium"/>
                        </a:rPr>
                        <a:t>EV/EBITDA LTM</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5.3x</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09"/>
                  </a:ext>
                </a:extLst>
              </a:tr>
              <a:tr h="123444">
                <a:tc>
                  <a:txBody>
                    <a:bodyPr/>
                    <a:lstStyle/>
                    <a:p>
                      <a:pPr algn="l"/>
                      <a:r>
                        <a:rPr lang="pt-BR" sz="700" b="0">
                          <a:solidFill>
                            <a:srgbClr val="555555"/>
                          </a:solidFill>
                          <a:latin typeface="Montserrat Medium"/>
                        </a:rPr>
                        <a:t>P/B</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0.5x</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10"/>
                  </a:ext>
                </a:extLst>
              </a:tr>
              <a:tr h="123444">
                <a:tc>
                  <a:txBody>
                    <a:bodyPr/>
                    <a:lstStyle/>
                    <a:p>
                      <a:pPr algn="l"/>
                      <a:r>
                        <a:rPr lang="pt-BR" sz="700" b="0">
                          <a:solidFill>
                            <a:srgbClr val="555555"/>
                          </a:solidFill>
                          <a:latin typeface="Montserrat Medium"/>
                        </a:rPr>
                        <a:t>Net debt/EBITDA 26E</a:t>
                      </a:r>
                      <a:endParaRPr sz="700" b="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3.8x</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11"/>
                  </a:ext>
                </a:extLst>
              </a:tr>
              <a:tr h="141732">
                <a:tc gridSpan="2">
                  <a:txBody>
                    <a:bodyPr/>
                    <a:lstStyle/>
                    <a:p>
                      <a:pPr algn="l"/>
                      <a:r>
                        <a:rPr lang="pt-BR" sz="700" b="1">
                          <a:solidFill>
                            <a:srgbClr val="FFFFFF"/>
                          </a:solidFill>
                          <a:latin typeface="Montserrat Medium"/>
                        </a:rPr>
                        <a:t>PERFORMANCE</a:t>
                      </a:r>
                      <a:endParaRPr sz="700" b="1">
                        <a:solidFill>
                          <a:srgbClr val="FFFFFF"/>
                        </a:solidFill>
                        <a:latin typeface="Montserrat Medium"/>
                      </a:endParaRPr>
                    </a:p>
                  </a:txBody>
                  <a:tcPr marL="38100" marR="38100" marT="0" marB="0" anchor="ctr">
                    <a:solidFill>
                      <a:srgbClr val="0A1774"/>
                    </a:solidFill>
                  </a:tcPr>
                </a:tc>
                <a:tc hMerge="1">
                  <a:txBody>
                    <a:bodyPr/>
                    <a:lstStyle/>
                    <a:p>
                      <a:endParaRPr/>
                    </a:p>
                  </a:txBody>
                  <a:tcPr/>
                </a:tc>
                <a:extLst>
                  <a:ext uri="{0D108BD9-81ED-4DB2-BD59-A6C34878D82A}">
                    <a16:rowId xmlns:a16="http://schemas.microsoft.com/office/drawing/2014/main" val="10012"/>
                  </a:ext>
                </a:extLst>
              </a:tr>
              <a:tr h="123444">
                <a:tc>
                  <a:txBody>
                    <a:bodyPr/>
                    <a:lstStyle/>
                    <a:p>
                      <a:pPr algn="l"/>
                      <a:r>
                        <a:rPr lang="pt-BR" sz="700" b="0">
                          <a:solidFill>
                            <a:srgbClr val="555555"/>
                          </a:solidFill>
                          <a:latin typeface="Montserrat Medium"/>
                        </a:rPr>
                        <a:t>YTD</a:t>
                      </a:r>
                      <a:endParaRPr sz="700" b="0">
                        <a:solidFill>
                          <a:srgbClr val="555555"/>
                        </a:solidFill>
                        <a:latin typeface="Montserrat Medium"/>
                      </a:endParaRPr>
                    </a:p>
                  </a:txBody>
                  <a:tcPr marL="38100" marR="38100" marT="0" marB="0" anchor="ctr">
                    <a:noFill/>
                  </a:tcPr>
                </a:tc>
                <a:tc>
                  <a:txBody>
                    <a:bodyPr/>
                    <a:lstStyle/>
                    <a:p>
                      <a:pPr algn="r"/>
                      <a:r>
                        <a:rPr lang="pt-BR" sz="700" b="1" dirty="0">
                          <a:solidFill>
                            <a:srgbClr val="C00000"/>
                          </a:solidFill>
                          <a:latin typeface="Montserrat Medium"/>
                        </a:rPr>
                        <a:t>−41%</a:t>
                      </a:r>
                      <a:endParaRPr sz="700" b="1" dirty="0">
                        <a:solidFill>
                          <a:srgbClr val="C00000"/>
                        </a:solidFill>
                        <a:latin typeface="Montserrat Medium"/>
                      </a:endParaRPr>
                    </a:p>
                  </a:txBody>
                  <a:tcPr marL="38100" marR="38100" marT="0" marB="0" anchor="ctr">
                    <a:noFill/>
                  </a:tcPr>
                </a:tc>
                <a:extLst>
                  <a:ext uri="{0D108BD9-81ED-4DB2-BD59-A6C34878D82A}">
                    <a16:rowId xmlns:a16="http://schemas.microsoft.com/office/drawing/2014/main" val="10013"/>
                  </a:ext>
                </a:extLst>
              </a:tr>
              <a:tr h="123444">
                <a:tc>
                  <a:txBody>
                    <a:bodyPr/>
                    <a:lstStyle/>
                    <a:p>
                      <a:pPr algn="l"/>
                      <a:r>
                        <a:rPr lang="pt-BR" sz="700" b="0">
                          <a:solidFill>
                            <a:srgbClr val="555555"/>
                          </a:solidFill>
                          <a:latin typeface="Montserrat Medium"/>
                        </a:rPr>
                        <a:t>LTM</a:t>
                      </a:r>
                      <a:endParaRPr sz="700" b="0">
                        <a:solidFill>
                          <a:srgbClr val="555555"/>
                        </a:solidFill>
                        <a:latin typeface="Montserrat Medium"/>
                      </a:endParaRPr>
                    </a:p>
                  </a:txBody>
                  <a:tcPr marL="38100" marR="38100" marT="0" marB="0" anchor="ctr">
                    <a:noFill/>
                  </a:tcPr>
                </a:tc>
                <a:tc>
                  <a:txBody>
                    <a:bodyPr/>
                    <a:lstStyle/>
                    <a:p>
                      <a:pPr algn="r"/>
                      <a:r>
                        <a:rPr lang="pt-BR" sz="700" b="1" dirty="0">
                          <a:solidFill>
                            <a:srgbClr val="C00000"/>
                          </a:solidFill>
                          <a:latin typeface="Montserrat Medium"/>
                        </a:rPr>
                        <a:t>−37%</a:t>
                      </a:r>
                      <a:endParaRPr sz="700" b="1" dirty="0">
                        <a:solidFill>
                          <a:srgbClr val="C00000"/>
                        </a:solidFill>
                        <a:latin typeface="Montserrat Medium"/>
                      </a:endParaRPr>
                    </a:p>
                  </a:txBody>
                  <a:tcPr marL="38100" marR="38100" marT="0" marB="0" anchor="ctr">
                    <a:noFill/>
                  </a:tcPr>
                </a:tc>
                <a:extLst>
                  <a:ext uri="{0D108BD9-81ED-4DB2-BD59-A6C34878D82A}">
                    <a16:rowId xmlns:a16="http://schemas.microsoft.com/office/drawing/2014/main" val="10014"/>
                  </a:ext>
                </a:extLst>
              </a:tr>
              <a:tr h="141732">
                <a:tc gridSpan="2">
                  <a:txBody>
                    <a:bodyPr/>
                    <a:lstStyle/>
                    <a:p>
                      <a:pPr algn="l"/>
                      <a:r>
                        <a:rPr lang="pt-BR" sz="700" b="1" dirty="0">
                          <a:solidFill>
                            <a:srgbClr val="FFFFFF"/>
                          </a:solidFill>
                          <a:latin typeface="Montserrat Medium"/>
                        </a:rPr>
                        <a:t>2Q26E GENIAL EST.</a:t>
                      </a:r>
                      <a:endParaRPr sz="700" b="1" dirty="0">
                        <a:solidFill>
                          <a:srgbClr val="FFFFFF"/>
                        </a:solidFill>
                        <a:latin typeface="Montserrat Medium"/>
                      </a:endParaRPr>
                    </a:p>
                  </a:txBody>
                  <a:tcPr marL="38100" marR="38100" marT="0" marB="0" anchor="ctr">
                    <a:solidFill>
                      <a:srgbClr val="0A1774"/>
                    </a:solidFill>
                  </a:tcPr>
                </a:tc>
                <a:tc hMerge="1">
                  <a:txBody>
                    <a:bodyPr/>
                    <a:lstStyle/>
                    <a:p>
                      <a:endParaRPr/>
                    </a:p>
                  </a:txBody>
                  <a:tcPr/>
                </a:tc>
                <a:extLst>
                  <a:ext uri="{0D108BD9-81ED-4DB2-BD59-A6C34878D82A}">
                    <a16:rowId xmlns:a16="http://schemas.microsoft.com/office/drawing/2014/main" val="10015"/>
                  </a:ext>
                </a:extLst>
              </a:tr>
              <a:tr h="123444">
                <a:tc>
                  <a:txBody>
                    <a:bodyPr/>
                    <a:lstStyle/>
                    <a:p>
                      <a:pPr algn="l"/>
                      <a:r>
                        <a:rPr lang="pt-BR" sz="700" b="0">
                          <a:solidFill>
                            <a:srgbClr val="555555"/>
                          </a:solidFill>
                          <a:latin typeface="Montserrat Medium"/>
                        </a:rPr>
                        <a:t>Net revenue</a:t>
                      </a:r>
                      <a:endParaRPr sz="700" b="0" dirty="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R$ 11,309m</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16"/>
                  </a:ext>
                </a:extLst>
              </a:tr>
              <a:tr h="123444">
                <a:tc>
                  <a:txBody>
                    <a:bodyPr/>
                    <a:lstStyle/>
                    <a:p>
                      <a:pPr algn="l"/>
                      <a:r>
                        <a:rPr lang="pt-BR" sz="700" b="0">
                          <a:solidFill>
                            <a:srgbClr val="555555"/>
                          </a:solidFill>
                          <a:latin typeface="Montserrat Medium"/>
                        </a:rPr>
                        <a:t>Adj. EBITDA</a:t>
                      </a:r>
                      <a:endParaRPr sz="700" b="0" dirty="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R$ 2,398m</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17"/>
                  </a:ext>
                </a:extLst>
              </a:tr>
              <a:tr h="123444">
                <a:tc>
                  <a:txBody>
                    <a:bodyPr/>
                    <a:lstStyle/>
                    <a:p>
                      <a:pPr algn="l"/>
                      <a:r>
                        <a:rPr lang="pt-BR" sz="700" b="0">
                          <a:solidFill>
                            <a:srgbClr val="555555"/>
                          </a:solidFill>
                          <a:latin typeface="Montserrat Medium"/>
                        </a:rPr>
                        <a:t>EBITDA margin</a:t>
                      </a:r>
                      <a:endParaRPr sz="700" b="0" dirty="0">
                        <a:solidFill>
                          <a:srgbClr val="555555"/>
                        </a:solidFill>
                        <a:latin typeface="Montserrat Medium"/>
                      </a:endParaRPr>
                    </a:p>
                  </a:txBody>
                  <a:tcPr marL="38100" marR="38100" marT="0" marB="0" anchor="ctr">
                    <a:noFill/>
                  </a:tcPr>
                </a:tc>
                <a:tc>
                  <a:txBody>
                    <a:bodyPr/>
                    <a:lstStyle/>
                    <a:p>
                      <a:pPr algn="r"/>
                      <a:r>
                        <a:rPr lang="pt-BR" sz="700" b="1">
                          <a:solidFill>
                            <a:srgbClr val="000000"/>
                          </a:solidFill>
                          <a:latin typeface="Montserrat Medium"/>
                        </a:rPr>
                        <a:t>21.2%</a:t>
                      </a:r>
                      <a:endParaRPr sz="700" b="1">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18"/>
                  </a:ext>
                </a:extLst>
              </a:tr>
              <a:tr h="123444">
                <a:tc>
                  <a:txBody>
                    <a:bodyPr/>
                    <a:lstStyle/>
                    <a:p>
                      <a:pPr algn="l"/>
                      <a:r>
                        <a:rPr lang="pt-BR" sz="700" b="0" dirty="0">
                          <a:solidFill>
                            <a:srgbClr val="555555"/>
                          </a:solidFill>
                          <a:latin typeface="Montserrat Medium"/>
                        </a:rPr>
                        <a:t>Net loss</a:t>
                      </a:r>
                      <a:endParaRPr sz="700" b="0" dirty="0">
                        <a:solidFill>
                          <a:srgbClr val="555555"/>
                        </a:solidFill>
                        <a:latin typeface="Montserrat Medium"/>
                      </a:endParaRPr>
                    </a:p>
                  </a:txBody>
                  <a:tcPr marL="38100" marR="38100" marT="0" marB="0" anchor="ctr">
                    <a:noFill/>
                  </a:tcPr>
                </a:tc>
                <a:tc>
                  <a:txBody>
                    <a:bodyPr/>
                    <a:lstStyle/>
                    <a:p>
                      <a:pPr algn="r"/>
                      <a:r>
                        <a:rPr lang="pt-BR" sz="700" b="1" dirty="0">
                          <a:solidFill>
                            <a:srgbClr val="000000"/>
                          </a:solidFill>
                          <a:latin typeface="Montserrat Medium"/>
                        </a:rPr>
                        <a:t>R$ 567m</a:t>
                      </a:r>
                      <a:endParaRPr sz="700" b="1" dirty="0">
                        <a:solidFill>
                          <a:srgbClr val="000000"/>
                        </a:solidFill>
                        <a:latin typeface="Montserrat Medium"/>
                      </a:endParaRPr>
                    </a:p>
                  </a:txBody>
                  <a:tcPr marL="38100" marR="38100" marT="0" marB="0" anchor="ctr">
                    <a:noFill/>
                  </a:tcPr>
                </a:tc>
                <a:extLst>
                  <a:ext uri="{0D108BD9-81ED-4DB2-BD59-A6C34878D82A}">
                    <a16:rowId xmlns:a16="http://schemas.microsoft.com/office/drawing/2014/main" val="10019"/>
                  </a:ext>
                </a:extLst>
              </a:tr>
            </a:tbl>
          </a:graphicData>
        </a:graphic>
      </p:graphicFrame>
    </p:spTree>
    <p:extLst>
      <p:ext uri="{BB962C8B-B14F-4D97-AF65-F5344CB8AC3E}">
        <p14:creationId xmlns:p14="http://schemas.microsoft.com/office/powerpoint/2010/main" val="14566128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3" name="TextBox 72">
            <a:extLst>
              <a:ext uri="{FF2B5EF4-FFF2-40B4-BE49-F238E27FC236}">
                <a16:creationId xmlns:a16="http://schemas.microsoft.com/office/drawing/2014/main" id="{A8BC2957-5CA7-A88B-7AE4-A7BBE3925554}"/>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2" name="TextBox 25">
            <a:extLst>
              <a:ext uri="{FF2B5EF4-FFF2-40B4-BE49-F238E27FC236}">
                <a16:creationId xmlns:a16="http://schemas.microsoft.com/office/drawing/2014/main" id="{DD55B28F-9C43-D989-04CC-C16DB5D23390}"/>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a:latin typeface="Montserrat Medium" pitchFamily="2" charset="0"/>
                <a:cs typeface="Arial" panose="020B0604020202020204" pitchFamily="34" charset="0"/>
              </a:rPr>
              <a:t>July 11 of 2026</a:t>
            </a:r>
          </a:p>
          <a:p>
            <a:r>
              <a:rPr lang="pt-BR" sz="800">
                <a:latin typeface="Montserrat Medium" pitchFamily="2" charset="0"/>
                <a:cs typeface="Arial" panose="020B0604020202020204" pitchFamily="34" charset="0"/>
              </a:rPr>
              <a:t>Genial Institucional S.A. CCTVM</a:t>
            </a:r>
            <a:endParaRPr lang="pt-BR" sz="800" dirty="0">
              <a:latin typeface="Montserrat Medium" pitchFamily="2" charset="0"/>
              <a:cs typeface="Arial" panose="020B0604020202020204" pitchFamily="34" charset="0"/>
            </a:endParaRPr>
          </a:p>
        </p:txBody>
      </p:sp>
      <p:sp>
        <p:nvSpPr>
          <p:cNvPr id="21" name="TextBox 20"/>
          <p:cNvSpPr txBox="1"/>
          <p:nvPr/>
        </p:nvSpPr>
        <p:spPr>
          <a:xfrm>
            <a:off x="146304" y="566928"/>
            <a:ext cx="2736647" cy="230832"/>
          </a:xfrm>
          <a:prstGeom prst="rect">
            <a:avLst/>
          </a:prstGeom>
          <a:noFill/>
        </p:spPr>
        <p:txBody>
          <a:bodyPr wrap="none">
            <a:spAutoFit/>
          </a:bodyPr>
          <a:lstStyle/>
          <a:p>
            <a:r>
              <a:rPr lang="pt-BR" sz="900" b="1" dirty="0">
                <a:solidFill>
                  <a:srgbClr val="2121A9"/>
                </a:solidFill>
                <a:latin typeface="Montserrat Medium"/>
              </a:rPr>
              <a:t>EBITDA by segment — 2Q26E (Genial Est.)</a:t>
            </a:r>
            <a:endParaRPr sz="900" b="1" dirty="0">
              <a:solidFill>
                <a:srgbClr val="2121A9"/>
              </a:solidFill>
              <a:latin typeface="Montserrat Medium"/>
            </a:endParaRPr>
          </a:p>
        </p:txBody>
      </p:sp>
      <p:graphicFrame>
        <p:nvGraphicFramePr>
          <p:cNvPr id="22" name="Table 21"/>
          <p:cNvGraphicFramePr>
            <a:graphicFrameLocks noGrp="1"/>
          </p:cNvGraphicFramePr>
          <p:nvPr>
            <p:extLst>
              <p:ext uri="{D42A27DB-BD31-4B8C-83A1-F6EECF244321}">
                <p14:modId xmlns:p14="http://schemas.microsoft.com/office/powerpoint/2010/main" val="1961291608"/>
              </p:ext>
            </p:extLst>
          </p:nvPr>
        </p:nvGraphicFramePr>
        <p:xfrm>
          <a:off x="146304" y="804672"/>
          <a:ext cx="6309360" cy="1216152"/>
        </p:xfrm>
        <a:graphic>
          <a:graphicData uri="http://schemas.openxmlformats.org/drawingml/2006/table">
            <a:tbl>
              <a:tblPr>
                <a:tableStyleId>{5C22544A-7EE6-4342-B048-85BDC9FD1C3A}</a:tableStyleId>
              </a:tblPr>
              <a:tblGrid>
                <a:gridCol w="1828800">
                  <a:extLst>
                    <a:ext uri="{9D8B030D-6E8A-4147-A177-3AD203B41FA5}">
                      <a16:colId xmlns:a16="http://schemas.microsoft.com/office/drawing/2014/main" val="20000"/>
                    </a:ext>
                  </a:extLst>
                </a:gridCol>
                <a:gridCol w="896112">
                  <a:extLst>
                    <a:ext uri="{9D8B030D-6E8A-4147-A177-3AD203B41FA5}">
                      <a16:colId xmlns:a16="http://schemas.microsoft.com/office/drawing/2014/main" val="20001"/>
                    </a:ext>
                  </a:extLst>
                </a:gridCol>
                <a:gridCol w="896112">
                  <a:extLst>
                    <a:ext uri="{9D8B030D-6E8A-4147-A177-3AD203B41FA5}">
                      <a16:colId xmlns:a16="http://schemas.microsoft.com/office/drawing/2014/main" val="20002"/>
                    </a:ext>
                  </a:extLst>
                </a:gridCol>
                <a:gridCol w="896112">
                  <a:extLst>
                    <a:ext uri="{9D8B030D-6E8A-4147-A177-3AD203B41FA5}">
                      <a16:colId xmlns:a16="http://schemas.microsoft.com/office/drawing/2014/main" val="20003"/>
                    </a:ext>
                  </a:extLst>
                </a:gridCol>
                <a:gridCol w="896112">
                  <a:extLst>
                    <a:ext uri="{9D8B030D-6E8A-4147-A177-3AD203B41FA5}">
                      <a16:colId xmlns:a16="http://schemas.microsoft.com/office/drawing/2014/main" val="20004"/>
                    </a:ext>
                  </a:extLst>
                </a:gridCol>
                <a:gridCol w="896112">
                  <a:extLst>
                    <a:ext uri="{9D8B030D-6E8A-4147-A177-3AD203B41FA5}">
                      <a16:colId xmlns:a16="http://schemas.microsoft.com/office/drawing/2014/main" val="20005"/>
                    </a:ext>
                  </a:extLst>
                </a:gridCol>
              </a:tblGrid>
              <a:tr h="173736">
                <a:tc>
                  <a:txBody>
                    <a:bodyPr/>
                    <a:lstStyle/>
                    <a:p>
                      <a:pPr algn="l"/>
                      <a:r>
                        <a:rPr lang="pt-BR" sz="700" b="1" noProof="0">
                          <a:solidFill>
                            <a:srgbClr val="FFFFFF"/>
                          </a:solidFill>
                          <a:latin typeface="Montserrat Medium"/>
                        </a:rPr>
                        <a:t>Adj. EBITDA (R$ m)</a:t>
                      </a:r>
                      <a:endParaRPr lang="pt-BR" sz="700" b="1" noProof="0" dirty="0">
                        <a:solidFill>
                          <a:srgbClr val="FFFFFF"/>
                        </a:solidFill>
                        <a:latin typeface="Montserrat Medium"/>
                      </a:endParaRPr>
                    </a:p>
                  </a:txBody>
                  <a:tcPr marL="38100" marR="38100" marT="0" marB="0">
                    <a:solidFill>
                      <a:srgbClr val="0A1774"/>
                    </a:solidFill>
                  </a:tcPr>
                </a:tc>
                <a:tc>
                  <a:txBody>
                    <a:bodyPr/>
                    <a:lstStyle/>
                    <a:p>
                      <a:pPr algn="ctr"/>
                      <a:r>
                        <a:rPr lang="pt-BR" sz="700" b="1" noProof="0">
                          <a:solidFill>
                            <a:srgbClr val="FFFFFF"/>
                          </a:solidFill>
                          <a:latin typeface="Montserrat Medium"/>
                        </a:rPr>
                        <a:t>2Q26E</a:t>
                      </a:r>
                      <a:endParaRPr lang="pt-BR" sz="700" b="1" noProof="0" dirty="0">
                        <a:solidFill>
                          <a:srgbClr val="FFFFFF"/>
                        </a:solidFill>
                        <a:latin typeface="Montserrat Medium"/>
                      </a:endParaRPr>
                    </a:p>
                  </a:txBody>
                  <a:tcPr marL="38100" marR="38100" marT="0" marB="0">
                    <a:solidFill>
                      <a:srgbClr val="0A1774"/>
                    </a:solidFill>
                  </a:tcPr>
                </a:tc>
                <a:tc>
                  <a:txBody>
                    <a:bodyPr/>
                    <a:lstStyle/>
                    <a:p>
                      <a:pPr algn="ctr"/>
                      <a:r>
                        <a:rPr lang="pt-BR" sz="700" b="1" noProof="0">
                          <a:solidFill>
                            <a:srgbClr val="FFFFFF"/>
                          </a:solidFill>
                          <a:latin typeface="Montserrat Medium"/>
                        </a:rPr>
                        <a:t>1Q26</a:t>
                      </a:r>
                      <a:endParaRPr lang="pt-BR" sz="700" b="1" noProof="0" dirty="0">
                        <a:solidFill>
                          <a:srgbClr val="FFFFFF"/>
                        </a:solidFill>
                        <a:latin typeface="Montserrat Medium"/>
                      </a:endParaRPr>
                    </a:p>
                  </a:txBody>
                  <a:tcPr marL="38100" marR="38100" marT="0" marB="0">
                    <a:solidFill>
                      <a:srgbClr val="0A1774"/>
                    </a:solidFill>
                  </a:tcPr>
                </a:tc>
                <a:tc>
                  <a:txBody>
                    <a:bodyPr/>
                    <a:lstStyle/>
                    <a:p>
                      <a:pPr algn="ctr"/>
                      <a:r>
                        <a:rPr lang="el-GR" sz="700" b="1" noProof="0">
                          <a:solidFill>
                            <a:srgbClr val="FFFFFF"/>
                          </a:solidFill>
                          <a:latin typeface="Montserrat Medium"/>
                        </a:rPr>
                        <a:t>Δ </a:t>
                      </a:r>
                      <a:r>
                        <a:rPr lang="pt-BR" sz="700" b="1" noProof="0">
                          <a:solidFill>
                            <a:srgbClr val="FFFFFF"/>
                          </a:solidFill>
                          <a:latin typeface="Montserrat Medium"/>
                        </a:rPr>
                        <a:t>q/q</a:t>
                      </a:r>
                      <a:endParaRPr lang="pt-BR" sz="700" b="1" noProof="0" dirty="0">
                        <a:solidFill>
                          <a:srgbClr val="FFFFFF"/>
                        </a:solidFill>
                        <a:latin typeface="Montserrat Medium"/>
                      </a:endParaRPr>
                    </a:p>
                  </a:txBody>
                  <a:tcPr marL="38100" marR="38100" marT="0" marB="0">
                    <a:solidFill>
                      <a:srgbClr val="0A1774"/>
                    </a:solidFill>
                  </a:tcPr>
                </a:tc>
                <a:tc>
                  <a:txBody>
                    <a:bodyPr/>
                    <a:lstStyle/>
                    <a:p>
                      <a:pPr algn="ctr"/>
                      <a:r>
                        <a:rPr lang="pt-BR" sz="700" b="1" noProof="0">
                          <a:solidFill>
                            <a:srgbClr val="FFFFFF"/>
                          </a:solidFill>
                          <a:latin typeface="Montserrat Medium"/>
                        </a:rPr>
                        <a:t>2Q25</a:t>
                      </a:r>
                      <a:endParaRPr lang="pt-BR" sz="700" b="1" noProof="0" dirty="0">
                        <a:solidFill>
                          <a:srgbClr val="FFFFFF"/>
                        </a:solidFill>
                        <a:latin typeface="Montserrat Medium"/>
                      </a:endParaRPr>
                    </a:p>
                  </a:txBody>
                  <a:tcPr marL="38100" marR="38100" marT="0" marB="0">
                    <a:solidFill>
                      <a:srgbClr val="0A1774"/>
                    </a:solidFill>
                  </a:tcPr>
                </a:tc>
                <a:tc>
                  <a:txBody>
                    <a:bodyPr/>
                    <a:lstStyle/>
                    <a:p>
                      <a:pPr algn="ctr"/>
                      <a:r>
                        <a:rPr lang="el-GR" sz="700" b="1" noProof="0">
                          <a:solidFill>
                            <a:srgbClr val="FFFFFF"/>
                          </a:solidFill>
                          <a:latin typeface="Montserrat Medium"/>
                        </a:rPr>
                        <a:t>Δ </a:t>
                      </a:r>
                      <a:r>
                        <a:rPr lang="pt-BR" sz="700" b="1" noProof="0">
                          <a:solidFill>
                            <a:srgbClr val="FFFFFF"/>
                          </a:solidFill>
                          <a:latin typeface="Montserrat Medium"/>
                        </a:rPr>
                        <a:t>y/y</a:t>
                      </a:r>
                      <a:endParaRPr lang="pt-BR" sz="700" b="1" noProof="0" dirty="0">
                        <a:solidFill>
                          <a:srgbClr val="FFFFFF"/>
                        </a:solidFill>
                        <a:latin typeface="Montserrat Medium"/>
                      </a:endParaRPr>
                    </a:p>
                  </a:txBody>
                  <a:tcPr marL="38100" marR="38100" marT="0" marB="0">
                    <a:solidFill>
                      <a:srgbClr val="0A1774"/>
                    </a:solidFill>
                  </a:tcPr>
                </a:tc>
                <a:extLst>
                  <a:ext uri="{0D108BD9-81ED-4DB2-BD59-A6C34878D82A}">
                    <a16:rowId xmlns:a16="http://schemas.microsoft.com/office/drawing/2014/main" val="10000"/>
                  </a:ext>
                </a:extLst>
              </a:tr>
              <a:tr h="173736">
                <a:tc>
                  <a:txBody>
                    <a:bodyPr/>
                    <a:lstStyle/>
                    <a:p>
                      <a:pPr algn="l"/>
                      <a:r>
                        <a:rPr lang="pt-BR" sz="700" b="1" noProof="0">
                          <a:solidFill>
                            <a:srgbClr val="000000"/>
                          </a:solidFill>
                          <a:latin typeface="Montserrat Medium"/>
                        </a:rPr>
                        <a:t>Steel</a:t>
                      </a:r>
                      <a:endParaRPr lang="pt-BR" sz="700" b="1"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634</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393</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8000"/>
                          </a:solidFill>
                          <a:latin typeface="Montserrat Medium"/>
                        </a:rPr>
                        <a:t>+61%</a:t>
                      </a:r>
                      <a:endParaRPr lang="pt-BR" sz="700" b="0" noProof="0" dirty="0">
                        <a:solidFill>
                          <a:srgbClr val="008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581</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8000"/>
                          </a:solidFill>
                          <a:latin typeface="Montserrat Medium"/>
                        </a:rPr>
                        <a:t>+9%</a:t>
                      </a:r>
                      <a:endParaRPr lang="pt-BR" sz="700" b="0" noProof="0" dirty="0">
                        <a:solidFill>
                          <a:srgbClr val="008000"/>
                        </a:solidFill>
                        <a:latin typeface="Montserrat Medium"/>
                      </a:endParaRPr>
                    </a:p>
                  </a:txBody>
                  <a:tcPr marL="38100" marR="38100" marT="0" marB="0">
                    <a:solidFill>
                      <a:srgbClr val="FFFFFF"/>
                    </a:solidFill>
                  </a:tcPr>
                </a:tc>
                <a:extLst>
                  <a:ext uri="{0D108BD9-81ED-4DB2-BD59-A6C34878D82A}">
                    <a16:rowId xmlns:a16="http://schemas.microsoft.com/office/drawing/2014/main" val="10001"/>
                  </a:ext>
                </a:extLst>
              </a:tr>
              <a:tr h="173736">
                <a:tc>
                  <a:txBody>
                    <a:bodyPr/>
                    <a:lstStyle/>
                    <a:p>
                      <a:pPr algn="l"/>
                      <a:r>
                        <a:rPr lang="pt-BR" sz="700" b="1" noProof="0">
                          <a:solidFill>
                            <a:srgbClr val="000000"/>
                          </a:solidFill>
                          <a:latin typeface="Montserrat Medium"/>
                        </a:rPr>
                        <a:t>Mining</a:t>
                      </a:r>
                      <a:endParaRPr lang="pt-BR" sz="700" b="1"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797</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1,374</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C00000"/>
                          </a:solidFill>
                          <a:latin typeface="Montserrat Medium"/>
                        </a:rPr>
                        <a:t>−42%</a:t>
                      </a:r>
                      <a:endParaRPr lang="pt-BR" sz="700" b="0" noProof="0" dirty="0">
                        <a:solidFill>
                          <a:srgbClr val="C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1,232</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C00000"/>
                          </a:solidFill>
                          <a:latin typeface="Montserrat Medium"/>
                        </a:rPr>
                        <a:t>−35%</a:t>
                      </a:r>
                      <a:endParaRPr lang="pt-BR" sz="700" b="0" noProof="0" dirty="0">
                        <a:solidFill>
                          <a:srgbClr val="C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2"/>
                  </a:ext>
                </a:extLst>
              </a:tr>
              <a:tr h="173736">
                <a:tc>
                  <a:txBody>
                    <a:bodyPr/>
                    <a:lstStyle/>
                    <a:p>
                      <a:pPr algn="l"/>
                      <a:r>
                        <a:rPr lang="pt-BR" sz="700" b="0" noProof="0">
                          <a:solidFill>
                            <a:srgbClr val="000000"/>
                          </a:solidFill>
                          <a:latin typeface="Montserrat Medium"/>
                        </a:rPr>
                        <a:t>Cement</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000000"/>
                          </a:solidFill>
                          <a:latin typeface="Montserrat Medium"/>
                        </a:rPr>
                        <a:t>427</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000000"/>
                          </a:solidFill>
                          <a:latin typeface="Montserrat Medium"/>
                        </a:rPr>
                        <a:t>392</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008000"/>
                          </a:solidFill>
                          <a:latin typeface="Montserrat Medium"/>
                        </a:rPr>
                        <a:t>+9%</a:t>
                      </a:r>
                      <a:endParaRPr lang="pt-BR" sz="700" b="0" noProof="0" dirty="0">
                        <a:solidFill>
                          <a:srgbClr val="008000"/>
                        </a:solidFill>
                        <a:latin typeface="Montserrat Medium"/>
                      </a:endParaRPr>
                    </a:p>
                  </a:txBody>
                  <a:tcPr marL="38100" marR="38100" marT="0" marB="0">
                    <a:solidFill>
                      <a:srgbClr val="EEF0FA"/>
                    </a:solidFill>
                  </a:tcPr>
                </a:tc>
                <a:tc>
                  <a:txBody>
                    <a:bodyPr/>
                    <a:lstStyle/>
                    <a:p>
                      <a:pPr algn="ctr"/>
                      <a:r>
                        <a:rPr lang="pt-BR" sz="700" b="0" noProof="0">
                          <a:solidFill>
                            <a:srgbClr val="000000"/>
                          </a:solidFill>
                          <a:latin typeface="Montserrat Medium"/>
                        </a:rPr>
                        <a:t>293</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008000"/>
                          </a:solidFill>
                          <a:latin typeface="Montserrat Medium"/>
                        </a:rPr>
                        <a:t>+46%</a:t>
                      </a:r>
                      <a:endParaRPr lang="pt-BR" sz="700" b="0" noProof="0" dirty="0">
                        <a:solidFill>
                          <a:srgbClr val="008000"/>
                        </a:solidFill>
                        <a:latin typeface="Montserrat Medium"/>
                      </a:endParaRPr>
                    </a:p>
                  </a:txBody>
                  <a:tcPr marL="38100" marR="38100" marT="0" marB="0">
                    <a:solidFill>
                      <a:srgbClr val="EEF0FA"/>
                    </a:solidFill>
                  </a:tcPr>
                </a:tc>
                <a:extLst>
                  <a:ext uri="{0D108BD9-81ED-4DB2-BD59-A6C34878D82A}">
                    <a16:rowId xmlns:a16="http://schemas.microsoft.com/office/drawing/2014/main" val="10003"/>
                  </a:ext>
                </a:extLst>
              </a:tr>
              <a:tr h="173736">
                <a:tc>
                  <a:txBody>
                    <a:bodyPr/>
                    <a:lstStyle/>
                    <a:p>
                      <a:pPr algn="l"/>
                      <a:r>
                        <a:rPr lang="pt-BR" sz="700" b="0" noProof="0">
                          <a:solidFill>
                            <a:srgbClr val="000000"/>
                          </a:solidFill>
                          <a:latin typeface="Montserrat Medium"/>
                        </a:rPr>
                        <a:t>Logistics</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000000"/>
                          </a:solidFill>
                          <a:latin typeface="Montserrat Medium"/>
                        </a:rPr>
                        <a:t>516</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000000"/>
                          </a:solidFill>
                          <a:latin typeface="Montserrat Medium"/>
                        </a:rPr>
                        <a:t>448</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008000"/>
                          </a:solidFill>
                          <a:latin typeface="Montserrat Medium"/>
                        </a:rPr>
                        <a:t>+15%</a:t>
                      </a:r>
                      <a:endParaRPr lang="pt-BR" sz="700" b="0" noProof="0" dirty="0">
                        <a:solidFill>
                          <a:srgbClr val="008000"/>
                        </a:solidFill>
                        <a:latin typeface="Montserrat Medium"/>
                      </a:endParaRPr>
                    </a:p>
                  </a:txBody>
                  <a:tcPr marL="38100" marR="38100" marT="0" marB="0">
                    <a:solidFill>
                      <a:srgbClr val="EEF0FA"/>
                    </a:solidFill>
                  </a:tcPr>
                </a:tc>
                <a:tc>
                  <a:txBody>
                    <a:bodyPr/>
                    <a:lstStyle/>
                    <a:p>
                      <a:pPr algn="ctr"/>
                      <a:r>
                        <a:rPr lang="pt-BR" sz="700" b="0" noProof="0">
                          <a:solidFill>
                            <a:srgbClr val="000000"/>
                          </a:solidFill>
                          <a:latin typeface="Montserrat Medium"/>
                        </a:rPr>
                        <a:t>519</a:t>
                      </a:r>
                      <a:endParaRPr lang="pt-BR" sz="700" b="0" noProof="0" dirty="0">
                        <a:solidFill>
                          <a:srgbClr val="000000"/>
                        </a:solidFill>
                        <a:latin typeface="Montserrat Medium"/>
                      </a:endParaRPr>
                    </a:p>
                  </a:txBody>
                  <a:tcPr marL="38100" marR="38100" marT="0" marB="0">
                    <a:solidFill>
                      <a:srgbClr val="EEF0FA"/>
                    </a:solidFill>
                  </a:tcPr>
                </a:tc>
                <a:tc>
                  <a:txBody>
                    <a:bodyPr/>
                    <a:lstStyle/>
                    <a:p>
                      <a:pPr algn="ctr"/>
                      <a:r>
                        <a:rPr lang="pt-BR" sz="700" b="0" noProof="0">
                          <a:solidFill>
                            <a:srgbClr val="C00000"/>
                          </a:solidFill>
                          <a:latin typeface="Montserrat Medium"/>
                        </a:rPr>
                        <a:t>−1%</a:t>
                      </a:r>
                      <a:endParaRPr lang="pt-BR" sz="700" b="0" noProof="0" dirty="0">
                        <a:solidFill>
                          <a:srgbClr val="C00000"/>
                        </a:solidFill>
                        <a:latin typeface="Montserrat Medium"/>
                      </a:endParaRPr>
                    </a:p>
                  </a:txBody>
                  <a:tcPr marL="38100" marR="38100" marT="0" marB="0">
                    <a:solidFill>
                      <a:srgbClr val="EEF0FA"/>
                    </a:solidFill>
                  </a:tcPr>
                </a:tc>
                <a:extLst>
                  <a:ext uri="{0D108BD9-81ED-4DB2-BD59-A6C34878D82A}">
                    <a16:rowId xmlns:a16="http://schemas.microsoft.com/office/drawing/2014/main" val="10004"/>
                  </a:ext>
                </a:extLst>
              </a:tr>
              <a:tr h="173736">
                <a:tc>
                  <a:txBody>
                    <a:bodyPr/>
                    <a:lstStyle/>
                    <a:p>
                      <a:pPr algn="l"/>
                      <a:r>
                        <a:rPr lang="pt-BR" sz="700" b="0" noProof="0">
                          <a:solidFill>
                            <a:srgbClr val="000000"/>
                          </a:solidFill>
                          <a:latin typeface="Montserrat Medium"/>
                        </a:rPr>
                        <a:t>Energy</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48</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62</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C00000"/>
                          </a:solidFill>
                          <a:latin typeface="Montserrat Medium"/>
                        </a:rPr>
                        <a:t>−23%</a:t>
                      </a:r>
                      <a:endParaRPr lang="pt-BR" sz="700" b="0" noProof="0" dirty="0">
                        <a:solidFill>
                          <a:srgbClr val="C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90</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C00000"/>
                          </a:solidFill>
                          <a:latin typeface="Montserrat Medium"/>
                        </a:rPr>
                        <a:t>−47%</a:t>
                      </a:r>
                      <a:endParaRPr lang="pt-BR" sz="700" b="0" noProof="0" dirty="0">
                        <a:solidFill>
                          <a:srgbClr val="C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5"/>
                  </a:ext>
                </a:extLst>
              </a:tr>
              <a:tr h="173736">
                <a:tc>
                  <a:txBody>
                    <a:bodyPr/>
                    <a:lstStyle/>
                    <a:p>
                      <a:pPr algn="l"/>
                      <a:r>
                        <a:rPr lang="pt-BR" sz="700" b="0" noProof="0">
                          <a:solidFill>
                            <a:srgbClr val="000000"/>
                          </a:solidFill>
                          <a:latin typeface="Montserrat Medium"/>
                        </a:rPr>
                        <a:t>Consolidated</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2,398</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2,646</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C00000"/>
                          </a:solidFill>
                          <a:latin typeface="Montserrat Medium"/>
                        </a:rPr>
                        <a:t>−9%</a:t>
                      </a:r>
                      <a:endParaRPr lang="pt-BR" sz="700" b="0" noProof="0" dirty="0">
                        <a:solidFill>
                          <a:srgbClr val="C00000"/>
                        </a:solidFill>
                        <a:latin typeface="Montserrat Medium"/>
                      </a:endParaRPr>
                    </a:p>
                  </a:txBody>
                  <a:tcPr marL="38100" marR="38100" marT="0" marB="0">
                    <a:solidFill>
                      <a:srgbClr val="FFFFFF"/>
                    </a:solidFill>
                  </a:tcPr>
                </a:tc>
                <a:tc>
                  <a:txBody>
                    <a:bodyPr/>
                    <a:lstStyle/>
                    <a:p>
                      <a:pPr algn="ctr"/>
                      <a:r>
                        <a:rPr lang="pt-BR" sz="700" b="0" noProof="0">
                          <a:solidFill>
                            <a:srgbClr val="000000"/>
                          </a:solidFill>
                          <a:latin typeface="Montserrat Medium"/>
                        </a:rPr>
                        <a:t>2,643</a:t>
                      </a:r>
                      <a:endParaRPr lang="pt-BR" sz="700" b="0" noProof="0" dirty="0">
                        <a:solidFill>
                          <a:srgbClr val="000000"/>
                        </a:solidFill>
                        <a:latin typeface="Montserrat Medium"/>
                      </a:endParaRPr>
                    </a:p>
                  </a:txBody>
                  <a:tcPr marL="38100" marR="38100" marT="0" marB="0">
                    <a:solidFill>
                      <a:srgbClr val="FFFFFF"/>
                    </a:solidFill>
                  </a:tcPr>
                </a:tc>
                <a:tc>
                  <a:txBody>
                    <a:bodyPr/>
                    <a:lstStyle/>
                    <a:p>
                      <a:pPr algn="ctr"/>
                      <a:r>
                        <a:rPr lang="pt-BR" sz="700" b="0" noProof="0">
                          <a:solidFill>
                            <a:srgbClr val="C00000"/>
                          </a:solidFill>
                          <a:latin typeface="Montserrat Medium"/>
                        </a:rPr>
                        <a:t>−9%</a:t>
                      </a:r>
                      <a:endParaRPr lang="pt-BR" sz="700" b="0" noProof="0" dirty="0">
                        <a:solidFill>
                          <a:srgbClr val="C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6"/>
                  </a:ext>
                </a:extLst>
              </a:tr>
            </a:tbl>
          </a:graphicData>
        </a:graphic>
      </p:graphicFrame>
      <p:sp>
        <p:nvSpPr>
          <p:cNvPr id="23" name="TextBox 22"/>
          <p:cNvSpPr txBox="1"/>
          <p:nvPr/>
        </p:nvSpPr>
        <p:spPr>
          <a:xfrm>
            <a:off x="146304" y="2258568"/>
            <a:ext cx="2576576" cy="230832"/>
          </a:xfrm>
          <a:prstGeom prst="rect">
            <a:avLst/>
          </a:prstGeom>
          <a:noFill/>
        </p:spPr>
        <p:txBody>
          <a:bodyPr wrap="square">
            <a:spAutoFit/>
          </a:bodyPr>
          <a:lstStyle/>
          <a:p>
            <a:r>
              <a:rPr lang="en-US" sz="900" b="1" dirty="0">
                <a:solidFill>
                  <a:srgbClr val="2121A9"/>
                </a:solidFill>
                <a:latin typeface="Montserrat Medium"/>
              </a:rPr>
              <a:t>2Q26E Genial vs. BBG</a:t>
            </a:r>
            <a:endParaRPr sz="900" b="1" dirty="0">
              <a:solidFill>
                <a:srgbClr val="2121A9"/>
              </a:solidFill>
              <a:latin typeface="Montserrat Medium"/>
            </a:endParaRPr>
          </a:p>
        </p:txBody>
      </p:sp>
      <p:graphicFrame>
        <p:nvGraphicFramePr>
          <p:cNvPr id="24" name="Table 23"/>
          <p:cNvGraphicFramePr>
            <a:graphicFrameLocks noGrp="1"/>
          </p:cNvGraphicFramePr>
          <p:nvPr>
            <p:extLst>
              <p:ext uri="{D42A27DB-BD31-4B8C-83A1-F6EECF244321}">
                <p14:modId xmlns:p14="http://schemas.microsoft.com/office/powerpoint/2010/main" val="3658524759"/>
              </p:ext>
            </p:extLst>
          </p:nvPr>
        </p:nvGraphicFramePr>
        <p:xfrm>
          <a:off x="146304" y="2506538"/>
          <a:ext cx="6309360" cy="868680"/>
        </p:xfrm>
        <a:graphic>
          <a:graphicData uri="http://schemas.openxmlformats.org/drawingml/2006/table">
            <a:tbl>
              <a:tblPr>
                <a:tableStyleId>{5C22544A-7EE6-4342-B048-85BDC9FD1C3A}</a:tableStyleId>
              </a:tblPr>
              <a:tblGrid>
                <a:gridCol w="2194560">
                  <a:extLst>
                    <a:ext uri="{9D8B030D-6E8A-4147-A177-3AD203B41FA5}">
                      <a16:colId xmlns:a16="http://schemas.microsoft.com/office/drawing/2014/main" val="20000"/>
                    </a:ext>
                  </a:extLst>
                </a:gridCol>
                <a:gridCol w="1371600">
                  <a:extLst>
                    <a:ext uri="{9D8B030D-6E8A-4147-A177-3AD203B41FA5}">
                      <a16:colId xmlns:a16="http://schemas.microsoft.com/office/drawing/2014/main" val="20001"/>
                    </a:ext>
                  </a:extLst>
                </a:gridCol>
                <a:gridCol w="1371600">
                  <a:extLst>
                    <a:ext uri="{9D8B030D-6E8A-4147-A177-3AD203B41FA5}">
                      <a16:colId xmlns:a16="http://schemas.microsoft.com/office/drawing/2014/main" val="20002"/>
                    </a:ext>
                  </a:extLst>
                </a:gridCol>
                <a:gridCol w="1371600">
                  <a:extLst>
                    <a:ext uri="{9D8B030D-6E8A-4147-A177-3AD203B41FA5}">
                      <a16:colId xmlns:a16="http://schemas.microsoft.com/office/drawing/2014/main" val="20003"/>
                    </a:ext>
                  </a:extLst>
                </a:gridCol>
              </a:tblGrid>
              <a:tr h="173736">
                <a:tc>
                  <a:txBody>
                    <a:bodyPr/>
                    <a:lstStyle/>
                    <a:p>
                      <a:pPr algn="l"/>
                      <a:r>
                        <a:rPr lang="pt-BR" sz="700" b="1" dirty="0">
                          <a:solidFill>
                            <a:srgbClr val="FFFFFF"/>
                          </a:solidFill>
                          <a:latin typeface="Montserrat Medium"/>
                        </a:rPr>
                        <a:t>R$ m</a:t>
                      </a:r>
                      <a:endParaRPr sz="700" b="1" dirty="0">
                        <a:solidFill>
                          <a:srgbClr val="FFFFFF"/>
                        </a:solidFill>
                        <a:latin typeface="Montserrat Medium"/>
                      </a:endParaRPr>
                    </a:p>
                  </a:txBody>
                  <a:tcPr marL="38100" marR="38100" marT="0" marB="0">
                    <a:solidFill>
                      <a:srgbClr val="0A1774"/>
                    </a:solidFill>
                  </a:tcPr>
                </a:tc>
                <a:tc>
                  <a:txBody>
                    <a:bodyPr/>
                    <a:lstStyle/>
                    <a:p>
                      <a:pPr algn="ctr"/>
                      <a:r>
                        <a:rPr lang="pt-BR" sz="700" b="1">
                          <a:solidFill>
                            <a:srgbClr val="FFFFFF"/>
                          </a:solidFill>
                          <a:latin typeface="Montserrat Medium"/>
                        </a:rPr>
                        <a:t>Genial</a:t>
                      </a:r>
                      <a:endParaRPr sz="700" b="1">
                        <a:solidFill>
                          <a:srgbClr val="FFFFFF"/>
                        </a:solidFill>
                        <a:latin typeface="Montserrat Medium"/>
                      </a:endParaRPr>
                    </a:p>
                  </a:txBody>
                  <a:tcPr marL="38100" marR="38100" marT="0" marB="0">
                    <a:solidFill>
                      <a:srgbClr val="0A1774"/>
                    </a:solidFill>
                  </a:tcPr>
                </a:tc>
                <a:tc>
                  <a:txBody>
                    <a:bodyPr/>
                    <a:lstStyle/>
                    <a:p>
                      <a:pPr algn="ctr"/>
                      <a:r>
                        <a:rPr lang="pt-BR" sz="700" b="1">
                          <a:solidFill>
                            <a:srgbClr val="FFFFFF"/>
                          </a:solidFill>
                          <a:latin typeface="Montserrat Medium"/>
                        </a:rPr>
                        <a:t>Consensus</a:t>
                      </a:r>
                      <a:endParaRPr sz="700" b="1">
                        <a:solidFill>
                          <a:srgbClr val="FFFFFF"/>
                        </a:solidFill>
                        <a:latin typeface="Montserrat Medium"/>
                      </a:endParaRPr>
                    </a:p>
                  </a:txBody>
                  <a:tcPr marL="38100" marR="38100" marT="0" marB="0">
                    <a:solidFill>
                      <a:srgbClr val="0A1774"/>
                    </a:solidFill>
                  </a:tcPr>
                </a:tc>
                <a:tc>
                  <a:txBody>
                    <a:bodyPr/>
                    <a:lstStyle/>
                    <a:p>
                      <a:pPr algn="ctr"/>
                      <a:r>
                        <a:rPr lang="el-GR" sz="700" b="1">
                          <a:solidFill>
                            <a:srgbClr val="FFFFFF"/>
                          </a:solidFill>
                          <a:latin typeface="Montserrat Medium"/>
                        </a:rPr>
                        <a:t>Δ</a:t>
                      </a:r>
                      <a:endParaRPr sz="700" b="1">
                        <a:solidFill>
                          <a:srgbClr val="FFFFFF"/>
                        </a:solidFill>
                        <a:latin typeface="Montserrat Medium"/>
                      </a:endParaRPr>
                    </a:p>
                  </a:txBody>
                  <a:tcPr marL="38100" marR="38100" marT="0" marB="0">
                    <a:solidFill>
                      <a:srgbClr val="0A1774"/>
                    </a:solidFill>
                  </a:tcPr>
                </a:tc>
                <a:extLst>
                  <a:ext uri="{0D108BD9-81ED-4DB2-BD59-A6C34878D82A}">
                    <a16:rowId xmlns:a16="http://schemas.microsoft.com/office/drawing/2014/main" val="10000"/>
                  </a:ext>
                </a:extLst>
              </a:tr>
              <a:tr h="173736">
                <a:tc>
                  <a:txBody>
                    <a:bodyPr/>
                    <a:lstStyle/>
                    <a:p>
                      <a:pPr algn="l"/>
                      <a:r>
                        <a:rPr lang="pt-BR" sz="700" b="1">
                          <a:solidFill>
                            <a:srgbClr val="000000"/>
                          </a:solidFill>
                          <a:latin typeface="Montserrat Medium"/>
                        </a:rPr>
                        <a:t>Net revenue (R$ m)</a:t>
                      </a:r>
                      <a:endParaRPr sz="700" b="1">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11,309</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11,021</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+2.6%</a:t>
                      </a:r>
                      <a:endParaRPr sz="700" b="0">
                        <a:solidFill>
                          <a:srgbClr val="0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1"/>
                  </a:ext>
                </a:extLst>
              </a:tr>
              <a:tr h="173736">
                <a:tc>
                  <a:txBody>
                    <a:bodyPr/>
                    <a:lstStyle/>
                    <a:p>
                      <a:pPr algn="l"/>
                      <a:r>
                        <a:rPr lang="pt-BR" sz="700" b="0">
                          <a:solidFill>
                            <a:srgbClr val="000000"/>
                          </a:solidFill>
                          <a:latin typeface="Montserrat Medium"/>
                        </a:rPr>
                        <a:t>Adj. EBITDA (R$ m)</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2,398</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2,553</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C00000"/>
                          </a:solidFill>
                          <a:latin typeface="Montserrat Medium"/>
                        </a:rPr>
                        <a:t>−6.1%</a:t>
                      </a:r>
                      <a:endParaRPr sz="700" b="0">
                        <a:solidFill>
                          <a:srgbClr val="C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2"/>
                  </a:ext>
                </a:extLst>
              </a:tr>
              <a:tr h="173736">
                <a:tc>
                  <a:txBody>
                    <a:bodyPr/>
                    <a:lstStyle/>
                    <a:p>
                      <a:pPr algn="l"/>
                      <a:r>
                        <a:rPr lang="pt-BR" sz="700" b="0">
                          <a:solidFill>
                            <a:srgbClr val="000000"/>
                          </a:solidFill>
                          <a:latin typeface="Montserrat Medium"/>
                        </a:rPr>
                        <a:t>Net loss (R$ m)</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C00000"/>
                          </a:solidFill>
                          <a:latin typeface="Montserrat Medium"/>
                        </a:rPr>
                        <a:t>(567)</a:t>
                      </a:r>
                      <a:endParaRPr sz="700" b="0">
                        <a:solidFill>
                          <a:srgbClr val="C00000"/>
                        </a:solidFill>
                        <a:latin typeface="Montserrat Medium"/>
                      </a:endParaRPr>
                    </a:p>
                  </a:txBody>
                  <a:tcPr marL="38100" marR="38100" marT="0" marB="0">
                    <a:solidFill>
                      <a:srgbClr val="FFFFFF"/>
                    </a:solidFill>
                  </a:tcPr>
                </a:tc>
                <a:tc>
                  <a:txBody>
                    <a:bodyPr/>
                    <a:lstStyle/>
                    <a:p>
                      <a:pPr algn="ctr"/>
                      <a:r>
                        <a:rPr lang="pt-BR" sz="700" b="0">
                          <a:solidFill>
                            <a:srgbClr val="C00000"/>
                          </a:solidFill>
                          <a:latin typeface="Montserrat Medium"/>
                        </a:rPr>
                        <a:t>(430)</a:t>
                      </a:r>
                      <a:endParaRPr sz="700" b="0">
                        <a:solidFill>
                          <a:srgbClr val="C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a:t>
                      </a:r>
                      <a:endParaRPr sz="700" b="0">
                        <a:solidFill>
                          <a:srgbClr val="0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3"/>
                  </a:ext>
                </a:extLst>
              </a:tr>
              <a:tr h="173736">
                <a:tc>
                  <a:txBody>
                    <a:bodyPr/>
                    <a:lstStyle/>
                    <a:p>
                      <a:pPr algn="l"/>
                      <a:r>
                        <a:rPr lang="pt-BR" sz="700" b="0">
                          <a:solidFill>
                            <a:srgbClr val="000000"/>
                          </a:solidFill>
                          <a:latin typeface="Montserrat Medium"/>
                        </a:rPr>
                        <a:t>EBITDA margin</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21.2%</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23.2%</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dirty="0">
                          <a:solidFill>
                            <a:srgbClr val="C00000"/>
                          </a:solidFill>
                          <a:latin typeface="Montserrat Medium"/>
                        </a:rPr>
                        <a:t>−2.0 pp</a:t>
                      </a:r>
                      <a:endParaRPr sz="700" b="0" dirty="0">
                        <a:solidFill>
                          <a:srgbClr val="C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4"/>
                  </a:ext>
                </a:extLst>
              </a:tr>
            </a:tbl>
          </a:graphicData>
        </a:graphic>
      </p:graphicFrame>
      <p:sp>
        <p:nvSpPr>
          <p:cNvPr id="25" name="TextBox 24"/>
          <p:cNvSpPr txBox="1"/>
          <p:nvPr/>
        </p:nvSpPr>
        <p:spPr>
          <a:xfrm>
            <a:off x="146304" y="3602736"/>
            <a:ext cx="1911101" cy="230832"/>
          </a:xfrm>
          <a:prstGeom prst="rect">
            <a:avLst/>
          </a:prstGeom>
          <a:noFill/>
        </p:spPr>
        <p:txBody>
          <a:bodyPr wrap="none">
            <a:spAutoFit/>
          </a:bodyPr>
          <a:lstStyle/>
          <a:p>
            <a:r>
              <a:rPr lang="pt-BR" sz="900" b="1" noProof="0" dirty="0">
                <a:solidFill>
                  <a:srgbClr val="2121A9"/>
                </a:solidFill>
                <a:latin typeface="Montserrat Medium"/>
              </a:rPr>
              <a:t>Annual Projections (Genial Est.)</a:t>
            </a:r>
            <a:endParaRPr sz="900" b="1" dirty="0">
              <a:solidFill>
                <a:srgbClr val="2121A9"/>
              </a:solidFill>
              <a:latin typeface="Montserrat Medium"/>
            </a:endParaRPr>
          </a:p>
        </p:txBody>
      </p:sp>
      <p:graphicFrame>
        <p:nvGraphicFramePr>
          <p:cNvPr id="26" name="Table 25"/>
          <p:cNvGraphicFramePr>
            <a:graphicFrameLocks noGrp="1"/>
          </p:cNvGraphicFramePr>
          <p:nvPr>
            <p:extLst>
              <p:ext uri="{D42A27DB-BD31-4B8C-83A1-F6EECF244321}">
                <p14:modId xmlns:p14="http://schemas.microsoft.com/office/powerpoint/2010/main" val="3440203064"/>
              </p:ext>
            </p:extLst>
          </p:nvPr>
        </p:nvGraphicFramePr>
        <p:xfrm>
          <a:off x="146304" y="3840480"/>
          <a:ext cx="6309360" cy="868680"/>
        </p:xfrm>
        <a:graphic>
          <a:graphicData uri="http://schemas.openxmlformats.org/drawingml/2006/table">
            <a:tbl>
              <a:tblPr>
                <a:tableStyleId>{5C22544A-7EE6-4342-B048-85BDC9FD1C3A}</a:tableStyleId>
              </a:tblPr>
              <a:tblGrid>
                <a:gridCol w="1920240">
                  <a:extLst>
                    <a:ext uri="{9D8B030D-6E8A-4147-A177-3AD203B41FA5}">
                      <a16:colId xmlns:a16="http://schemas.microsoft.com/office/drawing/2014/main" val="20000"/>
                    </a:ext>
                  </a:extLst>
                </a:gridCol>
                <a:gridCol w="1097280">
                  <a:extLst>
                    <a:ext uri="{9D8B030D-6E8A-4147-A177-3AD203B41FA5}">
                      <a16:colId xmlns:a16="http://schemas.microsoft.com/office/drawing/2014/main" val="20001"/>
                    </a:ext>
                  </a:extLst>
                </a:gridCol>
                <a:gridCol w="1097280">
                  <a:extLst>
                    <a:ext uri="{9D8B030D-6E8A-4147-A177-3AD203B41FA5}">
                      <a16:colId xmlns:a16="http://schemas.microsoft.com/office/drawing/2014/main" val="20002"/>
                    </a:ext>
                  </a:extLst>
                </a:gridCol>
                <a:gridCol w="1097280">
                  <a:extLst>
                    <a:ext uri="{9D8B030D-6E8A-4147-A177-3AD203B41FA5}">
                      <a16:colId xmlns:a16="http://schemas.microsoft.com/office/drawing/2014/main" val="20003"/>
                    </a:ext>
                  </a:extLst>
                </a:gridCol>
                <a:gridCol w="1097280">
                  <a:extLst>
                    <a:ext uri="{9D8B030D-6E8A-4147-A177-3AD203B41FA5}">
                      <a16:colId xmlns:a16="http://schemas.microsoft.com/office/drawing/2014/main" val="20004"/>
                    </a:ext>
                  </a:extLst>
                </a:gridCol>
              </a:tblGrid>
              <a:tr h="173736">
                <a:tc>
                  <a:txBody>
                    <a:bodyPr/>
                    <a:lstStyle/>
                    <a:p>
                      <a:pPr algn="l"/>
                      <a:r>
                        <a:rPr lang="pt-BR" sz="700" b="1" dirty="0">
                          <a:solidFill>
                            <a:srgbClr val="FFFFFF"/>
                          </a:solidFill>
                          <a:latin typeface="Montserrat Medium"/>
                        </a:rPr>
                        <a:t>R$ m</a:t>
                      </a:r>
                      <a:endParaRPr sz="700" b="1" dirty="0">
                        <a:solidFill>
                          <a:srgbClr val="FFFFFF"/>
                        </a:solidFill>
                        <a:latin typeface="Montserrat Medium"/>
                      </a:endParaRPr>
                    </a:p>
                  </a:txBody>
                  <a:tcPr marL="38100" marR="38100" marT="0" marB="0">
                    <a:solidFill>
                      <a:srgbClr val="0A1774"/>
                    </a:solidFill>
                  </a:tcPr>
                </a:tc>
                <a:tc>
                  <a:txBody>
                    <a:bodyPr/>
                    <a:lstStyle/>
                    <a:p>
                      <a:pPr algn="ctr"/>
                      <a:r>
                        <a:rPr lang="pt-BR" sz="700" b="1">
                          <a:solidFill>
                            <a:srgbClr val="FFFFFF"/>
                          </a:solidFill>
                          <a:latin typeface="Montserrat Medium"/>
                        </a:rPr>
                        <a:t>2025A</a:t>
                      </a:r>
                      <a:endParaRPr sz="700" b="1" dirty="0">
                        <a:solidFill>
                          <a:srgbClr val="FFFFFF"/>
                        </a:solidFill>
                        <a:latin typeface="Montserrat Medium"/>
                      </a:endParaRPr>
                    </a:p>
                  </a:txBody>
                  <a:tcPr marL="38100" marR="38100" marT="0" marB="0">
                    <a:solidFill>
                      <a:srgbClr val="0A1774"/>
                    </a:solidFill>
                  </a:tcPr>
                </a:tc>
                <a:tc>
                  <a:txBody>
                    <a:bodyPr/>
                    <a:lstStyle/>
                    <a:p>
                      <a:pPr algn="ctr"/>
                      <a:r>
                        <a:rPr lang="pt-BR" sz="700" b="1">
                          <a:solidFill>
                            <a:srgbClr val="FFFFFF"/>
                          </a:solidFill>
                          <a:latin typeface="Montserrat Medium"/>
                        </a:rPr>
                        <a:t>2026E</a:t>
                      </a:r>
                      <a:endParaRPr sz="700" b="1">
                        <a:solidFill>
                          <a:srgbClr val="FFFFFF"/>
                        </a:solidFill>
                        <a:latin typeface="Montserrat Medium"/>
                      </a:endParaRPr>
                    </a:p>
                  </a:txBody>
                  <a:tcPr marL="38100" marR="38100" marT="0" marB="0">
                    <a:solidFill>
                      <a:srgbClr val="0A1774"/>
                    </a:solidFill>
                  </a:tcPr>
                </a:tc>
                <a:tc>
                  <a:txBody>
                    <a:bodyPr/>
                    <a:lstStyle/>
                    <a:p>
                      <a:pPr algn="ctr"/>
                      <a:r>
                        <a:rPr lang="pt-BR" sz="700" b="1">
                          <a:solidFill>
                            <a:srgbClr val="FFFFFF"/>
                          </a:solidFill>
                          <a:latin typeface="Montserrat Medium"/>
                        </a:rPr>
                        <a:t>2027E</a:t>
                      </a:r>
                      <a:endParaRPr sz="700" b="1">
                        <a:solidFill>
                          <a:srgbClr val="FFFFFF"/>
                        </a:solidFill>
                        <a:latin typeface="Montserrat Medium"/>
                      </a:endParaRPr>
                    </a:p>
                  </a:txBody>
                  <a:tcPr marL="38100" marR="38100" marT="0" marB="0">
                    <a:solidFill>
                      <a:srgbClr val="0A1774"/>
                    </a:solidFill>
                  </a:tcPr>
                </a:tc>
                <a:tc>
                  <a:txBody>
                    <a:bodyPr/>
                    <a:lstStyle/>
                    <a:p>
                      <a:pPr algn="ctr"/>
                      <a:r>
                        <a:rPr lang="pt-BR" sz="700" b="1">
                          <a:solidFill>
                            <a:srgbClr val="FFFFFF"/>
                          </a:solidFill>
                          <a:latin typeface="Montserrat Medium"/>
                        </a:rPr>
                        <a:t>2028E</a:t>
                      </a:r>
                      <a:endParaRPr sz="700" b="1">
                        <a:solidFill>
                          <a:srgbClr val="FFFFFF"/>
                        </a:solidFill>
                        <a:latin typeface="Montserrat Medium"/>
                      </a:endParaRPr>
                    </a:p>
                  </a:txBody>
                  <a:tcPr marL="38100" marR="38100" marT="0" marB="0">
                    <a:solidFill>
                      <a:srgbClr val="0A1774"/>
                    </a:solidFill>
                  </a:tcPr>
                </a:tc>
                <a:extLst>
                  <a:ext uri="{0D108BD9-81ED-4DB2-BD59-A6C34878D82A}">
                    <a16:rowId xmlns:a16="http://schemas.microsoft.com/office/drawing/2014/main" val="10000"/>
                  </a:ext>
                </a:extLst>
              </a:tr>
              <a:tr h="173736">
                <a:tc>
                  <a:txBody>
                    <a:bodyPr/>
                    <a:lstStyle/>
                    <a:p>
                      <a:pPr algn="l"/>
                      <a:r>
                        <a:rPr lang="pt-BR" sz="700" b="1">
                          <a:solidFill>
                            <a:srgbClr val="000000"/>
                          </a:solidFill>
                          <a:latin typeface="Montserrat Medium"/>
                        </a:rPr>
                        <a:t>Net revenue</a:t>
                      </a:r>
                      <a:endParaRPr sz="700" b="1">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44,798</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44,200</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45,300</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47,500</a:t>
                      </a:r>
                      <a:endParaRPr sz="700" b="0">
                        <a:solidFill>
                          <a:srgbClr val="0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1"/>
                  </a:ext>
                </a:extLst>
              </a:tr>
              <a:tr h="173736">
                <a:tc>
                  <a:txBody>
                    <a:bodyPr/>
                    <a:lstStyle/>
                    <a:p>
                      <a:pPr algn="l"/>
                      <a:r>
                        <a:rPr lang="pt-BR" sz="700" b="1">
                          <a:solidFill>
                            <a:srgbClr val="000000"/>
                          </a:solidFill>
                          <a:latin typeface="Montserrat Medium"/>
                        </a:rPr>
                        <a:t>Adj. EBITDA</a:t>
                      </a:r>
                      <a:endParaRPr sz="700" b="1">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11,796</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11,100</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11,800</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13,000</a:t>
                      </a:r>
                      <a:endParaRPr sz="700" b="0">
                        <a:solidFill>
                          <a:srgbClr val="0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2"/>
                  </a:ext>
                </a:extLst>
              </a:tr>
              <a:tr h="173736">
                <a:tc>
                  <a:txBody>
                    <a:bodyPr/>
                    <a:lstStyle/>
                    <a:p>
                      <a:pPr algn="l"/>
                      <a:r>
                        <a:rPr lang="pt-BR" sz="700" b="0">
                          <a:solidFill>
                            <a:srgbClr val="000000"/>
                          </a:solidFill>
                          <a:latin typeface="Montserrat Medium"/>
                        </a:rPr>
                        <a:t>EBITDA margin</a:t>
                      </a:r>
                      <a:endParaRPr sz="700" b="0" dirty="0">
                        <a:solidFill>
                          <a:srgbClr val="000000"/>
                        </a:solidFill>
                        <a:latin typeface="Montserrat Medium"/>
                      </a:endParaRPr>
                    </a:p>
                  </a:txBody>
                  <a:tcPr marL="38100" marR="38100" marT="0" marB="0">
                    <a:solidFill>
                      <a:srgbClr val="EEF0FA"/>
                    </a:solidFill>
                  </a:tcPr>
                </a:tc>
                <a:tc>
                  <a:txBody>
                    <a:bodyPr/>
                    <a:lstStyle/>
                    <a:p>
                      <a:pPr algn="ctr"/>
                      <a:r>
                        <a:rPr lang="pt-BR" sz="700" b="0">
                          <a:solidFill>
                            <a:srgbClr val="000000"/>
                          </a:solidFill>
                          <a:latin typeface="Montserrat Medium"/>
                        </a:rPr>
                        <a:t>26.3%</a:t>
                      </a:r>
                      <a:endParaRPr sz="700" b="0" dirty="0">
                        <a:solidFill>
                          <a:srgbClr val="000000"/>
                        </a:solidFill>
                        <a:latin typeface="Montserrat Medium"/>
                      </a:endParaRPr>
                    </a:p>
                  </a:txBody>
                  <a:tcPr marL="38100" marR="38100" marT="0" marB="0">
                    <a:solidFill>
                      <a:srgbClr val="EEF0FA"/>
                    </a:solidFill>
                  </a:tcPr>
                </a:tc>
                <a:tc>
                  <a:txBody>
                    <a:bodyPr/>
                    <a:lstStyle/>
                    <a:p>
                      <a:pPr algn="ctr"/>
                      <a:r>
                        <a:rPr lang="pt-BR" sz="700" b="0">
                          <a:solidFill>
                            <a:srgbClr val="000000"/>
                          </a:solidFill>
                          <a:latin typeface="Montserrat Medium"/>
                        </a:rPr>
                        <a:t>25.1%</a:t>
                      </a:r>
                      <a:endParaRPr sz="700" b="0">
                        <a:solidFill>
                          <a:srgbClr val="000000"/>
                        </a:solidFill>
                        <a:latin typeface="Montserrat Medium"/>
                      </a:endParaRPr>
                    </a:p>
                  </a:txBody>
                  <a:tcPr marL="38100" marR="38100" marT="0" marB="0">
                    <a:solidFill>
                      <a:srgbClr val="EEF0FA"/>
                    </a:solidFill>
                  </a:tcPr>
                </a:tc>
                <a:tc>
                  <a:txBody>
                    <a:bodyPr/>
                    <a:lstStyle/>
                    <a:p>
                      <a:pPr algn="ctr"/>
                      <a:r>
                        <a:rPr lang="pt-BR" sz="700" b="0">
                          <a:solidFill>
                            <a:srgbClr val="000000"/>
                          </a:solidFill>
                          <a:latin typeface="Montserrat Medium"/>
                        </a:rPr>
                        <a:t>26.0%</a:t>
                      </a:r>
                      <a:endParaRPr sz="700" b="0">
                        <a:solidFill>
                          <a:srgbClr val="000000"/>
                        </a:solidFill>
                        <a:latin typeface="Montserrat Medium"/>
                      </a:endParaRPr>
                    </a:p>
                  </a:txBody>
                  <a:tcPr marL="38100" marR="38100" marT="0" marB="0">
                    <a:solidFill>
                      <a:srgbClr val="EEF0FA"/>
                    </a:solidFill>
                  </a:tcPr>
                </a:tc>
                <a:tc>
                  <a:txBody>
                    <a:bodyPr/>
                    <a:lstStyle/>
                    <a:p>
                      <a:pPr algn="ctr"/>
                      <a:r>
                        <a:rPr lang="pt-BR" sz="700" b="0">
                          <a:solidFill>
                            <a:srgbClr val="000000"/>
                          </a:solidFill>
                          <a:latin typeface="Montserrat Medium"/>
                        </a:rPr>
                        <a:t>27.4%</a:t>
                      </a:r>
                      <a:endParaRPr sz="700" b="0">
                        <a:solidFill>
                          <a:srgbClr val="000000"/>
                        </a:solidFill>
                        <a:latin typeface="Montserrat Medium"/>
                      </a:endParaRPr>
                    </a:p>
                  </a:txBody>
                  <a:tcPr marL="38100" marR="38100" marT="0" marB="0">
                    <a:solidFill>
                      <a:srgbClr val="EEF0FA"/>
                    </a:solidFill>
                  </a:tcPr>
                </a:tc>
                <a:extLst>
                  <a:ext uri="{0D108BD9-81ED-4DB2-BD59-A6C34878D82A}">
                    <a16:rowId xmlns:a16="http://schemas.microsoft.com/office/drawing/2014/main" val="10003"/>
                  </a:ext>
                </a:extLst>
              </a:tr>
              <a:tr h="173736">
                <a:tc>
                  <a:txBody>
                    <a:bodyPr/>
                    <a:lstStyle/>
                    <a:p>
                      <a:pPr algn="l"/>
                      <a:r>
                        <a:rPr lang="pt-BR" sz="700" b="0" dirty="0">
                          <a:solidFill>
                            <a:srgbClr val="000000"/>
                          </a:solidFill>
                          <a:latin typeface="Montserrat Medium"/>
                        </a:rPr>
                        <a:t>Net income (loss)</a:t>
                      </a:r>
                      <a:endParaRPr sz="700" b="0" dirty="0">
                        <a:solidFill>
                          <a:srgbClr val="000000"/>
                        </a:solidFill>
                        <a:latin typeface="Montserrat Medium"/>
                      </a:endParaRPr>
                    </a:p>
                  </a:txBody>
                  <a:tcPr marL="38100" marR="38100" marT="0" marB="0">
                    <a:solidFill>
                      <a:srgbClr val="FFFFFF"/>
                    </a:solidFill>
                  </a:tcPr>
                </a:tc>
                <a:tc>
                  <a:txBody>
                    <a:bodyPr/>
                    <a:lstStyle/>
                    <a:p>
                      <a:pPr algn="ctr"/>
                      <a:r>
                        <a:rPr lang="pt-BR" sz="700" b="0">
                          <a:solidFill>
                            <a:srgbClr val="C00000"/>
                          </a:solidFill>
                          <a:latin typeface="Montserrat Medium"/>
                        </a:rPr>
                        <a:t>(2,002)</a:t>
                      </a:r>
                      <a:endParaRPr sz="700" b="0" dirty="0">
                        <a:solidFill>
                          <a:srgbClr val="C00000"/>
                        </a:solidFill>
                        <a:latin typeface="Montserrat Medium"/>
                      </a:endParaRPr>
                    </a:p>
                  </a:txBody>
                  <a:tcPr marL="38100" marR="38100" marT="0" marB="0">
                    <a:solidFill>
                      <a:srgbClr val="FFFFFF"/>
                    </a:solidFill>
                  </a:tcPr>
                </a:tc>
                <a:tc>
                  <a:txBody>
                    <a:bodyPr/>
                    <a:lstStyle/>
                    <a:p>
                      <a:pPr algn="ctr"/>
                      <a:r>
                        <a:rPr lang="pt-BR" sz="700" b="0">
                          <a:solidFill>
                            <a:srgbClr val="C00000"/>
                          </a:solidFill>
                          <a:latin typeface="Montserrat Medium"/>
                        </a:rPr>
                        <a:t>(100)</a:t>
                      </a:r>
                      <a:endParaRPr sz="700" b="0">
                        <a:solidFill>
                          <a:srgbClr val="C00000"/>
                        </a:solidFill>
                        <a:latin typeface="Montserrat Medium"/>
                      </a:endParaRPr>
                    </a:p>
                  </a:txBody>
                  <a:tcPr marL="38100" marR="38100" marT="0" marB="0">
                    <a:solidFill>
                      <a:srgbClr val="FFFFFF"/>
                    </a:solidFill>
                  </a:tcPr>
                </a:tc>
                <a:tc>
                  <a:txBody>
                    <a:bodyPr/>
                    <a:lstStyle/>
                    <a:p>
                      <a:pPr algn="ctr"/>
                      <a:r>
                        <a:rPr lang="pt-BR" sz="700" b="0">
                          <a:solidFill>
                            <a:srgbClr val="000000"/>
                          </a:solidFill>
                          <a:latin typeface="Montserrat Medium"/>
                        </a:rPr>
                        <a:t>700</a:t>
                      </a:r>
                      <a:endParaRPr sz="700" b="0">
                        <a:solidFill>
                          <a:srgbClr val="000000"/>
                        </a:solidFill>
                        <a:latin typeface="Montserrat Medium"/>
                      </a:endParaRPr>
                    </a:p>
                  </a:txBody>
                  <a:tcPr marL="38100" marR="38100" marT="0" marB="0">
                    <a:solidFill>
                      <a:srgbClr val="FFFFFF"/>
                    </a:solidFill>
                  </a:tcPr>
                </a:tc>
                <a:tc>
                  <a:txBody>
                    <a:bodyPr/>
                    <a:lstStyle/>
                    <a:p>
                      <a:pPr algn="ctr"/>
                      <a:r>
                        <a:rPr lang="pt-BR" sz="700" b="0" dirty="0">
                          <a:solidFill>
                            <a:srgbClr val="000000"/>
                          </a:solidFill>
                          <a:latin typeface="Montserrat Medium"/>
                        </a:rPr>
                        <a:t>300</a:t>
                      </a:r>
                      <a:endParaRPr sz="700" b="0" dirty="0">
                        <a:solidFill>
                          <a:srgbClr val="000000"/>
                        </a:solidFill>
                        <a:latin typeface="Montserrat Medium"/>
                      </a:endParaRPr>
                    </a:p>
                  </a:txBody>
                  <a:tcPr marL="38100" marR="38100" marT="0" marB="0">
                    <a:solidFill>
                      <a:srgbClr val="FFFFFF"/>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4174432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27798"/>
            <a:ext cx="6435192" cy="8407022"/>
          </a:xfrm>
          <a:prstGeom prst="rect">
            <a:avLst/>
          </a:prstGeom>
          <a:noFill/>
        </p:spPr>
        <p:txBody>
          <a:bodyPr wrap="square">
            <a:noAutofit/>
          </a:bodyPr>
          <a:lstStyle/>
          <a:p>
            <a:pPr algn="just">
              <a:lnSpc>
                <a:spcPct val="107000"/>
              </a:lnSpc>
              <a:spcBef>
                <a:spcPts val="800"/>
              </a:spcBef>
              <a:spcAft>
                <a:spcPts val="800"/>
              </a:spcAft>
            </a:pPr>
            <a:r>
              <a:rPr lang="en-US" sz="800" b="1" dirty="0">
                <a:solidFill>
                  <a:srgbClr val="002060"/>
                </a:solidFill>
                <a:latin typeface="Montserrat Medium" pitchFamily="2" charset="0"/>
              </a:rPr>
              <a:t>Disclosure Section</a:t>
            </a:r>
            <a:endParaRPr lang="pt-BR" sz="800" b="1" dirty="0">
              <a:solidFill>
                <a:srgbClr val="002060"/>
              </a:solidFill>
              <a:latin typeface="Montserrat Medium" pitchFamily="2"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1.  GENERAL DISCLAIMER</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report has been produced by the research department (“Genial Institutional Research”) of Genial Institutional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Corretora</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de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Câmbio</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Títulos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e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Valores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Mobiliários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S.A. (“GENIAL INSTITUTIONAL CCTVM”). Genial Institutional is a brand name of Genial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Investimentos</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CCTVM.</a:t>
            </a:r>
          </a:p>
          <a:p>
            <a:pPr algn="just">
              <a:lnSpc>
                <a:spcPct val="115000"/>
              </a:lnSpc>
              <a:spcBef>
                <a:spcPts val="400"/>
              </a:spcBef>
              <a:spcAft>
                <a:spcPts val="400"/>
              </a:spcAft>
            </a:pP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endPar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report may not be reproduced or redistributed to any other person, in whole or in part, for any purpose, without the prior written consent of GENIAL INSTITUTIONAL CCTVM. GENIAL INSTITUTIONAL CCTVM accepts no liability whatsoever for the actions of third parties in this respect.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research report is for distribution only under such circumstances as may be permitted by applicable law. This research report has no regard to the specific investment objectives, financial situation or particular needs of any specific recipient, even if sent only to a single recipient. This research report is not guaranteed to be a complete statement or summary of any securities, markets, reports or developments referred to in this research report. Neither GENIAL INSTITUTIONAL CCTVM nor any of its directors, officers, employees or agents shall have any liability, however arising, for any error, inaccuracy or incompleteness of fact or opinion in this research report or lack of care in this research report’s preparation or publication, or any losses or damages which may arise from the use of this research report</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may rely on information barriers, such as “Chinese Walls” to control the flow of information within the areas, units, divisions, groups, or affiliates of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Investing in any non-U.S. securities or related financial instruments (including ADRs) discussed in this research report may present certain risks. The securities of non-U.S. issuers may not be registered with, or be subject to the regulations of, the U.S. Securities and Exchange Commission. Information on such non-U.S. securities or related financial instruments may be limited. Foreign companies may not be subject to audit and reporting standards and regulatory requirements comparable to those in effect within the United States.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value of any investment or income from any securities or related financial instruments discussed in this research report denominated in a currency other than U.S. dollars is subject to exchange rate fluctuations that may have a positive or adverse effect on the value of or income from such securities or related financial instruments.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Past performance is not necessarily a guide to future performance and no representation or warranty, express or implied, is made by GENIAL INSTITUTIONAL CCTVM with respect to future performance. Income from investments may fluctuate. The price or value of the investments to which this research report relates, either directly or indirectly, may fall or rise against the interest of investors. Any recommendation or opinion contained in this research report may become outdated as a consequence of changes in the environment in which the issuer of the securities under analysis operates, in addition to changes in the estimates and forecasts, assumptions and valuation methodology used herein.</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locally listed shares of Brazilian companies may only be purchased by investors outside of Brazil who are “eligible investors” within the meaning of applicable laws and regulations.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00000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480E843A-F8FE-4845-ABF1-9BD48E6D59BC}"/>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pic>
        <p:nvPicPr>
          <p:cNvPr id="3" name="Imagem 2">
            <a:extLst>
              <a:ext uri="{FF2B5EF4-FFF2-40B4-BE49-F238E27FC236}">
                <a16:creationId xmlns:a16="http://schemas.microsoft.com/office/drawing/2014/main" id="{3115388A-57F3-8A73-45ED-48E3F36295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5445" y="1542915"/>
            <a:ext cx="6204084" cy="92423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25">
            <a:extLst>
              <a:ext uri="{FF2B5EF4-FFF2-40B4-BE49-F238E27FC236}">
                <a16:creationId xmlns:a16="http://schemas.microsoft.com/office/drawing/2014/main" id="{1156EA86-516B-30B7-920F-9BC56B5726D5}"/>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a:latin typeface="Montserrat Medium" pitchFamily="2" charset="0"/>
                <a:cs typeface="Arial" panose="020B0604020202020204" pitchFamily="34" charset="0"/>
              </a:rPr>
              <a:t>July 11 of 2026</a:t>
            </a:r>
          </a:p>
          <a:p>
            <a:r>
              <a:rPr lang="pt-BR" sz="800">
                <a:latin typeface="Montserrat Medium" pitchFamily="2" charset="0"/>
                <a:cs typeface="Arial" panose="020B0604020202020204" pitchFamily="34" charset="0"/>
              </a:rPr>
              <a:t>Genial Institucional S.A. CCTVM</a:t>
            </a:r>
            <a:endParaRPr lang="pt-BR" sz="800" dirty="0">
              <a:latin typeface="Montserrat Medium" pitchFamily="2" charset="0"/>
              <a:cs typeface="Arial" panose="020B0604020202020204" pitchFamily="34" charset="0"/>
            </a:endParaRPr>
          </a:p>
        </p:txBody>
      </p:sp>
    </p:spTree>
    <p:extLst>
      <p:ext uri="{BB962C8B-B14F-4D97-AF65-F5344CB8AC3E}">
        <p14:creationId xmlns:p14="http://schemas.microsoft.com/office/powerpoint/2010/main" val="3107995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2</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ANALYST(S) DISCLOSURES AND CERTIFICATION</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principal analyst, LUCA VELLO, is responsible for the content of this report and for meeting the requirements of Securities and Exchange Commission of Brazil (CVM) Instruction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analysts hereby certify that the views expressed in this research report accurately reflect their personal views about the subject securities or issuers and it was prepared in an independent manner, including with respect to the person and to GENIAL INSTITUTIONAL.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has no connection with any individual who works for the issuer(s) discussed in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his (her) spouse or companion, either directly or indirectly, in his or her own name or on behalf of a third party, does not hold any of the securities covered in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his (her) spouse or companion, is not directly or indirectly involved in the purchase, disposal or brokering of the securities covered in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the his (her) spouse or companion, has no direct or indirect financial interest in the issuer covered in this report (other than trading shares in investment funds, in which the analyst cannot control, directly or indirectly, the administration or management of the fund, or which do not concentrate investments in sectors or companies that are covered by reports produced by the analyst).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analyst’s compensation is, directly or indirectly, determined by income from GENIAL INSTITUTIONAL´s business and financial operations.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 addition, the analysts certify that no part of their compensation was, is, or will be directly or indirectly related to the specific recommendations or views expressed in this research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compensation of the analyst who prepared this report is determined by research management and senior management (not including investment banking). Analyst compensation is not based on investment banking revenues, however, compensation may relate to the revenues of GENIAL INSTITUTIONAL CCTVM, its affiliates and/or subsidiaries as a whole, of which investment banking, sales and trading are a part. Compensation paid to analysts is the sole responsibility of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hereby certifies that he (she), or his (her) spouse or companion, does not serve as an officer, director, or advisory board member of the subject company.</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principal analyst is responsible for the content of this report and for meeting the requirements of Securities and Exchange Commission of Brazil (CVM) Instruction 598/2018.</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Unless otherwise stated, the individuals listed on the cover page of this report are research analysts.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064B2BFA-E47B-E715-21F6-8AA31D91B3CE}"/>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8415F75-34E6-6EE2-C099-61E395E0CFCC}"/>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a:latin typeface="Montserrat Medium" pitchFamily="2" charset="0"/>
                <a:cs typeface="Arial" panose="020B0604020202020204" pitchFamily="34" charset="0"/>
              </a:rPr>
              <a:t>July 11 of 2026</a:t>
            </a:r>
          </a:p>
          <a:p>
            <a:r>
              <a:rPr lang="pt-BR" sz="800">
                <a:latin typeface="Montserrat Medium" pitchFamily="2" charset="0"/>
                <a:cs typeface="Arial" panose="020B0604020202020204" pitchFamily="34" charset="0"/>
              </a:rPr>
              <a:t>Genial Institucional S.A. CCTVM</a:t>
            </a:r>
            <a:endParaRPr lang="pt-BR" sz="800" dirty="0">
              <a:latin typeface="Montserrat Medium" pitchFamily="2" charset="0"/>
              <a:cs typeface="Arial" panose="020B0604020202020204" pitchFamily="34" charset="0"/>
            </a:endParaRPr>
          </a:p>
        </p:txBody>
      </p:sp>
    </p:spTree>
    <p:extLst>
      <p:ext uri="{BB962C8B-B14F-4D97-AF65-F5344CB8AC3E}">
        <p14:creationId xmlns:p14="http://schemas.microsoft.com/office/powerpoint/2010/main" val="34519030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1" y="561145"/>
            <a:ext cx="6431779"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3.  ADDITIONAL DISCLOSURE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b="1"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This document was prepared by GENIAL INSTITUTIONAL Research and is hereby supplied for the sole purpose of providing information about companies and their securities.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The information contained herein is provided for informational purposes only and does not constitute an offer to buy or sell, and should not be construed as a solicitation to acquire, any securities in any jurisdiction. The opinions expressed herein regarding the purchase, sale or holding of securities, or with respect to the weighting of such securities in a real or hypothetical portfolio, are based on careful analysis by the analysts who prepared this report and should not be construed by current or future investors as recommendations for any particular investment decision or action. The investor’s final decision should be made considering all of the risks and fees involved. This report is based on information obtained from primary or secondary public sources, or directly from companies, and is combined with estimates and calculations prepared by GENIAL INSTITUTIONAL CCTVM. This report does not purport to be a complete statement of all material facts related to any company, industry, security or market strategy mentioned. The information has been obtained from sources believed to be reliable, but GENIAL INSTITUTIONAL CCTVM does not make any express or implied representation or warranty as to the completeness, reliability or accuracy of such information. The information, opinions, estimates and projections contained in this document are based on current data and are subject to change. Prices and availability of financial instruments are indicative only and subject to change without notice. GENIAL INSTITUTIONAL CCTVM is under no obligation to update or revise this document or to advise of any changes in such data.</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securities discussed in this report, as well as the opinions and recommendations contained herein, may not be appropriate for every type of investor. This report does not take into account the investments objectives, financial situation or particular needs of any particular investor. Investors who wish to buy, sell or invest in securities that are covered in this report should seek independent financial advice that takes individual characteristics and needs into consideration, before making any investment decision with respect to the securities in question. Each investor should make independent investment decisions after carefully analyzing the risks, fees and commissions involved. If a financial instrument is denominated in a currency other than an investor’s currency, changes in exchange rates may adversely affect the price or value of, or the income derived from the financial instrument, and the reader of this report assumes all foreign exchange risks.  Income from financial instruments may vary, and therefore their price or value may rise or fall, either directly or indirectly. The information, opinions and recommendations contained in this report do not constitute and should not be interpreted as a promise or guarantee of a particular return on any investment. Past performance does not necessarily indicate future results, and no representation or warranty, express or implied, is made herein regarding future performance. Therefore, GENIAL INSTITUTIONAL CCTVM, its affiliated companies, and the analysts involved in this report take no responsibility for any direct, indirect or consequential loss resulting from the use of the information contained in this report, and anyone using this report undertakes to irrevocably indemnify GENIAL INSTITUTIONAL CCTVM and its affiliates from any claims and demands.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(iv)</a:t>
            </a: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Prices in this report are believed to be reliable as of the date on which this report was issued and are derived from one or more of the following: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sources as expressly specified alongside the relevant data; (ii) the quoted price on the main regulated market for the security in question; (iii) other public sources believed to be reliable; or (iv) GENIAL INSTITUTIONAL CCTVM’s proprietary data or data available to GENIAL INSTITUTIONAL CCTVM.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70CB4ED1-B1A4-E557-A28E-44F8CBDFF198}"/>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a:latin typeface="Montserrat Medium" pitchFamily="2" charset="0"/>
                <a:cs typeface="Arial" panose="020B0604020202020204" pitchFamily="34" charset="0"/>
              </a:rPr>
              <a:t>July 11 of 2026</a:t>
            </a:r>
          </a:p>
          <a:p>
            <a:r>
              <a:rPr lang="pt-BR" sz="800">
                <a:latin typeface="Montserrat Medium" pitchFamily="2" charset="0"/>
                <a:cs typeface="Arial" panose="020B0604020202020204" pitchFamily="34" charset="0"/>
              </a:rPr>
              <a:t>Genial Institucional S.A. CCTVM</a:t>
            </a:r>
            <a:endParaRPr lang="pt-BR" sz="800" dirty="0">
              <a:latin typeface="Montserrat Medium" pitchFamily="2" charset="0"/>
              <a:cs typeface="Arial" panose="020B0604020202020204" pitchFamily="34" charset="0"/>
            </a:endParaRPr>
          </a:p>
        </p:txBody>
      </p:sp>
    </p:spTree>
    <p:extLst>
      <p:ext uri="{BB962C8B-B14F-4D97-AF65-F5344CB8AC3E}">
        <p14:creationId xmlns:p14="http://schemas.microsoft.com/office/powerpoint/2010/main" val="29519905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sp>
        <p:nvSpPr>
          <p:cNvPr id="7" name="TextBox 6">
            <a:extLst>
              <a:ext uri="{FF2B5EF4-FFF2-40B4-BE49-F238E27FC236}">
                <a16:creationId xmlns:a16="http://schemas.microsoft.com/office/drawing/2014/main" id="{27F0CEF3-DD8B-FCE0-BE6F-94DACAE1408C}"/>
              </a:ext>
            </a:extLst>
          </p:cNvPr>
          <p:cNvSpPr txBox="1"/>
          <p:nvPr/>
        </p:nvSpPr>
        <p:spPr>
          <a:xfrm>
            <a:off x="149892" y="561145"/>
            <a:ext cx="6421730" cy="8001828"/>
          </a:xfrm>
          <a:prstGeom prst="rect">
            <a:avLst/>
          </a:prstGeom>
          <a:noFill/>
        </p:spPr>
        <p:txBody>
          <a:bodyPr wrap="square">
            <a:noAutofit/>
          </a:bodyPr>
          <a:lstStyle/>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No representation or warranty, either express or implied, is provided in relation to the accuracy, completeness or reliability of the information contained herein, except with respect to information concerning GENIAL INSTITUTIONAL CCTVM, its subsidiaries and affiliates. In all cases, investors should conduct their own investigation and analysis of such information before taking or omitting to take any action in relation to securities or markets that are analyzed in this report.</a:t>
            </a:r>
            <a:endParaRPr lang="pt-BR" sz="800" dirty="0">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makes no representations herein that investors will obtain profits. GENIAL INSTITUTIONAL CCTVM will not share with investors any investment profits nor accept any liability for any investment losses. Investments involve risks and investors should exercise prudence in making their investment decisions. GENIAL INSTITUTIONAL CCTVM accepts no fiduciary duties on behalf of recipients of this report and in communicating this report is not acting in a fiduciary capacity. This report is not to be relied upon in substitution for the exercise of recipient’s independent judgment.  Opinions, estimates, and projections expressed herein constitute the current judgment of the analyst responsible for the substance of this report as of the date on which the report was issued and are therefore subject to change without notice and may differ or be contrary to opinions expressed by other business areas or groups of GENIAL INSTITUTIONAL CCTVM as a result of using different assumptions and criteria. The information, opinions and recommendations contained in this report do not constitute and should not be interpreted as a promise or guarantee of a particular return on any investment.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Because the personal views of analysts may differ from one another, GENIAL INSTITUTIONAL CCTVM, its subsidiaries and affiliates may have issued or may issue reports that are inconsistent with, and/or reach different conclusions from, the information presented herein. Any such opinions, estimates, and projections must not be construed as a representation that the matters referred to therein will occur. Prices and availability of financial instruments are indicative only and subject to change without notice. Income from financial instruments may vary, and therefore their price or value may rise or fall, either directly or indirectly.</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(viii)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document may not be: (a) photocopied or duplicated in any manner, in whole or in part, and/or (b) distributed without GENIAL INSTITUTIONAL CCTVM’s prior written consent.  GENIAL INSTITUTIONAL CCTVM accepts no liability whatsoever for the actions of third parties in this respect.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(ix)</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Neither GENIAL INSTITUTIONAL CCTVM nor any of its affiliates, nor any of their respective directors, employees or agents, accepts any liability for any loss or damage arising out of the use of all or any part of this report.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marL="180340" indent="-180340" algn="just">
              <a:lnSpc>
                <a:spcPct val="115000"/>
              </a:lnSpc>
              <a:spcBef>
                <a:spcPts val="400"/>
              </a:spcBef>
              <a:spcAft>
                <a:spcPts val="400"/>
              </a:spcAft>
              <a:tabLst>
                <a:tab pos="180340" algn="l"/>
              </a:tabLs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(x)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CCTVM </a:t>
            </a:r>
            <a:r>
              <a:rPr lang="en-GB" sz="800" dirty="0">
                <a:solidFill>
                  <a:srgbClr val="231F20"/>
                </a:solidFill>
                <a:effectLst/>
                <a:latin typeface="Montserrat Medium" pitchFamily="2" charset="0"/>
                <a:ea typeface="Times New Roman" panose="02020603050405020304" pitchFamily="18" charset="0"/>
                <a:cs typeface="Arial" panose="020B0604020202020204" pitchFamily="34" charset="0"/>
              </a:rPr>
              <a:t>(or its affiliates, officers, directors or employees) may, to the extent permitted by law, have acted upon or used the information herein contained before the publication of this report and may have a position in securities issued by the companies mentioned herein and may make a market or act as a principal in any transactions in any such securities.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Genial Institutional </a:t>
            </a:r>
            <a:r>
              <a:rPr lang="en-GB" sz="800" dirty="0">
                <a:solidFill>
                  <a:srgbClr val="231F20"/>
                </a:solidFill>
                <a:effectLst/>
                <a:latin typeface="Montserrat Medium" pitchFamily="2" charset="0"/>
                <a:ea typeface="Times New Roman" panose="02020603050405020304" pitchFamily="18" charset="0"/>
                <a:cs typeface="Arial" panose="020B0604020202020204" pitchFamily="34" charset="0"/>
              </a:rPr>
              <a:t>may from time to time perform investment banking or other services to, or solicit investment banking or other business from, the companies mentioned herein.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3" name="TextBox 25">
            <a:extLst>
              <a:ext uri="{FF2B5EF4-FFF2-40B4-BE49-F238E27FC236}">
                <a16:creationId xmlns:a16="http://schemas.microsoft.com/office/drawing/2014/main" id="{6172D4B1-1BA3-894E-3290-699B37DD19C8}"/>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a:latin typeface="Montserrat Medium" pitchFamily="2" charset="0"/>
                <a:cs typeface="Arial" panose="020B0604020202020204" pitchFamily="34" charset="0"/>
              </a:rPr>
              <a:t>July 11 of 2026</a:t>
            </a:r>
          </a:p>
          <a:p>
            <a:r>
              <a:rPr lang="pt-BR" sz="800">
                <a:latin typeface="Montserrat Medium" pitchFamily="2" charset="0"/>
                <a:cs typeface="Arial" panose="020B0604020202020204" pitchFamily="34" charset="0"/>
              </a:rPr>
              <a:t>Genial Institucional S.A. CCTVM</a:t>
            </a:r>
            <a:endParaRPr lang="pt-BR" sz="800" dirty="0">
              <a:latin typeface="Montserrat Medium" pitchFamily="2" charset="0"/>
              <a:cs typeface="Arial" panose="020B0604020202020204" pitchFamily="34" charset="0"/>
            </a:endParaRPr>
          </a:p>
        </p:txBody>
      </p:sp>
    </p:spTree>
    <p:extLst>
      <p:ext uri="{BB962C8B-B14F-4D97-AF65-F5344CB8AC3E}">
        <p14:creationId xmlns:p14="http://schemas.microsoft.com/office/powerpoint/2010/main" val="34950850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C5FDC8EE-EB4B-7304-A9C2-941234F00F7D}"/>
              </a:ext>
            </a:extLst>
          </p:cNvPr>
          <p:cNvCxnSpPr>
            <a:cxnSpLocks/>
          </p:cNvCxnSpPr>
          <p:nvPr/>
        </p:nvCxnSpPr>
        <p:spPr>
          <a:xfrm flipH="1">
            <a:off x="149891" y="8746066"/>
            <a:ext cx="6558218" cy="0"/>
          </a:xfrm>
          <a:prstGeom prst="line">
            <a:avLst/>
          </a:prstGeom>
          <a:ln w="127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F5175A4C-76A5-65CC-7F8E-0D1D08381E53}"/>
              </a:ext>
            </a:extLst>
          </p:cNvPr>
          <p:cNvSpPr txBox="1"/>
          <p:nvPr/>
        </p:nvSpPr>
        <p:spPr>
          <a:xfrm>
            <a:off x="152400" y="8811709"/>
            <a:ext cx="3276600" cy="123111"/>
          </a:xfrm>
          <a:prstGeom prst="rect">
            <a:avLst/>
          </a:prstGeom>
          <a:noFill/>
        </p:spPr>
        <p:txBody>
          <a:bodyPr wrap="square" lIns="0" tIns="0" rIns="0" bIns="0" rtlCol="0">
            <a:spAutoFit/>
          </a:bodyPr>
          <a:lstStyle/>
          <a:p>
            <a:r>
              <a:rPr lang="pt-BR" sz="800" b="1" dirty="0">
                <a:solidFill>
                  <a:srgbClr val="0A1774"/>
                </a:solidFill>
                <a:latin typeface="Montserrat Medium" pitchFamily="2" charset="0"/>
                <a:cs typeface="Arial" panose="020B0604020202020204" pitchFamily="34" charset="0"/>
              </a:rPr>
              <a:t>www.bancogenial.com </a:t>
            </a:r>
            <a:endParaRPr lang="pt-BR" sz="700" b="1" dirty="0">
              <a:solidFill>
                <a:srgbClr val="0A1774"/>
              </a:solidFill>
              <a:latin typeface="Montserrat Medium" pitchFamily="2" charset="0"/>
              <a:cs typeface="Arial" panose="020B0604020202020204" pitchFamily="34" charset="0"/>
            </a:endParaRPr>
          </a:p>
        </p:txBody>
      </p:sp>
      <p:grpSp>
        <p:nvGrpSpPr>
          <p:cNvPr id="8" name="Group 7">
            <a:extLst>
              <a:ext uri="{FF2B5EF4-FFF2-40B4-BE49-F238E27FC236}">
                <a16:creationId xmlns:a16="http://schemas.microsoft.com/office/drawing/2014/main" id="{AAB073C7-9317-A150-E1EE-9E3B756A6D2E}"/>
              </a:ext>
            </a:extLst>
          </p:cNvPr>
          <p:cNvGrpSpPr/>
          <p:nvPr/>
        </p:nvGrpSpPr>
        <p:grpSpPr>
          <a:xfrm>
            <a:off x="6285788" y="136414"/>
            <a:ext cx="519199" cy="276291"/>
            <a:chOff x="6089650" y="113737"/>
            <a:chExt cx="519199" cy="276291"/>
          </a:xfrm>
        </p:grpSpPr>
        <p:cxnSp>
          <p:nvCxnSpPr>
            <p:cNvPr id="9" name="Straight Connector 8">
              <a:extLst>
                <a:ext uri="{FF2B5EF4-FFF2-40B4-BE49-F238E27FC236}">
                  <a16:creationId xmlns:a16="http://schemas.microsoft.com/office/drawing/2014/main" id="{9EEA8027-A06B-6891-0E4C-EEB046F5D6E1}"/>
                </a:ext>
              </a:extLst>
            </p:cNvPr>
            <p:cNvCxnSpPr>
              <a:cxnSpLocks/>
            </p:cNvCxnSpPr>
            <p:nvPr/>
          </p:nvCxnSpPr>
          <p:spPr>
            <a:xfrm flipV="1">
              <a:off x="6089650" y="113737"/>
              <a:ext cx="0" cy="276291"/>
            </a:xfrm>
            <a:prstGeom prst="line">
              <a:avLst/>
            </a:prstGeom>
            <a:ln>
              <a:solidFill>
                <a:srgbClr val="09219F"/>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109069D2-F844-E28F-3308-D3A56BEB4994}"/>
                </a:ext>
              </a:extLst>
            </p:cNvPr>
            <p:cNvSpPr txBox="1"/>
            <p:nvPr/>
          </p:nvSpPr>
          <p:spPr>
            <a:xfrm>
              <a:off x="6135001" y="128772"/>
              <a:ext cx="473848" cy="246221"/>
            </a:xfrm>
            <a:prstGeom prst="rect">
              <a:avLst/>
            </a:prstGeom>
            <a:noFill/>
          </p:spPr>
          <p:txBody>
            <a:bodyPr wrap="none" lIns="0" tIns="0" rIns="0" bIns="0" rtlCol="0">
              <a:spAutoFit/>
            </a:bodyPr>
            <a:lstStyle/>
            <a:p>
              <a:r>
                <a:rPr lang="en-US" sz="800" b="1" spc="-10" dirty="0">
                  <a:solidFill>
                    <a:srgbClr val="2121A9"/>
                  </a:solidFill>
                  <a:latin typeface="Montserrat Medium" pitchFamily="2" charset="0"/>
                </a:rPr>
                <a:t>Equity</a:t>
              </a:r>
            </a:p>
            <a:p>
              <a:r>
                <a:rPr lang="en-US" sz="800" b="1" spc="-10" dirty="0">
                  <a:solidFill>
                    <a:srgbClr val="2121A9"/>
                  </a:solidFill>
                  <a:latin typeface="Montserrat Medium" pitchFamily="2" charset="0"/>
                </a:rPr>
                <a:t>Research</a:t>
              </a:r>
              <a:endParaRPr lang="en-US" sz="800" spc="-10" dirty="0">
                <a:solidFill>
                  <a:srgbClr val="2121A9"/>
                </a:solidFill>
                <a:latin typeface="Montserrat Medium" pitchFamily="2" charset="0"/>
              </a:endParaRPr>
            </a:p>
          </p:txBody>
        </p:sp>
      </p:grpSp>
      <p:pic>
        <p:nvPicPr>
          <p:cNvPr id="11" name="Picture 10">
            <a:extLst>
              <a:ext uri="{FF2B5EF4-FFF2-40B4-BE49-F238E27FC236}">
                <a16:creationId xmlns:a16="http://schemas.microsoft.com/office/drawing/2014/main" id="{E05ED586-1930-1111-95BC-7F462920E6B5}"/>
              </a:ext>
            </a:extLst>
          </p:cNvPr>
          <p:cNvPicPr>
            <a:picLocks noChangeAspect="1"/>
          </p:cNvPicPr>
          <p:nvPr/>
        </p:nvPicPr>
        <p:blipFill>
          <a:blip r:embed="rId2"/>
          <a:stretch>
            <a:fillRect/>
          </a:stretch>
        </p:blipFill>
        <p:spPr>
          <a:xfrm>
            <a:off x="5544077" y="159389"/>
            <a:ext cx="719036" cy="282767"/>
          </a:xfrm>
          <a:prstGeom prst="rect">
            <a:avLst/>
          </a:prstGeom>
        </p:spPr>
      </p:pic>
      <p:cxnSp>
        <p:nvCxnSpPr>
          <p:cNvPr id="20" name="Straight Connector 19">
            <a:extLst>
              <a:ext uri="{FF2B5EF4-FFF2-40B4-BE49-F238E27FC236}">
                <a16:creationId xmlns:a16="http://schemas.microsoft.com/office/drawing/2014/main" id="{266FD08A-46B8-8907-7DC1-9B5FABFE05A5}"/>
              </a:ext>
            </a:extLst>
          </p:cNvPr>
          <p:cNvCxnSpPr>
            <a:cxnSpLocks/>
          </p:cNvCxnSpPr>
          <p:nvPr/>
        </p:nvCxnSpPr>
        <p:spPr>
          <a:xfrm flipH="1">
            <a:off x="149891" y="501650"/>
            <a:ext cx="6558218" cy="0"/>
          </a:xfrm>
          <a:prstGeom prst="line">
            <a:avLst/>
          </a:prstGeom>
          <a:ln w="12700">
            <a:solidFill>
              <a:srgbClr val="0A1774"/>
            </a:solidFill>
          </a:ln>
        </p:spPr>
        <p:style>
          <a:lnRef idx="1">
            <a:schemeClr val="accent1"/>
          </a:lnRef>
          <a:fillRef idx="0">
            <a:schemeClr val="accent1"/>
          </a:fillRef>
          <a:effectRef idx="0">
            <a:schemeClr val="accent1"/>
          </a:effectRef>
          <a:fontRef idx="minor">
            <a:schemeClr val="tx1"/>
          </a:fontRef>
        </p:style>
      </p:cxnSp>
      <p:sp>
        <p:nvSpPr>
          <p:cNvPr id="2" name="TextBox 72">
            <a:extLst>
              <a:ext uri="{FF2B5EF4-FFF2-40B4-BE49-F238E27FC236}">
                <a16:creationId xmlns:a16="http://schemas.microsoft.com/office/drawing/2014/main" id="{854011E6-8C1C-DAEB-801E-47CECAEB526B}"/>
              </a:ext>
            </a:extLst>
          </p:cNvPr>
          <p:cNvSpPr txBox="1"/>
          <p:nvPr/>
        </p:nvSpPr>
        <p:spPr>
          <a:xfrm>
            <a:off x="3427409" y="8809694"/>
            <a:ext cx="3276600" cy="230832"/>
          </a:xfrm>
          <a:prstGeom prst="rect">
            <a:avLst/>
          </a:prstGeom>
          <a:noFill/>
        </p:spPr>
        <p:txBody>
          <a:bodyPr wrap="square" lIns="0" tIns="0" rIns="0" bIns="0" rtlCol="0">
            <a:spAutoFit/>
          </a:bodyPr>
          <a:lstStyle/>
          <a:p>
            <a:pPr algn="r"/>
            <a:r>
              <a:rPr lang="pt-BR" sz="800" dirty="0">
                <a:latin typeface="Montserrat Medium" pitchFamily="2" charset="0"/>
                <a:cs typeface="Arial" panose="020B0604020202020204" pitchFamily="34" charset="0"/>
              </a:rPr>
              <a:t>Genial Institucional S.A. CCTVM</a:t>
            </a:r>
          </a:p>
          <a:p>
            <a:pPr algn="r"/>
            <a:r>
              <a:rPr lang="pt-BR" sz="700" dirty="0" err="1">
                <a:solidFill>
                  <a:schemeClr val="tx1">
                    <a:lumMod val="50000"/>
                    <a:lumOff val="50000"/>
                  </a:schemeClr>
                </a:solidFill>
                <a:latin typeface="Montserrat Medium" pitchFamily="2" charset="0"/>
                <a:cs typeface="Arial" panose="020B0604020202020204" pitchFamily="34" charset="0"/>
              </a:rPr>
              <a:t>Av</a:t>
            </a:r>
            <a:r>
              <a:rPr lang="pt-BR" sz="700" dirty="0">
                <a:solidFill>
                  <a:schemeClr val="tx1">
                    <a:lumMod val="50000"/>
                    <a:lumOff val="50000"/>
                  </a:schemeClr>
                </a:solidFill>
                <a:latin typeface="Montserrat Medium" pitchFamily="2" charset="0"/>
                <a:cs typeface="Arial" panose="020B0604020202020204" pitchFamily="34" charset="0"/>
              </a:rPr>
              <a:t> Brig Faria Lima, 3400 – 9th </a:t>
            </a:r>
            <a:r>
              <a:rPr lang="pt-BR" sz="700" dirty="0" err="1">
                <a:solidFill>
                  <a:schemeClr val="tx1">
                    <a:lumMod val="50000"/>
                    <a:lumOff val="50000"/>
                  </a:schemeClr>
                </a:solidFill>
                <a:latin typeface="Montserrat Medium" pitchFamily="2" charset="0"/>
                <a:cs typeface="Arial" panose="020B0604020202020204" pitchFamily="34" charset="0"/>
              </a:rPr>
              <a:t>floor</a:t>
            </a:r>
            <a:r>
              <a:rPr lang="pt-BR" sz="700" dirty="0">
                <a:solidFill>
                  <a:schemeClr val="tx1">
                    <a:lumMod val="50000"/>
                    <a:lumOff val="50000"/>
                  </a:schemeClr>
                </a:solidFill>
                <a:latin typeface="Montserrat Medium" pitchFamily="2" charset="0"/>
                <a:cs typeface="Arial" panose="020B0604020202020204" pitchFamily="34" charset="0"/>
              </a:rPr>
              <a:t> </a:t>
            </a:r>
          </a:p>
        </p:txBody>
      </p:sp>
      <p:sp>
        <p:nvSpPr>
          <p:cNvPr id="6" name="TextBox 6">
            <a:extLst>
              <a:ext uri="{FF2B5EF4-FFF2-40B4-BE49-F238E27FC236}">
                <a16:creationId xmlns:a16="http://schemas.microsoft.com/office/drawing/2014/main" id="{39BBA460-3F7C-CEF2-F7AA-1AB77A270EF8}"/>
              </a:ext>
            </a:extLst>
          </p:cNvPr>
          <p:cNvSpPr txBox="1"/>
          <p:nvPr/>
        </p:nvSpPr>
        <p:spPr>
          <a:xfrm>
            <a:off x="149892" y="561145"/>
            <a:ext cx="6421730" cy="8001828"/>
          </a:xfrm>
          <a:prstGeom prst="rect">
            <a:avLst/>
          </a:prstGeom>
          <a:noFill/>
        </p:spPr>
        <p:txBody>
          <a:bodyPr wrap="square">
            <a:noAutofit/>
          </a:bodyPr>
          <a:lstStyle/>
          <a:p>
            <a:pPr algn="just">
              <a:lnSpc>
                <a:spcPct val="115000"/>
              </a:lnSpc>
              <a:spcBef>
                <a:spcPts val="400"/>
              </a:spcBef>
              <a:spcAft>
                <a:spcPts val="400"/>
              </a:spcAft>
            </a:pPr>
            <a:r>
              <a:rPr lang="en-US" sz="800" b="1" dirty="0">
                <a:solidFill>
                  <a:srgbClr val="231F20"/>
                </a:solidFill>
                <a:latin typeface="Montserrat Medium" pitchFamily="2" charset="0"/>
                <a:ea typeface="Times New Roman" panose="02020603050405020304" pitchFamily="18" charset="0"/>
                <a:cs typeface="Arial" panose="020B0604020202020204" pitchFamily="34" charset="0"/>
              </a:rPr>
              <a:t>4</a:t>
            </a: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  IMPORTANT DISCLOSURES FOR U.S. PERSONS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This research report was prepared by Genial Institutional CCTVM, a company authorized to engage in securities activities in Brazil. Genial Institutional CCTVM is not a registered broker-dealer in the United States and, therefore, is not subject to U.S. rules regarding the preparation of research reports and the independence of research analysts. This research report is provided for distribution to “major U.S. institutional investors” in reliance on the exemption from registration provided by Rule 15a-6 of the U.S. Securities Exchange Act of 1934, as amended (the “Exchange Act”) and is not being provided pursuant to a soft-dollar arrangement.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Any U.S. recipient of this research report wishing to effect any transaction to buy or sell securities or related financial instruments based on the information provided in this research report should do so only through Auerbach Grayson &amp; Company LLC ("AGCO"), a registered broker dealer in the United States with an office at 20 West 55th Street New York, NY 10019, (212) 453-3523 . Under no circumstances should any recipient of this research report effect any transaction to buy or sell securities or related financial instruments through Genial Institutional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If the report is to be distributed to anyone other than Major U.S. Institutional Investors in the United States. AGCO accepts responsibility for the contents of this report as provided for in relevant SEC releases and SEC staff no-action letters.</a:t>
            </a: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analyst whose name appears in this research report is not registered or qualified as a research analyst with the Financial Industry Regulatory Authority (“FINRA”) and may not be an associated person at Auerbach Grayson &amp; Company LLC ("AGCO") and, therefore, may not be subject to applicable restrictions under FINRA Rules on communications with a subject company, public appearances and trading securities held by a research analyst account.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The disclosures contained in research reports produced by GENIAL INSTITUTIONAL CCTVM and distributed by Auerbach Grayson &amp; Company LLC ("AGCO") in the U.S. shall be governed by and construed in accordance with U.S. law. This report may not be reproduced or redistributed to any other person, in whole or in part, for any purpose, without the prior written consent of GENIAL INSTITUTIONAL CCTVM. Additional information relative to the financial instruments discussed in this report is available upon request.</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b="1" dirty="0">
                <a:solidFill>
                  <a:srgbClr val="231F20"/>
                </a:solidFill>
                <a:effectLst/>
                <a:latin typeface="Montserrat Medium" pitchFamily="2" charset="0"/>
                <a:ea typeface="Times New Roman" panose="02020603050405020304" pitchFamily="18" charset="0"/>
                <a:cs typeface="Arial" panose="020B0604020202020204" pitchFamily="34" charset="0"/>
              </a:rPr>
              <a:t>UK Disclaimer: </a:t>
            </a:r>
            <a:endParaRPr lang="pt-BR" sz="800" b="1"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a:t>
            </a:r>
            <a:r>
              <a:rPr lang="en-US" sz="800" dirty="0" err="1">
                <a:solidFill>
                  <a:srgbClr val="231F20"/>
                </a:solidFill>
                <a:effectLst/>
                <a:latin typeface="Montserrat Medium" pitchFamily="2" charset="0"/>
                <a:ea typeface="Times New Roman" panose="02020603050405020304" pitchFamily="18" charset="0"/>
                <a:cs typeface="Arial" panose="020B0604020202020204" pitchFamily="34" charset="0"/>
              </a:rPr>
              <a:t>i</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 This document is STRICTLY CONFIDENTIAL to the recipient, may not be distributed to the press or other media and may not be reproduced in any form.  this document is directed only at persons who are “INVESTMENT PROFESSIONALS” falling within article 19(5) of the FSMA 2000 (FINANCIAL PROMOTION) ORDER 2005, or HIGH NET WORTH BODIES falling within ARTICLE 49(2) of that order (together THE “RELEVANT PERSONS”). This document must not be acted on or relied on by persons who are not RELEVANT PERSONS.</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Bef>
                <a:spcPts val="400"/>
              </a:spcBef>
              <a:spcAft>
                <a:spcPts val="400"/>
              </a:spcAft>
            </a:pP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(ii) The distribution of this document in other jurisdictions may be restricted by law and persons into whose possession this document comes should inform themselves about, and observe, any such restrictions. Any failure to comply with these restrictions may constitute a violation of the laws of any such other jurisdiction.</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15000"/>
              </a:lnSpc>
              <a:spcAft>
                <a:spcPts val="1000"/>
              </a:spcAft>
            </a:pPr>
            <a:r>
              <a:rPr lang="en-US" sz="800" dirty="0">
                <a:effectLst/>
                <a:latin typeface="Montserrat Medium" pitchFamily="2" charset="0"/>
                <a:ea typeface="Times New Roman" panose="02020603050405020304" pitchFamily="18" charset="0"/>
                <a:cs typeface="Arial" panose="020B0604020202020204" pitchFamily="34" charset="0"/>
              </a:rPr>
              <a:t>Copyright 2024 GENIAL </a:t>
            </a:r>
            <a:r>
              <a:rPr lang="en-US" sz="800" dirty="0">
                <a:solidFill>
                  <a:srgbClr val="231F20"/>
                </a:solidFill>
                <a:effectLst/>
                <a:latin typeface="Montserrat Medium" pitchFamily="2" charset="0"/>
                <a:ea typeface="Times New Roman" panose="02020603050405020304" pitchFamily="18" charset="0"/>
                <a:cs typeface="Arial" panose="020B0604020202020204" pitchFamily="34" charset="0"/>
              </a:rPr>
              <a:t>INSTITUTIONAL</a:t>
            </a:r>
            <a:r>
              <a:rPr lang="en-US" sz="800" dirty="0">
                <a:effectLst/>
                <a:latin typeface="Montserrat Medium" pitchFamily="2" charset="0"/>
                <a:ea typeface="Times New Roman" panose="02020603050405020304" pitchFamily="18" charset="0"/>
                <a:cs typeface="Arial" panose="020B0604020202020204" pitchFamily="34" charset="0"/>
              </a:rPr>
              <a:t> CCTVM</a:t>
            </a:r>
            <a:endParaRPr lang="pt-BR" sz="800" dirty="0">
              <a:effectLst/>
              <a:latin typeface="Montserrat Medium" pitchFamily="2" charset="0"/>
              <a:ea typeface="Times New Roman" panose="02020603050405020304" pitchFamily="18" charset="0"/>
              <a:cs typeface="Times New Roman" panose="02020603050405020304" pitchFamily="18" charset="0"/>
            </a:endParaRPr>
          </a:p>
          <a:p>
            <a:pPr algn="just">
              <a:lnSpc>
                <a:spcPct val="107000"/>
              </a:lnSpc>
              <a:spcAft>
                <a:spcPts val="800"/>
              </a:spcAft>
            </a:pPr>
            <a:endParaRPr lang="pt-BR" sz="800" i="1" dirty="0">
              <a:latin typeface="Montserrat Medium" pitchFamily="2" charset="0"/>
            </a:endParaRPr>
          </a:p>
          <a:p>
            <a:pPr algn="just">
              <a:lnSpc>
                <a:spcPct val="107000"/>
              </a:lnSpc>
              <a:spcAft>
                <a:spcPts val="800"/>
              </a:spcAft>
            </a:pPr>
            <a:endParaRPr lang="pt-BR" sz="800" i="1" dirty="0">
              <a:latin typeface="Montserrat Medium" pitchFamily="2" charset="0"/>
            </a:endParaRPr>
          </a:p>
        </p:txBody>
      </p:sp>
      <p:sp>
        <p:nvSpPr>
          <p:cNvPr id="3" name="TextBox 25">
            <a:extLst>
              <a:ext uri="{FF2B5EF4-FFF2-40B4-BE49-F238E27FC236}">
                <a16:creationId xmlns:a16="http://schemas.microsoft.com/office/drawing/2014/main" id="{3CFFCF77-7283-D0BA-46C1-093395FEC9C8}"/>
              </a:ext>
            </a:extLst>
          </p:cNvPr>
          <p:cNvSpPr txBox="1"/>
          <p:nvPr/>
        </p:nvSpPr>
        <p:spPr>
          <a:xfrm>
            <a:off x="152400" y="140336"/>
            <a:ext cx="3276600" cy="246221"/>
          </a:xfrm>
          <a:prstGeom prst="rect">
            <a:avLst/>
          </a:prstGeom>
          <a:noFill/>
        </p:spPr>
        <p:txBody>
          <a:bodyPr wrap="square" lIns="0" tIns="0" rIns="0" bIns="0" rtlCol="0">
            <a:spAutoFit/>
          </a:bodyPr>
          <a:lstStyle/>
          <a:p>
            <a:r>
              <a:rPr lang="pt-BR" sz="800" b="1">
                <a:latin typeface="Montserrat Medium" pitchFamily="2" charset="0"/>
                <a:cs typeface="Arial" panose="020B0604020202020204" pitchFamily="34" charset="0"/>
              </a:rPr>
              <a:t>July 11 of 2026</a:t>
            </a:r>
          </a:p>
          <a:p>
            <a:r>
              <a:rPr lang="pt-BR" sz="800">
                <a:latin typeface="Montserrat Medium" pitchFamily="2" charset="0"/>
                <a:cs typeface="Arial" panose="020B0604020202020204" pitchFamily="34" charset="0"/>
              </a:rPr>
              <a:t>Genial Institucional S.A. CCTVM</a:t>
            </a:r>
            <a:endParaRPr lang="pt-BR" sz="800" dirty="0">
              <a:latin typeface="Montserrat Medium" pitchFamily="2" charset="0"/>
              <a:cs typeface="Arial" panose="020B0604020202020204" pitchFamily="34" charset="0"/>
            </a:endParaRPr>
          </a:p>
        </p:txBody>
      </p:sp>
    </p:spTree>
    <p:extLst>
      <p:ext uri="{BB962C8B-B14F-4D97-AF65-F5344CB8AC3E}">
        <p14:creationId xmlns:p14="http://schemas.microsoft.com/office/powerpoint/2010/main" val="7284099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01F44F50AB23B4199FF4361FA428E81" ma:contentTypeVersion="11" ma:contentTypeDescription="Create a new document." ma:contentTypeScope="" ma:versionID="d9569425562df5851da96cf3f3ab05a7">
  <xsd:schema xmlns:xsd="http://www.w3.org/2001/XMLSchema" xmlns:xs="http://www.w3.org/2001/XMLSchema" xmlns:p="http://schemas.microsoft.com/office/2006/metadata/properties" xmlns:ns3="94dfd066-b0e0-433c-b197-9cd860b93142" targetNamespace="http://schemas.microsoft.com/office/2006/metadata/properties" ma:root="true" ma:fieldsID="7760cf8e0a8863b7a91cb399aec913b8" ns3:_="">
    <xsd:import namespace="94dfd066-b0e0-433c-b197-9cd860b93142"/>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element ref="ns3:MediaServiceSystemTags" minOccurs="0"/>
                <xsd:element ref="ns3:MediaServiceOCR" minOccurs="0"/>
                <xsd:element ref="ns3:MediaServiceGenerationTime" minOccurs="0"/>
                <xsd:element ref="ns3:MediaServiceEventHashCode"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dfd066-b0e0-433c-b197-9cd860b93142"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element name="MediaServiceSystemTags" ma:index="14" nillable="true" ma:displayName="MediaServiceSystemTags" ma:hidden="true" ma:internalName="MediaServiceSystemTags" ma:readOnly="true">
      <xsd:simpleType>
        <xsd:restriction base="dms:Note"/>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94dfd066-b0e0-433c-b197-9cd860b93142" xsi:nil="true"/>
  </documentManagement>
</p:properties>
</file>

<file path=customXml/itemProps1.xml><?xml version="1.0" encoding="utf-8"?>
<ds:datastoreItem xmlns:ds="http://schemas.openxmlformats.org/officeDocument/2006/customXml" ds:itemID="{4A0C54BB-75D8-4C9F-A42E-2167366A0F4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dfd066-b0e0-433c-b197-9cd860b931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AFC131D-AB68-4E82-A0AC-63B9EF0ABFA8}">
  <ds:schemaRefs>
    <ds:schemaRef ds:uri="http://schemas.microsoft.com/sharepoint/v3/contenttype/forms"/>
  </ds:schemaRefs>
</ds:datastoreItem>
</file>

<file path=customXml/itemProps3.xml><?xml version="1.0" encoding="utf-8"?>
<ds:datastoreItem xmlns:ds="http://schemas.openxmlformats.org/officeDocument/2006/customXml" ds:itemID="{DB996974-B94E-403B-A101-BBD413EDE307}">
  <ds:schemaRefs>
    <ds:schemaRef ds:uri="http://purl.org/dc/dcmitype/"/>
    <ds:schemaRef ds:uri="http://schemas.microsoft.com/office/infopath/2007/PartnerControls"/>
    <ds:schemaRef ds:uri="http://purl.org/dc/terms/"/>
    <ds:schemaRef ds:uri="http://schemas.microsoft.com/office/2006/documentManagement/types"/>
    <ds:schemaRef ds:uri="http://schemas.openxmlformats.org/package/2006/metadata/core-properties"/>
    <ds:schemaRef ds:uri="http://schemas.microsoft.com/office/2006/metadata/properties"/>
    <ds:schemaRef ds:uri="http://purl.org/dc/elements/1.1/"/>
    <ds:schemaRef ds:uri="http://www.w3.org/XML/1998/namespace"/>
    <ds:schemaRef ds:uri="94dfd066-b0e0-433c-b197-9cd860b93142"/>
  </ds:schemaRefs>
</ds:datastoreItem>
</file>

<file path=docProps/app.xml><?xml version="1.0" encoding="utf-8"?>
<Properties xmlns="http://schemas.openxmlformats.org/officeDocument/2006/extended-properties" xmlns:vt="http://schemas.openxmlformats.org/officeDocument/2006/docPropsVTypes">
  <Template>Office Theme</Template>
  <TotalTime>1745</TotalTime>
  <Words>4428</Words>
  <Application>Microsoft Office PowerPoint</Application>
  <PresentationFormat>Letter Paper (8.5x11 in)</PresentationFormat>
  <Paragraphs>257</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Montserrat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PDF</dc:title>
  <dc:creator>Igor Guedes</dc:creator>
  <cp:lastModifiedBy>Luca Vello</cp:lastModifiedBy>
  <cp:revision>59</cp:revision>
  <dcterms:created xsi:type="dcterms:W3CDTF">2023-03-17T17:27:08Z</dcterms:created>
  <dcterms:modified xsi:type="dcterms:W3CDTF">2026-07-13T14:32:19Z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0x010100E01F44F50AB23B4199FF4361FA428E81</vt:lpwstr>
  </property>
</Properties>
</file>