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76" r:id="rId7"/>
    <p:sldId id="277" r:id="rId8"/>
    <p:sldId id="278" r:id="rId9"/>
    <p:sldId id="283" r:id="rId10"/>
    <p:sldId id="284" r:id="rId11"/>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7249C2-0BAC-4CFA-BB13-A4F24C6A13AD}" v="1" dt="2026-07-13T14:31:47.136"/>
    <p1510:client id="{5899318F-D95A-4014-A5B9-0CA39CF526F8}" v="1" dt="2026-07-12T23:35:25.7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44" autoAdjust="0"/>
    <p:restoredTop sz="96652" autoAdjust="0"/>
  </p:normalViewPr>
  <p:slideViewPr>
    <p:cSldViewPr snapToGrid="0">
      <p:cViewPr>
        <p:scale>
          <a:sx n="100" d="100"/>
          <a:sy n="100" d="100"/>
        </p:scale>
        <p:origin x="384" y="-108"/>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 Izzo" userId="b25620e634527944" providerId="LiveId" clId="{676DCCBD-C5AE-46DA-8C65-D3A7A315AD1D}"/>
    <pc:docChg chg="custSel modSld">
      <pc:chgData name="Luca Izzo" userId="b25620e634527944" providerId="LiveId" clId="{676DCCBD-C5AE-46DA-8C65-D3A7A315AD1D}" dt="2026-07-12T23:49:34.888" v="372" actId="20577"/>
      <pc:docMkLst>
        <pc:docMk/>
      </pc:docMkLst>
      <pc:sldChg chg="modSp mod">
        <pc:chgData name="Luca Izzo" userId="b25620e634527944" providerId="LiveId" clId="{676DCCBD-C5AE-46DA-8C65-D3A7A315AD1D}" dt="2026-07-12T23:49:34.888" v="372" actId="20577"/>
        <pc:sldMkLst>
          <pc:docMk/>
          <pc:sldMk cId="1456612816" sldId="256"/>
        </pc:sldMkLst>
        <pc:spChg chg="mod">
          <ac:chgData name="Luca Izzo" userId="b25620e634527944" providerId="LiveId" clId="{676DCCBD-C5AE-46DA-8C65-D3A7A315AD1D}" dt="2026-07-12T23:37:52.299" v="368" actId="20577"/>
          <ac:spMkLst>
            <pc:docMk/>
            <pc:sldMk cId="1456612816" sldId="256"/>
            <ac:spMk id="3" creationId="{EBA68141-9E09-9BF6-00BC-4CE3B87F444C}"/>
          </ac:spMkLst>
        </pc:spChg>
        <pc:spChg chg="mod">
          <ac:chgData name="Luca Izzo" userId="b25620e634527944" providerId="LiveId" clId="{676DCCBD-C5AE-46DA-8C65-D3A7A315AD1D}" dt="2026-07-12T23:49:34.888" v="372" actId="20577"/>
          <ac:spMkLst>
            <pc:docMk/>
            <pc:sldMk cId="1456612816" sldId="256"/>
            <ac:spMk id="7" creationId="{0E01F140-3FCE-1463-A81B-6696EF9DA503}"/>
          </ac:spMkLst>
        </pc:spChg>
        <pc:spChg chg="mod">
          <ac:chgData name="Luca Izzo" userId="b25620e634527944" providerId="LiveId" clId="{676DCCBD-C5AE-46DA-8C65-D3A7A315AD1D}" dt="2026-07-12T17:02:40.035" v="302" actId="947"/>
          <ac:spMkLst>
            <pc:docMk/>
            <pc:sldMk cId="1456612816" sldId="256"/>
            <ac:spMk id="22" creationId="{75084483-B59F-C7D6-36CB-7B0B74270491}"/>
          </ac:spMkLst>
        </pc:spChg>
        <pc:spChg chg="mod">
          <ac:chgData name="Luca Izzo" userId="b25620e634527944" providerId="LiveId" clId="{676DCCBD-C5AE-46DA-8C65-D3A7A315AD1D}" dt="2026-07-12T23:38:43.251" v="371" actId="20577"/>
          <ac:spMkLst>
            <pc:docMk/>
            <pc:sldMk cId="1456612816" sldId="256"/>
            <ac:spMk id="28" creationId="{16B38EE8-F3FD-851C-3E15-3033F39EE9C4}"/>
          </ac:spMkLst>
        </pc:spChg>
        <pc:graphicFrameChg chg="modGraphic">
          <ac:chgData name="Luca Izzo" userId="b25620e634527944" providerId="LiveId" clId="{676DCCBD-C5AE-46DA-8C65-D3A7A315AD1D}" dt="2026-07-12T18:43:23.714" v="323" actId="207"/>
          <ac:graphicFrameMkLst>
            <pc:docMk/>
            <pc:sldMk cId="1456612816" sldId="256"/>
            <ac:graphicFrameMk id="74" creationId="{00000000-0000-0000-0000-000000000000}"/>
          </ac:graphicFrameMkLst>
        </pc:graphicFrameChg>
      </pc:sldChg>
      <pc:sldChg chg="modSp mod">
        <pc:chgData name="Luca Izzo" userId="b25620e634527944" providerId="LiveId" clId="{676DCCBD-C5AE-46DA-8C65-D3A7A315AD1D}" dt="2026-07-12T17:02:40.106" v="308" actId="947"/>
        <pc:sldMkLst>
          <pc:docMk/>
          <pc:sldMk cId="3107995891" sldId="276"/>
        </pc:sldMkLst>
        <pc:spChg chg="mod">
          <ac:chgData name="Luca Izzo" userId="b25620e634527944" providerId="LiveId" clId="{676DCCBD-C5AE-46DA-8C65-D3A7A315AD1D}" dt="2026-07-12T17:02:40.106" v="308" actId="947"/>
          <ac:spMkLst>
            <pc:docMk/>
            <pc:sldMk cId="3107995891" sldId="276"/>
            <ac:spMk id="6" creationId="{1156EA86-516B-30B7-920F-9BC56B5726D5}"/>
          </ac:spMkLst>
        </pc:spChg>
      </pc:sldChg>
      <pc:sldChg chg="modSp mod">
        <pc:chgData name="Luca Izzo" userId="b25620e634527944" providerId="LiveId" clId="{676DCCBD-C5AE-46DA-8C65-D3A7A315AD1D}" dt="2026-07-12T17:02:40.131" v="311" actId="947"/>
        <pc:sldMkLst>
          <pc:docMk/>
          <pc:sldMk cId="3451903038" sldId="277"/>
        </pc:sldMkLst>
        <pc:spChg chg="mod">
          <ac:chgData name="Luca Izzo" userId="b25620e634527944" providerId="LiveId" clId="{676DCCBD-C5AE-46DA-8C65-D3A7A315AD1D}" dt="2026-07-12T17:02:40.131" v="311" actId="947"/>
          <ac:spMkLst>
            <pc:docMk/>
            <pc:sldMk cId="3451903038" sldId="277"/>
            <ac:spMk id="3" creationId="{68415F75-34E6-6EE2-C099-61E395E0CFCC}"/>
          </ac:spMkLst>
        </pc:spChg>
      </pc:sldChg>
      <pc:sldChg chg="modSp mod">
        <pc:chgData name="Luca Izzo" userId="b25620e634527944" providerId="LiveId" clId="{676DCCBD-C5AE-46DA-8C65-D3A7A315AD1D}" dt="2026-07-12T17:02:40.155" v="314" actId="947"/>
        <pc:sldMkLst>
          <pc:docMk/>
          <pc:sldMk cId="2951990564" sldId="278"/>
        </pc:sldMkLst>
        <pc:spChg chg="mod">
          <ac:chgData name="Luca Izzo" userId="b25620e634527944" providerId="LiveId" clId="{676DCCBD-C5AE-46DA-8C65-D3A7A315AD1D}" dt="2026-07-12T17:02:40.155" v="314" actId="947"/>
          <ac:spMkLst>
            <pc:docMk/>
            <pc:sldMk cId="2951990564" sldId="278"/>
            <ac:spMk id="3" creationId="{70CB4ED1-B1A4-E557-A28E-44F8CBDFF198}"/>
          </ac:spMkLst>
        </pc:spChg>
      </pc:sldChg>
      <pc:sldChg chg="modSp mod">
        <pc:chgData name="Luca Izzo" userId="b25620e634527944" providerId="LiveId" clId="{676DCCBD-C5AE-46DA-8C65-D3A7A315AD1D}" dt="2026-07-12T17:02:40.177" v="317" actId="947"/>
        <pc:sldMkLst>
          <pc:docMk/>
          <pc:sldMk cId="3495085051" sldId="283"/>
        </pc:sldMkLst>
        <pc:spChg chg="mod">
          <ac:chgData name="Luca Izzo" userId="b25620e634527944" providerId="LiveId" clId="{676DCCBD-C5AE-46DA-8C65-D3A7A315AD1D}" dt="2026-07-12T17:02:40.177" v="317" actId="947"/>
          <ac:spMkLst>
            <pc:docMk/>
            <pc:sldMk cId="3495085051" sldId="283"/>
            <ac:spMk id="3" creationId="{6172D4B1-1BA3-894E-3290-699B37DD19C8}"/>
          </ac:spMkLst>
        </pc:spChg>
      </pc:sldChg>
      <pc:sldChg chg="modSp mod">
        <pc:chgData name="Luca Izzo" userId="b25620e634527944" providerId="LiveId" clId="{676DCCBD-C5AE-46DA-8C65-D3A7A315AD1D}" dt="2026-07-12T17:02:40.204" v="320" actId="947"/>
        <pc:sldMkLst>
          <pc:docMk/>
          <pc:sldMk cId="728409953" sldId="284"/>
        </pc:sldMkLst>
        <pc:spChg chg="mod">
          <ac:chgData name="Luca Izzo" userId="b25620e634527944" providerId="LiveId" clId="{676DCCBD-C5AE-46DA-8C65-D3A7A315AD1D}" dt="2026-07-12T17:02:40.204" v="320" actId="947"/>
          <ac:spMkLst>
            <pc:docMk/>
            <pc:sldMk cId="728409953" sldId="284"/>
            <ac:spMk id="3" creationId="{3CFFCF77-7283-D0BA-46C1-093395FEC9C8}"/>
          </ac:spMkLst>
        </pc:spChg>
      </pc:sldChg>
      <pc:sldChg chg="modSp mod">
        <pc:chgData name="Luca Izzo" userId="b25620e634527944" providerId="LiveId" clId="{676DCCBD-C5AE-46DA-8C65-D3A7A315AD1D}" dt="2026-07-12T23:35:25.721" v="349"/>
        <pc:sldMkLst>
          <pc:docMk/>
          <pc:sldMk cId="4174432949" sldId="285"/>
        </pc:sldMkLst>
        <pc:spChg chg="mod">
          <ac:chgData name="Luca Izzo" userId="b25620e634527944" providerId="LiveId" clId="{676DCCBD-C5AE-46DA-8C65-D3A7A315AD1D}" dt="2026-07-12T17:02:40.066" v="305" actId="947"/>
          <ac:spMkLst>
            <pc:docMk/>
            <pc:sldMk cId="4174432949" sldId="285"/>
            <ac:spMk id="2" creationId="{DD55B28F-9C43-D989-04CC-C16DB5D23390}"/>
          </ac:spMkLst>
        </pc:spChg>
        <pc:spChg chg="mod">
          <ac:chgData name="Luca Izzo" userId="b25620e634527944" providerId="LiveId" clId="{676DCCBD-C5AE-46DA-8C65-D3A7A315AD1D}" dt="2026-07-12T18:44:44.135" v="337" actId="20577"/>
          <ac:spMkLst>
            <pc:docMk/>
            <pc:sldMk cId="4174432949" sldId="285"/>
            <ac:spMk id="21" creationId="{00000000-0000-0000-0000-000000000000}"/>
          </ac:spMkLst>
        </pc:spChg>
        <pc:spChg chg="mod">
          <ac:chgData name="Luca Izzo" userId="b25620e634527944" providerId="LiveId" clId="{676DCCBD-C5AE-46DA-8C65-D3A7A315AD1D}" dt="2026-07-12T18:44:49.118" v="341" actId="20577"/>
          <ac:spMkLst>
            <pc:docMk/>
            <pc:sldMk cId="4174432949" sldId="285"/>
            <ac:spMk id="23" creationId="{00000000-0000-0000-0000-000000000000}"/>
          </ac:spMkLst>
        </pc:spChg>
        <pc:spChg chg="mod">
          <ac:chgData name="Luca Izzo" userId="b25620e634527944" providerId="LiveId" clId="{676DCCBD-C5AE-46DA-8C65-D3A7A315AD1D}" dt="2026-07-12T18:44:55.846" v="344" actId="20577"/>
          <ac:spMkLst>
            <pc:docMk/>
            <pc:sldMk cId="4174432949" sldId="285"/>
            <ac:spMk id="25" creationId="{00000000-0000-0000-0000-000000000000}"/>
          </ac:spMkLst>
        </pc:spChg>
        <pc:graphicFrameChg chg="modGraphic">
          <ac:chgData name="Luca Izzo" userId="b25620e634527944" providerId="LiveId" clId="{676DCCBD-C5AE-46DA-8C65-D3A7A315AD1D}" dt="2026-07-12T17:02:39.933" v="290" actId="947"/>
          <ac:graphicFrameMkLst>
            <pc:docMk/>
            <pc:sldMk cId="4174432949" sldId="285"/>
            <ac:graphicFrameMk id="22" creationId="{00000000-0000-0000-0000-000000000000}"/>
          </ac:graphicFrameMkLst>
        </pc:graphicFrameChg>
        <pc:graphicFrameChg chg="mod modGraphic">
          <ac:chgData name="Luca Izzo" userId="b25620e634527944" providerId="LiveId" clId="{676DCCBD-C5AE-46DA-8C65-D3A7A315AD1D}" dt="2026-07-12T23:35:25.721" v="349"/>
          <ac:graphicFrameMkLst>
            <pc:docMk/>
            <pc:sldMk cId="4174432949" sldId="285"/>
            <ac:graphicFrameMk id="24" creationId="{00000000-0000-0000-0000-000000000000}"/>
          </ac:graphicFrameMkLst>
        </pc:graphicFrameChg>
        <pc:graphicFrameChg chg="modGraphic">
          <ac:chgData name="Luca Izzo" userId="b25620e634527944" providerId="LiveId" clId="{676DCCBD-C5AE-46DA-8C65-D3A7A315AD1D}" dt="2026-07-12T17:02:39.983" v="299" actId="947"/>
          <ac:graphicFrameMkLst>
            <pc:docMk/>
            <pc:sldMk cId="4174432949" sldId="285"/>
            <ac:graphicFrameMk id="26" creationId="{00000000-0000-0000-0000-000000000000}"/>
          </ac:graphicFrameMkLst>
        </pc:graphicFrameChg>
      </pc:sldChg>
    </pc:docChg>
  </pc:docChgLst>
  <pc:docChgLst>
    <pc:chgData name="Luca Izzo" userId="b25620e634527944" providerId="LiveId" clId="{630A6B12-2F9B-4A77-B80B-CCD268759C9D}"/>
    <pc:docChg chg="modSld">
      <pc:chgData name="Luca Izzo" userId="b25620e634527944" providerId="LiveId" clId="{630A6B12-2F9B-4A77-B80B-CCD268759C9D}" dt="2026-07-13T13:37:25.523" v="4" actId="20577"/>
      <pc:docMkLst>
        <pc:docMk/>
      </pc:docMkLst>
      <pc:sldChg chg="modSp mod">
        <pc:chgData name="Luca Izzo" userId="b25620e634527944" providerId="LiveId" clId="{630A6B12-2F9B-4A77-B80B-CCD268759C9D}" dt="2026-07-13T13:37:25.523" v="4" actId="20577"/>
        <pc:sldMkLst>
          <pc:docMk/>
          <pc:sldMk cId="1456612816" sldId="256"/>
        </pc:sldMkLst>
        <pc:spChg chg="mod">
          <ac:chgData name="Luca Izzo" userId="b25620e634527944" providerId="LiveId" clId="{630A6B12-2F9B-4A77-B80B-CCD268759C9D}" dt="2026-07-13T13:37:25.523" v="4" actId="20577"/>
          <ac:spMkLst>
            <pc:docMk/>
            <pc:sldMk cId="1456612816" sldId="256"/>
            <ac:spMk id="3" creationId="{EBA68141-9E09-9BF6-00BC-4CE3B87F444C}"/>
          </ac:spMkLst>
        </pc:spChg>
        <pc:spChg chg="mod">
          <ac:chgData name="Luca Izzo" userId="b25620e634527944" providerId="LiveId" clId="{630A6B12-2F9B-4A77-B80B-CCD268759C9D}" dt="2026-07-13T13:33:44.722" v="0" actId="20577"/>
          <ac:spMkLst>
            <pc:docMk/>
            <pc:sldMk cId="1456612816" sldId="256"/>
            <ac:spMk id="7" creationId="{0E01F140-3FCE-1463-A81B-6696EF9DA5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7/13/2026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7/13/2026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7/13/2026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7/13/2026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Metals &amp; Mining</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292388"/>
          </a:xfrm>
          <a:prstGeom prst="rect">
            <a:avLst/>
          </a:prstGeom>
          <a:noFill/>
        </p:spPr>
        <p:txBody>
          <a:bodyPr wrap="square" rtlCol="0">
            <a:spAutoFit/>
          </a:bodyPr>
          <a:lstStyle/>
          <a:p>
            <a:r>
              <a:rPr lang="pt-BR" sz="1300" dirty="0">
                <a:solidFill>
                  <a:schemeClr val="bg1"/>
                </a:solidFill>
                <a:latin typeface="Montserrat Medium" pitchFamily="2" charset="0"/>
                <a:cs typeface="Arial" panose="020B0604020202020204" pitchFamily="34" charset="0"/>
              </a:rPr>
              <a:t>2Q26 Preview: Freight takes its toll</a:t>
            </a:r>
            <a:endParaRPr lang="en-US" sz="1300" dirty="0">
              <a:solidFill>
                <a:schemeClr val="bg1"/>
              </a:solidFill>
              <a:latin typeface="Montserrat Medium" pitchFamily="2" charset="0"/>
              <a:cs typeface="Arial" panose="020B0604020202020204" pitchFamily="34" charset="0"/>
            </a:endParaRP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ANALYSTS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Metals &amp; Mining</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COMPANY</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492443"/>
          </a:xfrm>
          <a:prstGeom prst="rect">
            <a:avLst/>
          </a:prstGeom>
          <a:noFill/>
        </p:spPr>
        <p:txBody>
          <a:bodyPr wrap="square" lIns="0" tIns="0" rIns="0" bIns="0" rtlCol="0">
            <a:spAutoFit/>
          </a:bodyPr>
          <a:lstStyle/>
          <a:p>
            <a:r>
              <a:rPr lang="pt-BR" sz="800" b="1" dirty="0">
                <a:solidFill>
                  <a:srgbClr val="2121A9"/>
                </a:solidFill>
                <a:latin typeface="Montserrat Medium" pitchFamily="2" charset="0"/>
                <a:cs typeface="Arial" panose="020B0604020202020204" pitchFamily="34" charset="0"/>
              </a:rPr>
              <a:t>CMIN3 BZ Equity</a:t>
            </a:r>
          </a:p>
          <a:p>
            <a:r>
              <a:rPr lang="pt-BR" sz="800" b="1" dirty="0">
                <a:solidFill>
                  <a:srgbClr val="000000"/>
                </a:solidFill>
                <a:latin typeface="Montserrat Medium" pitchFamily="2" charset="0"/>
                <a:cs typeface="Arial" panose="020B0604020202020204" pitchFamily="34" charset="0"/>
              </a:rPr>
              <a:t>UNDER REVIEW</a:t>
            </a:r>
          </a:p>
          <a:p>
            <a:r>
              <a:rPr lang="pt-BR" sz="800" dirty="0">
                <a:solidFill>
                  <a:srgbClr val="000000"/>
                </a:solidFill>
                <a:latin typeface="Montserrat Medium" pitchFamily="2" charset="0"/>
                <a:cs typeface="Arial" panose="020B0604020202020204" pitchFamily="34" charset="0"/>
              </a:rPr>
              <a:t>Price: R$ 5.23 (10-Jul-2026)</a:t>
            </a:r>
          </a:p>
          <a:p>
            <a:r>
              <a:rPr lang="pt-BR" sz="800" dirty="0">
                <a:solidFill>
                  <a:srgbClr val="000000"/>
                </a:solidFill>
                <a:latin typeface="Montserrat Medium" pitchFamily="2" charset="0"/>
                <a:cs typeface="Arial" panose="020B0604020202020204" pitchFamily="34" charset="0"/>
              </a:rPr>
              <a:t>Target Price 12M: R$ 6.00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8708" y="3404712"/>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786746"/>
            <a:ext cx="4608513" cy="6868675"/>
          </a:xfrm>
          <a:prstGeom prst="rect">
            <a:avLst/>
          </a:prstGeom>
          <a:noFill/>
        </p:spPr>
        <p:txBody>
          <a:bodyPr wrap="square">
            <a:noAutofit/>
          </a:bodyPr>
          <a:lstStyle/>
          <a:p>
            <a:pPr algn="just">
              <a:spcBef>
                <a:spcPts val="0"/>
              </a:spcBef>
              <a:spcAft>
                <a:spcPts val="100"/>
              </a:spcAft>
            </a:pPr>
            <a:r>
              <a:rPr lang="pt-BR" sz="770" b="1" noProof="0" dirty="0">
                <a:solidFill>
                  <a:srgbClr val="2121A9"/>
                </a:solidFill>
                <a:latin typeface="Montserrat Medium"/>
              </a:rPr>
              <a:t>Q: What to expect in 2Q26?</a:t>
            </a:r>
          </a:p>
          <a:p>
            <a:pPr algn="just">
              <a:spcBef>
                <a:spcPts val="0"/>
              </a:spcBef>
              <a:spcAft>
                <a:spcPts val="100"/>
              </a:spcAft>
            </a:pPr>
            <a:r>
              <a:rPr lang="pt-BR" sz="770" noProof="0" dirty="0">
                <a:solidFill>
                  <a:srgbClr val="000000"/>
                </a:solidFill>
                <a:latin typeface="Montserrat Medium"/>
              </a:rPr>
              <a:t>A: We foresee a quarter of sharp margin compression — Adjusted EBITDA of R$821m Est. (−42% q/q; −35% y/y), with the margin receding from 38.3% (1Q26) to ~22%. The cause is exogenous and, in our view, transitory: the surge in maritime freight. Volume, by contrast, should recover robustly (+18% q/q), evidencing the underlying operational soundness.</a:t>
            </a:r>
          </a:p>
          <a:p>
            <a:pPr algn="just">
              <a:spcBef>
                <a:spcPts val="0"/>
              </a:spcBef>
              <a:spcAft>
                <a:spcPts val="100"/>
              </a:spcAft>
            </a:pPr>
            <a:endParaRPr lang="pt-BR" sz="770" b="1" noProof="0" dirty="0">
              <a:solidFill>
                <a:srgbClr val="2121A9"/>
              </a:solidFill>
              <a:latin typeface="Montserrat Medium"/>
            </a:endParaRPr>
          </a:p>
          <a:p>
            <a:pPr algn="just">
              <a:spcBef>
                <a:spcPts val="0"/>
              </a:spcBef>
              <a:spcAft>
                <a:spcPts val="100"/>
              </a:spcAft>
            </a:pPr>
            <a:r>
              <a:rPr lang="pt-BR" sz="770" b="1" noProof="0" dirty="0">
                <a:solidFill>
                  <a:srgbClr val="2121A9"/>
                </a:solidFill>
                <a:latin typeface="Montserrat Medium"/>
              </a:rPr>
              <a:t>Q: Why does the margin compress so sharply?</a:t>
            </a:r>
          </a:p>
          <a:p>
            <a:pPr algn="just">
              <a:spcBef>
                <a:spcPts val="0"/>
              </a:spcBef>
              <a:spcAft>
                <a:spcPts val="100"/>
              </a:spcAft>
            </a:pPr>
            <a:r>
              <a:rPr lang="pt-BR" sz="770" noProof="0" dirty="0">
                <a:solidFill>
                  <a:srgbClr val="000000"/>
                </a:solidFill>
                <a:latin typeface="Montserrat Medium"/>
              </a:rPr>
              <a:t>A: A logistics-cost vector, not a market one. As pricing is CFR and Brazil–China freight escalated from ~US$23/t to beyond US$33/t, the realized FOB price should recede from US$62/t to ~US$50/t Est. — about US$10/t stemming from freight, plus a provisional-price residue. The iron-ore reference price, in turn, remains stable (an average we estimate at ~US$105/t), so the offender is entirely logistical.</a:t>
            </a:r>
          </a:p>
          <a:p>
            <a:pPr algn="just">
              <a:spcBef>
                <a:spcPts val="0"/>
              </a:spcBef>
              <a:spcAft>
                <a:spcPts val="100"/>
              </a:spcAft>
            </a:pPr>
            <a:endParaRPr lang="pt-BR" sz="770" b="1" noProof="0" dirty="0">
              <a:solidFill>
                <a:srgbClr val="2121A9"/>
              </a:solidFill>
              <a:latin typeface="Montserrat Medium"/>
            </a:endParaRPr>
          </a:p>
          <a:p>
            <a:pPr algn="just">
              <a:spcBef>
                <a:spcPts val="0"/>
              </a:spcBef>
              <a:spcAft>
                <a:spcPts val="100"/>
              </a:spcAft>
            </a:pPr>
            <a:r>
              <a:rPr lang="pt-BR" sz="770" b="1" noProof="0" dirty="0">
                <a:solidFill>
                  <a:srgbClr val="2121A9"/>
                </a:solidFill>
                <a:latin typeface="Montserrat Medium"/>
              </a:rPr>
              <a:t>Q: And volume — does it hold up?</a:t>
            </a:r>
          </a:p>
          <a:p>
            <a:pPr algn="just">
              <a:spcBef>
                <a:spcPts val="0"/>
              </a:spcBef>
              <a:spcAft>
                <a:spcPts val="100"/>
              </a:spcAft>
            </a:pPr>
            <a:r>
              <a:rPr lang="pt-BR" sz="770" noProof="0" dirty="0">
                <a:solidFill>
                  <a:srgbClr val="000000"/>
                </a:solidFill>
                <a:latin typeface="Montserrat Medium"/>
              </a:rPr>
              <a:t>A: We believe so. We estimate sales of ~11.4Mt Est. (+18% q/q; still −4% y/y), after a 1Q weakened by atypical rainfall. A maintenance stoppage of ~15 days, postponed to May, caps the quarter's peak — absent it, the quarter would have been a record, given that April and June were, individually, the strongest months in the company's history in production and sales. The C1 cash cost remains controlled (~US$24/t Est.), adhering to </a:t>
            </a:r>
            <a:r>
              <a:rPr lang="pt-BR" sz="770" noProof="0" dirty="0" err="1">
                <a:solidFill>
                  <a:srgbClr val="000000"/>
                </a:solidFill>
                <a:latin typeface="Montserrat Medium"/>
              </a:rPr>
              <a:t>guidance</a:t>
            </a:r>
            <a:r>
              <a:rPr lang="pt-BR" sz="770" noProof="0" dirty="0">
                <a:solidFill>
                  <a:srgbClr val="000000"/>
                </a:solidFill>
                <a:latin typeface="Montserrat Medium"/>
              </a:rPr>
              <a:t> (US$22–23.5/t).</a:t>
            </a:r>
          </a:p>
          <a:p>
            <a:pPr algn="just">
              <a:spcBef>
                <a:spcPts val="0"/>
              </a:spcBef>
              <a:spcAft>
                <a:spcPts val="100"/>
              </a:spcAft>
            </a:pPr>
            <a:endParaRPr lang="pt-BR" sz="770" b="1" noProof="0" dirty="0">
              <a:solidFill>
                <a:srgbClr val="2121A9"/>
              </a:solidFill>
              <a:latin typeface="Montserrat Medium"/>
            </a:endParaRPr>
          </a:p>
          <a:p>
            <a:pPr algn="just">
              <a:spcBef>
                <a:spcPts val="0"/>
              </a:spcBef>
              <a:spcAft>
                <a:spcPts val="100"/>
              </a:spcAft>
            </a:pPr>
            <a:r>
              <a:rPr lang="pt-BR" sz="770" b="1" noProof="0" dirty="0">
                <a:solidFill>
                  <a:srgbClr val="2121A9"/>
                </a:solidFill>
                <a:latin typeface="Montserrat Medium"/>
              </a:rPr>
              <a:t>Q: And cash flow and shareholder remuneration?</a:t>
            </a:r>
          </a:p>
          <a:p>
            <a:pPr algn="just">
              <a:spcBef>
                <a:spcPts val="0"/>
              </a:spcBef>
              <a:spcAft>
                <a:spcPts val="100"/>
              </a:spcAft>
            </a:pPr>
            <a:r>
              <a:rPr lang="pt-BR" sz="770" noProof="0" dirty="0">
                <a:solidFill>
                  <a:srgbClr val="000000"/>
                </a:solidFill>
                <a:latin typeface="Montserrat Medium"/>
              </a:rPr>
              <a:t>A: Here lies CMIN's chief differentiator versus its parent: a practically unlevered capital structure (net debt of ~R$683m; ~0.1x EBITDA) and </a:t>
            </a:r>
            <a:r>
              <a:rPr lang="pt-BR" sz="770" noProof="0" dirty="0" err="1">
                <a:solidFill>
                  <a:srgbClr val="000000"/>
                </a:solidFill>
                <a:latin typeface="Montserrat Medium"/>
              </a:rPr>
              <a:t>dividend</a:t>
            </a:r>
            <a:r>
              <a:rPr lang="pt-BR" sz="770" noProof="0" dirty="0">
                <a:solidFill>
                  <a:srgbClr val="000000"/>
                </a:solidFill>
                <a:latin typeface="Montserrat Medium"/>
              </a:rPr>
              <a:t> </a:t>
            </a:r>
            <a:r>
              <a:rPr lang="pt-BR" sz="770" noProof="0" dirty="0" err="1">
                <a:solidFill>
                  <a:srgbClr val="000000"/>
                </a:solidFill>
                <a:latin typeface="Montserrat Medium"/>
              </a:rPr>
              <a:t>yield</a:t>
            </a:r>
            <a:r>
              <a:rPr lang="pt-BR" sz="770" noProof="0" dirty="0">
                <a:solidFill>
                  <a:srgbClr val="000000"/>
                </a:solidFill>
                <a:latin typeface="Montserrat Medium"/>
              </a:rPr>
              <a:t> of around 7% p.a. Net income normalizes to ~R$142m Est. (−36% q/q; +23% y/y), pressured by the financial result and sensitive to FX. Even as the margin compression reduces cash generation in the quarter, the balance-sheet strength preserves the distribution capacity — a central attribute of the investment case.</a:t>
            </a:r>
          </a:p>
          <a:p>
            <a:pPr algn="just">
              <a:spcBef>
                <a:spcPts val="0"/>
              </a:spcBef>
              <a:spcAft>
                <a:spcPts val="100"/>
              </a:spcAft>
            </a:pPr>
            <a:endParaRPr lang="pt-BR" sz="770" b="1" noProof="0" dirty="0">
              <a:solidFill>
                <a:srgbClr val="2121A9"/>
              </a:solidFill>
              <a:latin typeface="Montserrat Medium"/>
            </a:endParaRPr>
          </a:p>
          <a:p>
            <a:pPr algn="just">
              <a:spcBef>
                <a:spcPts val="0"/>
              </a:spcBef>
              <a:spcAft>
                <a:spcPts val="100"/>
              </a:spcAft>
            </a:pPr>
            <a:r>
              <a:rPr lang="pt-BR" sz="770" b="1" noProof="0" dirty="0">
                <a:solidFill>
                  <a:srgbClr val="2121A9"/>
                </a:solidFill>
                <a:latin typeface="Montserrat Medium"/>
              </a:rPr>
              <a:t>Q: Beyond the quarter — what to watch?</a:t>
            </a:r>
          </a:p>
          <a:p>
            <a:pPr algn="just">
              <a:spcBef>
                <a:spcPts val="0"/>
              </a:spcBef>
              <a:spcAft>
                <a:spcPts val="100"/>
              </a:spcAft>
            </a:pPr>
            <a:r>
              <a:rPr lang="pt-BR" sz="770" noProof="0" dirty="0">
                <a:solidFill>
                  <a:srgbClr val="000000"/>
                </a:solidFill>
                <a:latin typeface="Montserrat Medium"/>
              </a:rPr>
              <a:t>A: Freight should normalize (the company reports a retreat from ~US$36 to ~US$26/t in recent weeks), which reverses much of the pressure as early as 3Q26. Further out, the volume </a:t>
            </a:r>
            <a:r>
              <a:rPr lang="pt-BR" sz="770" noProof="0" dirty="0" err="1">
                <a:solidFill>
                  <a:srgbClr val="000000"/>
                </a:solidFill>
                <a:latin typeface="Montserrat Medium"/>
              </a:rPr>
              <a:t>guidance</a:t>
            </a:r>
            <a:r>
              <a:rPr lang="pt-BR" sz="770" noProof="0" dirty="0">
                <a:solidFill>
                  <a:srgbClr val="000000"/>
                </a:solidFill>
                <a:latin typeface="Montserrat Medium"/>
              </a:rPr>
              <a:t> (45–47Mt in 2026) and the maturation of the friable-ore expansion (P15 project) support the growth trajectory. We caveat that the long-term projections are sensitive to the iron-ore price curve, which we adopt on a conservative basis.</a:t>
            </a:r>
          </a:p>
          <a:p>
            <a:pPr algn="just">
              <a:spcBef>
                <a:spcPts val="0"/>
              </a:spcBef>
              <a:spcAft>
                <a:spcPts val="100"/>
              </a:spcAft>
            </a:pPr>
            <a:endParaRPr lang="pt-BR" sz="770" b="1" noProof="0" dirty="0">
              <a:solidFill>
                <a:srgbClr val="2121A9"/>
              </a:solidFill>
              <a:latin typeface="Montserrat Medium"/>
            </a:endParaRPr>
          </a:p>
          <a:p>
            <a:pPr algn="just">
              <a:spcBef>
                <a:spcPts val="0"/>
              </a:spcBef>
              <a:spcAft>
                <a:spcPts val="100"/>
              </a:spcAft>
            </a:pPr>
            <a:r>
              <a:rPr lang="pt-BR" sz="770" b="1" noProof="0" dirty="0">
                <a:solidFill>
                  <a:srgbClr val="2121A9"/>
                </a:solidFill>
                <a:latin typeface="Montserrat Medium"/>
              </a:rPr>
              <a:t>Q: How do we sit versus consensus?</a:t>
            </a:r>
          </a:p>
          <a:p>
            <a:pPr algn="just">
              <a:spcBef>
                <a:spcPts val="0"/>
              </a:spcBef>
              <a:spcAft>
                <a:spcPts val="100"/>
              </a:spcAft>
            </a:pPr>
            <a:r>
              <a:rPr lang="pt-BR" sz="770" noProof="0" dirty="0">
                <a:solidFill>
                  <a:srgbClr val="000000"/>
                </a:solidFill>
                <a:latin typeface="Montserrat Medium"/>
              </a:rPr>
              <a:t>A: We project below consensus on EBITDA (R$821m Est. vs. R$1.0b consensus), as we adopt a more conservative freight pass-through assumption. We reckon, however, that our read more faithfully reflects management's guidance, which signaled a result of this order, not yet fully incorporated by the market, which projects a contraction of only ~27%.</a:t>
            </a:r>
          </a:p>
          <a:p>
            <a:pPr algn="just">
              <a:spcBef>
                <a:spcPts val="0"/>
              </a:spcBef>
              <a:spcAft>
                <a:spcPts val="100"/>
              </a:spcAft>
            </a:pPr>
            <a:endParaRPr lang="pt-BR" sz="770" b="1" noProof="0" dirty="0">
              <a:solidFill>
                <a:srgbClr val="2121A9"/>
              </a:solidFill>
              <a:latin typeface="Montserrat Medium"/>
            </a:endParaRPr>
          </a:p>
          <a:p>
            <a:pPr algn="just">
              <a:spcBef>
                <a:spcPts val="0"/>
              </a:spcBef>
              <a:spcAft>
                <a:spcPts val="100"/>
              </a:spcAft>
            </a:pPr>
            <a:r>
              <a:rPr lang="pt-BR" sz="770" b="1" noProof="0" dirty="0">
                <a:solidFill>
                  <a:srgbClr val="2121A9"/>
                </a:solidFill>
                <a:latin typeface="Montserrat Medium"/>
              </a:rPr>
              <a:t>Q: What is the implication for the recommendation?</a:t>
            </a:r>
          </a:p>
          <a:p>
            <a:pPr algn="just">
              <a:spcBef>
                <a:spcPts val="0"/>
              </a:spcBef>
              <a:spcAft>
                <a:spcPts val="100"/>
              </a:spcAft>
            </a:pPr>
            <a:r>
              <a:rPr lang="pt-BR" sz="770" noProof="0" dirty="0">
                <a:solidFill>
                  <a:srgbClr val="000000"/>
                </a:solidFill>
                <a:latin typeface="Montserrat Medium"/>
              </a:rPr>
              <a:t>A: We keep the UNDER REVIEW recommendation, preferring to await the result to consolidate it. At ~R$5.2/share, the high </a:t>
            </a:r>
            <a:r>
              <a:rPr lang="pt-BR" sz="770" noProof="0" dirty="0" err="1">
                <a:solidFill>
                  <a:srgbClr val="000000"/>
                </a:solidFill>
                <a:latin typeface="Montserrat Medium"/>
              </a:rPr>
              <a:t>dividend</a:t>
            </a:r>
            <a:r>
              <a:rPr lang="pt-BR" sz="770" noProof="0" dirty="0">
                <a:solidFill>
                  <a:srgbClr val="000000"/>
                </a:solidFill>
                <a:latin typeface="Montserrat Medium"/>
              </a:rPr>
              <a:t> </a:t>
            </a:r>
            <a:r>
              <a:rPr lang="pt-BR" sz="770" noProof="0" dirty="0" err="1">
                <a:solidFill>
                  <a:srgbClr val="000000"/>
                </a:solidFill>
                <a:latin typeface="Montserrat Medium"/>
              </a:rPr>
              <a:t>yield</a:t>
            </a:r>
            <a:r>
              <a:rPr lang="pt-BR" sz="770" noProof="0" dirty="0">
                <a:solidFill>
                  <a:srgbClr val="000000"/>
                </a:solidFill>
                <a:latin typeface="Montserrat Medium"/>
              </a:rPr>
              <a:t> underpins the </a:t>
            </a:r>
            <a:r>
              <a:rPr lang="pt-BR" sz="770" noProof="0" dirty="0" err="1">
                <a:solidFill>
                  <a:srgbClr val="000000"/>
                </a:solidFill>
                <a:latin typeface="Montserrat Medium"/>
              </a:rPr>
              <a:t>valuation</a:t>
            </a:r>
            <a:r>
              <a:rPr lang="pt-BR" sz="770" noProof="0" dirty="0">
                <a:solidFill>
                  <a:srgbClr val="000000"/>
                </a:solidFill>
                <a:latin typeface="Montserrat Medium"/>
              </a:rPr>
              <a:t> floor, while the repricing depends on freight normalization and the execution of the expansion projects. Reference 12M Target Price of R$6.00.</a:t>
            </a:r>
            <a:endParaRPr lang="pt-BR" sz="770" i="1" noProof="0" dirty="0">
              <a:solidFill>
                <a:srgbClr val="000000"/>
              </a:solidFill>
              <a:latin typeface="Montserrat Medium"/>
            </a:endParaRPr>
          </a:p>
        </p:txBody>
      </p:sp>
      <p:graphicFrame>
        <p:nvGraphicFramePr>
          <p:cNvPr id="74" name="Table 73"/>
          <p:cNvGraphicFramePr>
            <a:graphicFrameLocks noGrp="1"/>
          </p:cNvGraphicFramePr>
          <p:nvPr>
            <p:extLst>
              <p:ext uri="{D42A27DB-BD31-4B8C-83A1-F6EECF244321}">
                <p14:modId xmlns:p14="http://schemas.microsoft.com/office/powerpoint/2010/main" val="972225662"/>
              </p:ext>
            </p:extLst>
          </p:nvPr>
        </p:nvGraphicFramePr>
        <p:xfrm>
          <a:off x="4938708" y="3520440"/>
          <a:ext cx="1801368" cy="2542032"/>
        </p:xfrm>
        <a:graphic>
          <a:graphicData uri="http://schemas.openxmlformats.org/drawingml/2006/table">
            <a:tbl>
              <a:tblPr>
                <a:tableStyleId>{2D5ABB26-0587-4C30-8999-92F81FD0307C}</a:tableStyleId>
              </a:tblPr>
              <a:tblGrid>
                <a:gridCol w="1097280">
                  <a:extLst>
                    <a:ext uri="{9D8B030D-6E8A-4147-A177-3AD203B41FA5}">
                      <a16:colId xmlns:a16="http://schemas.microsoft.com/office/drawing/2014/main" val="20000"/>
                    </a:ext>
                  </a:extLst>
                </a:gridCol>
                <a:gridCol w="704088">
                  <a:extLst>
                    <a:ext uri="{9D8B030D-6E8A-4147-A177-3AD203B41FA5}">
                      <a16:colId xmlns:a16="http://schemas.microsoft.com/office/drawing/2014/main" val="20001"/>
                    </a:ext>
                  </a:extLst>
                </a:gridCol>
              </a:tblGrid>
              <a:tr h="141732">
                <a:tc gridSpan="2">
                  <a:txBody>
                    <a:bodyPr/>
                    <a:lstStyle/>
                    <a:p>
                      <a:pPr algn="l"/>
                      <a:r>
                        <a:rPr lang="pt-BR" sz="700" b="1">
                          <a:solidFill>
                            <a:srgbClr val="FFFFFF"/>
                          </a:solidFill>
                          <a:latin typeface="Montserrat Medium"/>
                        </a:rPr>
                        <a:t>MARKET DATA</a:t>
                      </a:r>
                      <a:endParaRPr sz="700" b="1">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00"/>
                  </a:ext>
                </a:extLst>
              </a:tr>
              <a:tr h="123444">
                <a:tc>
                  <a:txBody>
                    <a:bodyPr/>
                    <a:lstStyle/>
                    <a:p>
                      <a:pPr algn="l"/>
                      <a:r>
                        <a:rPr lang="pt-BR" sz="700" b="0">
                          <a:solidFill>
                            <a:srgbClr val="555555"/>
                          </a:solidFill>
                          <a:latin typeface="Montserrat Medium"/>
                        </a:rPr>
                        <a:t>Market cap</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R$ 28.4b</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1"/>
                  </a:ext>
                </a:extLst>
              </a:tr>
              <a:tr h="123444">
                <a:tc>
                  <a:txBody>
                    <a:bodyPr/>
                    <a:lstStyle/>
                    <a:p>
                      <a:pPr algn="l"/>
                      <a:r>
                        <a:rPr lang="pt-BR" sz="700" b="0">
                          <a:solidFill>
                            <a:srgbClr val="555555"/>
                          </a:solidFill>
                          <a:latin typeface="Montserrat Medium"/>
                        </a:rPr>
                        <a:t>Free float</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~30%</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2"/>
                  </a:ext>
                </a:extLst>
              </a:tr>
              <a:tr h="123444">
                <a:tc>
                  <a:txBody>
                    <a:bodyPr/>
                    <a:lstStyle/>
                    <a:p>
                      <a:pPr algn="l"/>
                      <a:r>
                        <a:rPr lang="pt-BR" sz="700" b="0">
                          <a:solidFill>
                            <a:srgbClr val="555555"/>
                          </a:solidFill>
                          <a:latin typeface="Montserrat Medium"/>
                        </a:rPr>
                        <a:t>ADTV (3m)</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~R$ 43m</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3"/>
                  </a:ext>
                </a:extLst>
              </a:tr>
              <a:tr h="123444">
                <a:tc>
                  <a:txBody>
                    <a:bodyPr/>
                    <a:lstStyle/>
                    <a:p>
                      <a:pPr algn="l"/>
                      <a:r>
                        <a:rPr lang="pt-BR" sz="700" b="0">
                          <a:solidFill>
                            <a:srgbClr val="555555"/>
                          </a:solidFill>
                          <a:latin typeface="Montserrat Medium"/>
                        </a:rPr>
                        <a:t>52-wk</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R$ 4.08–6.24</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4"/>
                  </a:ext>
                </a:extLst>
              </a:tr>
              <a:tr h="123444">
                <a:tc>
                  <a:txBody>
                    <a:bodyPr/>
                    <a:lstStyle/>
                    <a:p>
                      <a:pPr algn="l"/>
                      <a:r>
                        <a:rPr lang="pt-BR" sz="700" b="0">
                          <a:solidFill>
                            <a:srgbClr val="555555"/>
                          </a:solidFill>
                          <a:latin typeface="Montserrat Medium"/>
                        </a:rPr>
                        <a:t>Net debt</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R$ 683m</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5"/>
                  </a:ext>
                </a:extLst>
              </a:tr>
              <a:tr h="123444">
                <a:tc>
                  <a:txBody>
                    <a:bodyPr/>
                    <a:lstStyle/>
                    <a:p>
                      <a:pPr algn="l"/>
                      <a:r>
                        <a:rPr lang="pt-BR" sz="700" b="0">
                          <a:solidFill>
                            <a:srgbClr val="555555"/>
                          </a:solidFill>
                          <a:latin typeface="Montserrat Medium"/>
                        </a:rPr>
                        <a:t>Net debt/EBITDA</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~0.1x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6"/>
                  </a:ext>
                </a:extLst>
              </a:tr>
              <a:tr h="141732">
                <a:tc gridSpan="2">
                  <a:txBody>
                    <a:bodyPr/>
                    <a:lstStyle/>
                    <a:p>
                      <a:pPr algn="l"/>
                      <a:r>
                        <a:rPr lang="pt-BR" sz="700" b="1">
                          <a:solidFill>
                            <a:srgbClr val="FFFFFF"/>
                          </a:solidFill>
                          <a:latin typeface="Montserrat Medium"/>
                        </a:rPr>
                        <a:t>MULTIPLES</a:t>
                      </a:r>
                      <a:endParaRPr sz="700" b="1">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07"/>
                  </a:ext>
                </a:extLst>
              </a:tr>
              <a:tr h="123444">
                <a:tc>
                  <a:txBody>
                    <a:bodyPr/>
                    <a:lstStyle/>
                    <a:p>
                      <a:pPr algn="l"/>
                      <a:r>
                        <a:rPr lang="pt-BR" sz="700" b="0">
                          <a:solidFill>
                            <a:srgbClr val="555555"/>
                          </a:solidFill>
                          <a:latin typeface="Montserrat Medium"/>
                        </a:rPr>
                        <a:t>EV/EBITDA 26E</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6.3x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8"/>
                  </a:ext>
                </a:extLst>
              </a:tr>
              <a:tr h="123444">
                <a:tc>
                  <a:txBody>
                    <a:bodyPr/>
                    <a:lstStyle/>
                    <a:p>
                      <a:pPr algn="l"/>
                      <a:r>
                        <a:rPr lang="pt-BR" sz="700" b="0">
                          <a:solidFill>
                            <a:srgbClr val="555555"/>
                          </a:solidFill>
                          <a:latin typeface="Montserrat Medium"/>
                        </a:rPr>
                        <a:t>EV/EBITDA (TTM)</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3.8x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9"/>
                  </a:ext>
                </a:extLst>
              </a:tr>
              <a:tr h="123444">
                <a:tc>
                  <a:txBody>
                    <a:bodyPr/>
                    <a:lstStyle/>
                    <a:p>
                      <a:pPr algn="l"/>
                      <a:r>
                        <a:rPr lang="pt-BR" sz="700" b="0">
                          <a:solidFill>
                            <a:srgbClr val="555555"/>
                          </a:solidFill>
                          <a:latin typeface="Montserrat Medium"/>
                        </a:rPr>
                        <a:t>P/E (TTM)</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12.7x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0"/>
                  </a:ext>
                </a:extLst>
              </a:tr>
              <a:tr h="123444">
                <a:tc>
                  <a:txBody>
                    <a:bodyPr/>
                    <a:lstStyle/>
                    <a:p>
                      <a:pPr algn="l"/>
                      <a:r>
                        <a:rPr lang="pt-BR" sz="700" b="0">
                          <a:solidFill>
                            <a:srgbClr val="555555"/>
                          </a:solidFill>
                          <a:latin typeface="Montserrat Medium"/>
                        </a:rPr>
                        <a:t>Div. Yield (TTM)</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~7.4%</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1"/>
                  </a:ext>
                </a:extLst>
              </a:tr>
              <a:tr h="141732">
                <a:tc gridSpan="2">
                  <a:txBody>
                    <a:bodyPr/>
                    <a:lstStyle/>
                    <a:p>
                      <a:pPr algn="l"/>
                      <a:r>
                        <a:rPr lang="pt-BR" sz="700" b="1">
                          <a:solidFill>
                            <a:srgbClr val="FFFFFF"/>
                          </a:solidFill>
                          <a:latin typeface="Montserrat Medium"/>
                        </a:rPr>
                        <a:t>PERFORMANCE</a:t>
                      </a:r>
                      <a:endParaRPr sz="700" b="1">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12"/>
                  </a:ext>
                </a:extLst>
              </a:tr>
              <a:tr h="123444">
                <a:tc>
                  <a:txBody>
                    <a:bodyPr/>
                    <a:lstStyle/>
                    <a:p>
                      <a:pPr algn="l"/>
                      <a:r>
                        <a:rPr lang="pt-BR" sz="700" b="0">
                          <a:solidFill>
                            <a:srgbClr val="555555"/>
                          </a:solidFill>
                          <a:latin typeface="Montserrat Medium"/>
                        </a:rPr>
                        <a:t>YTD</a:t>
                      </a:r>
                      <a:endParaRPr sz="700" b="0">
                        <a:solidFill>
                          <a:srgbClr val="555555"/>
                        </a:solidFill>
                        <a:latin typeface="Montserrat Medium"/>
                      </a:endParaRPr>
                    </a:p>
                  </a:txBody>
                  <a:tcPr marL="38100" marR="38100" marT="0" marB="0" anchor="ctr">
                    <a:noFill/>
                  </a:tcPr>
                </a:tc>
                <a:tc>
                  <a:txBody>
                    <a:bodyPr/>
                    <a:lstStyle/>
                    <a:p>
                      <a:pPr algn="r"/>
                      <a:r>
                        <a:rPr lang="pt-BR" sz="700" b="1" dirty="0">
                          <a:solidFill>
                            <a:srgbClr val="C00000"/>
                          </a:solidFill>
                          <a:latin typeface="Montserrat Medium"/>
                        </a:rPr>
                        <a:t>−1%</a:t>
                      </a:r>
                      <a:endParaRPr sz="700" b="1" dirty="0">
                        <a:solidFill>
                          <a:srgbClr val="C00000"/>
                        </a:solidFill>
                        <a:latin typeface="Montserrat Medium"/>
                      </a:endParaRPr>
                    </a:p>
                  </a:txBody>
                  <a:tcPr marL="38100" marR="38100" marT="0" marB="0" anchor="ctr">
                    <a:noFill/>
                  </a:tcPr>
                </a:tc>
                <a:extLst>
                  <a:ext uri="{0D108BD9-81ED-4DB2-BD59-A6C34878D82A}">
                    <a16:rowId xmlns:a16="http://schemas.microsoft.com/office/drawing/2014/main" val="10013"/>
                  </a:ext>
                </a:extLst>
              </a:tr>
              <a:tr h="123444">
                <a:tc>
                  <a:txBody>
                    <a:bodyPr/>
                    <a:lstStyle/>
                    <a:p>
                      <a:pPr algn="l"/>
                      <a:r>
                        <a:rPr lang="pt-BR" sz="700" b="0">
                          <a:solidFill>
                            <a:srgbClr val="555555"/>
                          </a:solidFill>
                          <a:latin typeface="Montserrat Medium"/>
                        </a:rPr>
                        <a:t>LTM</a:t>
                      </a:r>
                      <a:endParaRPr sz="700" b="0">
                        <a:solidFill>
                          <a:srgbClr val="555555"/>
                        </a:solidFill>
                        <a:latin typeface="Montserrat Medium"/>
                      </a:endParaRPr>
                    </a:p>
                  </a:txBody>
                  <a:tcPr marL="38100" marR="38100" marT="0" marB="0" anchor="ctr">
                    <a:noFill/>
                  </a:tcPr>
                </a:tc>
                <a:tc>
                  <a:txBody>
                    <a:bodyPr/>
                    <a:lstStyle/>
                    <a:p>
                      <a:pPr algn="r"/>
                      <a:r>
                        <a:rPr lang="pt-BR" sz="700" b="1" dirty="0">
                          <a:solidFill>
                            <a:srgbClr val="00B050"/>
                          </a:solidFill>
                          <a:latin typeface="Montserrat Medium"/>
                        </a:rPr>
                        <a:t>+2%</a:t>
                      </a:r>
                      <a:endParaRPr sz="700" b="1" dirty="0">
                        <a:solidFill>
                          <a:srgbClr val="00B050"/>
                        </a:solidFill>
                        <a:latin typeface="Montserrat Medium"/>
                      </a:endParaRPr>
                    </a:p>
                  </a:txBody>
                  <a:tcPr marL="38100" marR="38100" marT="0" marB="0" anchor="ctr">
                    <a:noFill/>
                  </a:tcPr>
                </a:tc>
                <a:extLst>
                  <a:ext uri="{0D108BD9-81ED-4DB2-BD59-A6C34878D82A}">
                    <a16:rowId xmlns:a16="http://schemas.microsoft.com/office/drawing/2014/main" val="10014"/>
                  </a:ext>
                </a:extLst>
              </a:tr>
              <a:tr h="141732">
                <a:tc gridSpan="2">
                  <a:txBody>
                    <a:bodyPr/>
                    <a:lstStyle/>
                    <a:p>
                      <a:pPr algn="l"/>
                      <a:r>
                        <a:rPr lang="pt-BR" sz="700" b="1">
                          <a:solidFill>
                            <a:srgbClr val="FFFFFF"/>
                          </a:solidFill>
                          <a:latin typeface="Montserrat Medium"/>
                        </a:rPr>
                        <a:t>2Q26E GENIAL EST.</a:t>
                      </a:r>
                      <a:endParaRPr sz="700" b="1">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15"/>
                  </a:ext>
                </a:extLst>
              </a:tr>
              <a:tr h="123444">
                <a:tc>
                  <a:txBody>
                    <a:bodyPr/>
                    <a:lstStyle/>
                    <a:p>
                      <a:pPr algn="l"/>
                      <a:r>
                        <a:rPr lang="pt-BR" sz="700" b="0">
                          <a:solidFill>
                            <a:srgbClr val="555555"/>
                          </a:solidFill>
                          <a:latin typeface="Montserrat Medium"/>
                        </a:rPr>
                        <a:t>Net revenue</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R$ 3,753m</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6"/>
                  </a:ext>
                </a:extLst>
              </a:tr>
              <a:tr h="123444">
                <a:tc>
                  <a:txBody>
                    <a:bodyPr/>
                    <a:lstStyle/>
                    <a:p>
                      <a:pPr algn="l"/>
                      <a:r>
                        <a:rPr lang="pt-BR" sz="700" b="0">
                          <a:solidFill>
                            <a:srgbClr val="555555"/>
                          </a:solidFill>
                          <a:latin typeface="Montserrat Medium"/>
                        </a:rPr>
                        <a:t>Adj. EBITDA</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R$ 821m</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7"/>
                  </a:ext>
                </a:extLst>
              </a:tr>
              <a:tr h="123444">
                <a:tc>
                  <a:txBody>
                    <a:bodyPr/>
                    <a:lstStyle/>
                    <a:p>
                      <a:pPr algn="l"/>
                      <a:r>
                        <a:rPr lang="pt-BR" sz="700" b="0">
                          <a:solidFill>
                            <a:srgbClr val="555555"/>
                          </a:solidFill>
                          <a:latin typeface="Montserrat Medium"/>
                        </a:rPr>
                        <a:t>EBITDA margin</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21.9%</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8"/>
                  </a:ext>
                </a:extLst>
              </a:tr>
              <a:tr h="123444">
                <a:tc>
                  <a:txBody>
                    <a:bodyPr/>
                    <a:lstStyle/>
                    <a:p>
                      <a:pPr algn="l"/>
                      <a:r>
                        <a:rPr lang="pt-BR" sz="700" b="0">
                          <a:solidFill>
                            <a:srgbClr val="555555"/>
                          </a:solidFill>
                          <a:latin typeface="Montserrat Medium"/>
                        </a:rPr>
                        <a:t>Net income</a:t>
                      </a:r>
                      <a:endParaRPr sz="700" b="0" dirty="0">
                        <a:solidFill>
                          <a:srgbClr val="555555"/>
                        </a:solidFill>
                        <a:latin typeface="Montserrat Medium"/>
                      </a:endParaRPr>
                    </a:p>
                  </a:txBody>
                  <a:tcPr marL="38100" marR="38100" marT="0" marB="0" anchor="ctr">
                    <a:noFill/>
                  </a:tcPr>
                </a:tc>
                <a:tc>
                  <a:txBody>
                    <a:bodyPr/>
                    <a:lstStyle/>
                    <a:p>
                      <a:pPr algn="r"/>
                      <a:r>
                        <a:rPr lang="pt-BR" sz="700" b="1" dirty="0">
                          <a:solidFill>
                            <a:srgbClr val="000000"/>
                          </a:solidFill>
                          <a:latin typeface="Montserrat Medium"/>
                        </a:rPr>
                        <a:t>R$ 142m</a:t>
                      </a:r>
                      <a:endParaRPr sz="700" b="1" dirty="0">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
        <p:nvSpPr>
          <p:cNvPr id="21" name="TextBox 20"/>
          <p:cNvSpPr txBox="1"/>
          <p:nvPr/>
        </p:nvSpPr>
        <p:spPr>
          <a:xfrm>
            <a:off x="146304" y="566928"/>
            <a:ext cx="1955985" cy="230832"/>
          </a:xfrm>
          <a:prstGeom prst="rect">
            <a:avLst/>
          </a:prstGeom>
          <a:noFill/>
        </p:spPr>
        <p:txBody>
          <a:bodyPr wrap="none">
            <a:spAutoFit/>
          </a:bodyPr>
          <a:lstStyle/>
          <a:p>
            <a:r>
              <a:rPr lang="pt-BR" sz="900" b="1" dirty="0">
                <a:solidFill>
                  <a:srgbClr val="2121A9"/>
                </a:solidFill>
                <a:latin typeface="Montserrat Medium"/>
              </a:rPr>
              <a:t>2Q26E Estimates (Genial Est.)</a:t>
            </a:r>
            <a:endParaRPr sz="900" b="1" dirty="0">
              <a:solidFill>
                <a:srgbClr val="2121A9"/>
              </a:solidFill>
              <a:latin typeface="Montserrat Medium"/>
            </a:endParaRPr>
          </a:p>
        </p:txBody>
      </p:sp>
      <p:graphicFrame>
        <p:nvGraphicFramePr>
          <p:cNvPr id="22" name="Table 21"/>
          <p:cNvGraphicFramePr>
            <a:graphicFrameLocks noGrp="1"/>
          </p:cNvGraphicFramePr>
          <p:nvPr>
            <p:extLst>
              <p:ext uri="{D42A27DB-BD31-4B8C-83A1-F6EECF244321}">
                <p14:modId xmlns:p14="http://schemas.microsoft.com/office/powerpoint/2010/main" val="3870976297"/>
              </p:ext>
            </p:extLst>
          </p:nvPr>
        </p:nvGraphicFramePr>
        <p:xfrm>
          <a:off x="146304" y="804672"/>
          <a:ext cx="6309360" cy="1216152"/>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896112">
                  <a:extLst>
                    <a:ext uri="{9D8B030D-6E8A-4147-A177-3AD203B41FA5}">
                      <a16:colId xmlns:a16="http://schemas.microsoft.com/office/drawing/2014/main" val="20001"/>
                    </a:ext>
                  </a:extLst>
                </a:gridCol>
                <a:gridCol w="896112">
                  <a:extLst>
                    <a:ext uri="{9D8B030D-6E8A-4147-A177-3AD203B41FA5}">
                      <a16:colId xmlns:a16="http://schemas.microsoft.com/office/drawing/2014/main" val="20002"/>
                    </a:ext>
                  </a:extLst>
                </a:gridCol>
                <a:gridCol w="896112">
                  <a:extLst>
                    <a:ext uri="{9D8B030D-6E8A-4147-A177-3AD203B41FA5}">
                      <a16:colId xmlns:a16="http://schemas.microsoft.com/office/drawing/2014/main" val="20003"/>
                    </a:ext>
                  </a:extLst>
                </a:gridCol>
                <a:gridCol w="896112">
                  <a:extLst>
                    <a:ext uri="{9D8B030D-6E8A-4147-A177-3AD203B41FA5}">
                      <a16:colId xmlns:a16="http://schemas.microsoft.com/office/drawing/2014/main" val="20004"/>
                    </a:ext>
                  </a:extLst>
                </a:gridCol>
                <a:gridCol w="896112">
                  <a:extLst>
                    <a:ext uri="{9D8B030D-6E8A-4147-A177-3AD203B41FA5}">
                      <a16:colId xmlns:a16="http://schemas.microsoft.com/office/drawing/2014/main" val="20005"/>
                    </a:ext>
                  </a:extLst>
                </a:gridCol>
              </a:tblGrid>
              <a:tr h="173736">
                <a:tc>
                  <a:txBody>
                    <a:bodyPr/>
                    <a:lstStyle/>
                    <a:p>
                      <a:pPr algn="l"/>
                      <a:r>
                        <a:rPr lang="pt-BR" sz="700" b="1" noProof="0">
                          <a:solidFill>
                            <a:srgbClr val="FFFFFF"/>
                          </a:solidFill>
                          <a:latin typeface="Montserrat Medium"/>
                        </a:rPr>
                        <a:t>CMIN3</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pt-BR" sz="700" b="1" noProof="0">
                          <a:solidFill>
                            <a:srgbClr val="FFFFFF"/>
                          </a:solidFill>
                          <a:latin typeface="Montserrat Medium"/>
                        </a:rPr>
                        <a:t>2Q26E</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pt-BR" sz="700" b="1" noProof="0">
                          <a:solidFill>
                            <a:srgbClr val="FFFFFF"/>
                          </a:solidFill>
                          <a:latin typeface="Montserrat Medium"/>
                        </a:rPr>
                        <a:t>1Q26</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el-GR" sz="700" b="1" noProof="0">
                          <a:solidFill>
                            <a:srgbClr val="FFFFFF"/>
                          </a:solidFill>
                          <a:latin typeface="Montserrat Medium"/>
                        </a:rPr>
                        <a:t>Δ </a:t>
                      </a:r>
                      <a:r>
                        <a:rPr lang="pt-BR" sz="700" b="1" noProof="0">
                          <a:solidFill>
                            <a:srgbClr val="FFFFFF"/>
                          </a:solidFill>
                          <a:latin typeface="Montserrat Medium"/>
                        </a:rPr>
                        <a:t>q/q</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pt-BR" sz="700" b="1" noProof="0">
                          <a:solidFill>
                            <a:srgbClr val="FFFFFF"/>
                          </a:solidFill>
                          <a:latin typeface="Montserrat Medium"/>
                        </a:rPr>
                        <a:t>2Q25</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el-GR" sz="700" b="1" noProof="0">
                          <a:solidFill>
                            <a:srgbClr val="FFFFFF"/>
                          </a:solidFill>
                          <a:latin typeface="Montserrat Medium"/>
                        </a:rPr>
                        <a:t>Δ </a:t>
                      </a:r>
                      <a:r>
                        <a:rPr lang="pt-BR" sz="700" b="1" noProof="0">
                          <a:solidFill>
                            <a:srgbClr val="FFFFFF"/>
                          </a:solidFill>
                          <a:latin typeface="Montserrat Medium"/>
                        </a:rPr>
                        <a:t>y/y</a:t>
                      </a:r>
                      <a:endParaRPr lang="pt-BR" sz="700" b="1" noProof="0" dirty="0">
                        <a:solidFill>
                          <a:srgbClr val="FFFFFF"/>
                        </a:solidFill>
                        <a:latin typeface="Montserrat Medium"/>
                      </a:endParaRPr>
                    </a:p>
                  </a:txBody>
                  <a:tcPr marL="38100" marR="38100" marT="0" marB="0">
                    <a:solidFill>
                      <a:srgbClr val="0A1774"/>
                    </a:solidFill>
                  </a:tcPr>
                </a:tc>
                <a:extLst>
                  <a:ext uri="{0D108BD9-81ED-4DB2-BD59-A6C34878D82A}">
                    <a16:rowId xmlns:a16="http://schemas.microsoft.com/office/drawing/2014/main" val="10000"/>
                  </a:ext>
                </a:extLst>
              </a:tr>
              <a:tr h="173736">
                <a:tc>
                  <a:txBody>
                    <a:bodyPr/>
                    <a:lstStyle/>
                    <a:p>
                      <a:pPr algn="l"/>
                      <a:r>
                        <a:rPr lang="pt-BR" sz="700" b="1" noProof="0">
                          <a:solidFill>
                            <a:srgbClr val="000000"/>
                          </a:solidFill>
                          <a:latin typeface="Montserrat Medium"/>
                        </a:rPr>
                        <a:t>Sales volume (kt)</a:t>
                      </a:r>
                      <a:endParaRPr lang="pt-BR" sz="700" b="1"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11,400</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9,636</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8000"/>
                          </a:solidFill>
                          <a:latin typeface="Montserrat Medium"/>
                        </a:rPr>
                        <a:t>+18%</a:t>
                      </a:r>
                      <a:endParaRPr lang="pt-BR" sz="700" b="0" noProof="0" dirty="0">
                        <a:solidFill>
                          <a:srgbClr val="008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11,832</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−4%</a:t>
                      </a:r>
                      <a:endParaRPr lang="pt-BR" sz="700" b="0" noProof="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1"/>
                  </a:ext>
                </a:extLst>
              </a:tr>
              <a:tr h="173736">
                <a:tc>
                  <a:txBody>
                    <a:bodyPr/>
                    <a:lstStyle/>
                    <a:p>
                      <a:pPr algn="l"/>
                      <a:r>
                        <a:rPr lang="pt-BR" sz="700" b="1" noProof="0">
                          <a:solidFill>
                            <a:srgbClr val="000000"/>
                          </a:solidFill>
                          <a:latin typeface="Montserrat Medium"/>
                        </a:rPr>
                        <a:t>FOB price (US$/t)</a:t>
                      </a:r>
                      <a:endParaRPr lang="pt-BR" sz="700" b="1"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50</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63</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−19%</a:t>
                      </a:r>
                      <a:endParaRPr lang="pt-BR" sz="700" b="0" noProof="0" dirty="0">
                        <a:solidFill>
                          <a:srgbClr val="C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52</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−3%</a:t>
                      </a:r>
                      <a:endParaRPr lang="pt-BR" sz="700" b="0" noProof="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2"/>
                  </a:ext>
                </a:extLst>
              </a:tr>
              <a:tr h="173736">
                <a:tc>
                  <a:txBody>
                    <a:bodyPr/>
                    <a:lstStyle/>
                    <a:p>
                      <a:pPr algn="l"/>
                      <a:r>
                        <a:rPr lang="pt-BR" sz="700" b="0" noProof="0">
                          <a:solidFill>
                            <a:srgbClr val="000000"/>
                          </a:solidFill>
                          <a:latin typeface="Montserrat Medium"/>
                        </a:rPr>
                        <a:t>C1 cash (US$/t)</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24</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23</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8000"/>
                          </a:solidFill>
                          <a:latin typeface="Montserrat Medium"/>
                        </a:rPr>
                        <a:t>+3%</a:t>
                      </a:r>
                      <a:endParaRPr lang="pt-BR" sz="700" b="0" noProof="0" dirty="0">
                        <a:solidFill>
                          <a:srgbClr val="008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21</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8000"/>
                          </a:solidFill>
                          <a:latin typeface="Montserrat Medium"/>
                        </a:rPr>
                        <a:t>+14%</a:t>
                      </a:r>
                      <a:endParaRPr lang="pt-BR" sz="700" b="0" noProof="0" dirty="0">
                        <a:solidFill>
                          <a:srgbClr val="008000"/>
                        </a:solidFill>
                        <a:latin typeface="Montserrat Medium"/>
                      </a:endParaRPr>
                    </a:p>
                  </a:txBody>
                  <a:tcPr marL="38100" marR="38100" marT="0" marB="0">
                    <a:solidFill>
                      <a:srgbClr val="EEF0FA"/>
                    </a:solidFill>
                  </a:tcPr>
                </a:tc>
                <a:extLst>
                  <a:ext uri="{0D108BD9-81ED-4DB2-BD59-A6C34878D82A}">
                    <a16:rowId xmlns:a16="http://schemas.microsoft.com/office/drawing/2014/main" val="10003"/>
                  </a:ext>
                </a:extLst>
              </a:tr>
              <a:tr h="173736">
                <a:tc>
                  <a:txBody>
                    <a:bodyPr/>
                    <a:lstStyle/>
                    <a:p>
                      <a:pPr algn="l"/>
                      <a:r>
                        <a:rPr lang="pt-BR" sz="700" b="0" noProof="0">
                          <a:solidFill>
                            <a:srgbClr val="000000"/>
                          </a:solidFill>
                          <a:latin typeface="Montserrat Medium"/>
                        </a:rPr>
                        <a:t>Net revenue (R$ m)</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3,753</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3,704</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8000"/>
                          </a:solidFill>
                          <a:latin typeface="Montserrat Medium"/>
                        </a:rPr>
                        <a:t>+1%</a:t>
                      </a:r>
                      <a:endParaRPr lang="pt-BR" sz="700" b="0" noProof="0" dirty="0">
                        <a:solidFill>
                          <a:srgbClr val="008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4,038</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C00000"/>
                          </a:solidFill>
                          <a:latin typeface="Montserrat Medium"/>
                        </a:rPr>
                        <a:t>−7%</a:t>
                      </a:r>
                      <a:endParaRPr lang="pt-BR" sz="700" b="0" noProof="0" dirty="0">
                        <a:solidFill>
                          <a:srgbClr val="C00000"/>
                        </a:solidFill>
                        <a:latin typeface="Montserrat Medium"/>
                      </a:endParaRPr>
                    </a:p>
                  </a:txBody>
                  <a:tcPr marL="38100" marR="38100" marT="0" marB="0">
                    <a:solidFill>
                      <a:srgbClr val="EEF0FA"/>
                    </a:solidFill>
                  </a:tcPr>
                </a:tc>
                <a:extLst>
                  <a:ext uri="{0D108BD9-81ED-4DB2-BD59-A6C34878D82A}">
                    <a16:rowId xmlns:a16="http://schemas.microsoft.com/office/drawing/2014/main" val="10004"/>
                  </a:ext>
                </a:extLst>
              </a:tr>
              <a:tr h="173736">
                <a:tc>
                  <a:txBody>
                    <a:bodyPr/>
                    <a:lstStyle/>
                    <a:p>
                      <a:pPr algn="l"/>
                      <a:r>
                        <a:rPr lang="pt-BR" sz="700" b="0" noProof="0">
                          <a:solidFill>
                            <a:srgbClr val="000000"/>
                          </a:solidFill>
                          <a:latin typeface="Montserrat Medium"/>
                        </a:rPr>
                        <a:t>Adj. EBITDA (R$ m)</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821</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1,420</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−42%</a:t>
                      </a:r>
                      <a:endParaRPr lang="pt-BR" sz="700" b="0" noProof="0" dirty="0">
                        <a:solidFill>
                          <a:srgbClr val="C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1,268</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−35%</a:t>
                      </a:r>
                      <a:endParaRPr lang="pt-BR" sz="700" b="0" noProof="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5"/>
                  </a:ext>
                </a:extLst>
              </a:tr>
              <a:tr h="173736">
                <a:tc>
                  <a:txBody>
                    <a:bodyPr/>
                    <a:lstStyle/>
                    <a:p>
                      <a:pPr algn="l"/>
                      <a:r>
                        <a:rPr lang="pt-BR" sz="700" b="0" noProof="0">
                          <a:solidFill>
                            <a:srgbClr val="000000"/>
                          </a:solidFill>
                          <a:latin typeface="Montserrat Medium"/>
                        </a:rPr>
                        <a:t>EBITDA margin</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21.9%</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38.3%</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−16 pp</a:t>
                      </a:r>
                      <a:endParaRPr lang="pt-BR" sz="700" b="0" noProof="0" dirty="0">
                        <a:solidFill>
                          <a:srgbClr val="C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31.4%</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−10 pp</a:t>
                      </a:r>
                      <a:endParaRPr lang="pt-BR" sz="700" b="0" noProof="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6"/>
                  </a:ext>
                </a:extLst>
              </a:tr>
            </a:tbl>
          </a:graphicData>
        </a:graphic>
      </p:graphicFrame>
      <p:sp>
        <p:nvSpPr>
          <p:cNvPr id="23" name="TextBox 22"/>
          <p:cNvSpPr txBox="1"/>
          <p:nvPr/>
        </p:nvSpPr>
        <p:spPr>
          <a:xfrm>
            <a:off x="146304" y="2258568"/>
            <a:ext cx="2576576" cy="230832"/>
          </a:xfrm>
          <a:prstGeom prst="rect">
            <a:avLst/>
          </a:prstGeom>
          <a:noFill/>
        </p:spPr>
        <p:txBody>
          <a:bodyPr wrap="square">
            <a:spAutoFit/>
          </a:bodyPr>
          <a:lstStyle/>
          <a:p>
            <a:r>
              <a:rPr lang="en-US" sz="900" b="1" dirty="0">
                <a:solidFill>
                  <a:srgbClr val="2121A9"/>
                </a:solidFill>
                <a:latin typeface="Montserrat Medium"/>
              </a:rPr>
              <a:t>2Q26E Genial vs. BBG</a:t>
            </a:r>
            <a:endParaRPr sz="900" b="1" dirty="0">
              <a:solidFill>
                <a:srgbClr val="2121A9"/>
              </a:solidFill>
              <a:latin typeface="Montserrat Medium"/>
            </a:endParaRPr>
          </a:p>
        </p:txBody>
      </p:sp>
      <p:graphicFrame>
        <p:nvGraphicFramePr>
          <p:cNvPr id="24" name="Table 23"/>
          <p:cNvGraphicFramePr>
            <a:graphicFrameLocks noGrp="1"/>
          </p:cNvGraphicFramePr>
          <p:nvPr>
            <p:extLst>
              <p:ext uri="{D42A27DB-BD31-4B8C-83A1-F6EECF244321}">
                <p14:modId xmlns:p14="http://schemas.microsoft.com/office/powerpoint/2010/main" val="478011392"/>
              </p:ext>
            </p:extLst>
          </p:nvPr>
        </p:nvGraphicFramePr>
        <p:xfrm>
          <a:off x="146304" y="2496312"/>
          <a:ext cx="6309360" cy="868680"/>
        </p:xfrm>
        <a:graphic>
          <a:graphicData uri="http://schemas.openxmlformats.org/drawingml/2006/table">
            <a:tbl>
              <a:tblPr>
                <a:tableStyleId>{5C22544A-7EE6-4342-B048-85BDC9FD1C3A}</a:tableStyleId>
              </a:tblPr>
              <a:tblGrid>
                <a:gridCol w="219456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tblGrid>
              <a:tr h="173736">
                <a:tc>
                  <a:txBody>
                    <a:bodyPr/>
                    <a:lstStyle/>
                    <a:p>
                      <a:pPr algn="l"/>
                      <a:r>
                        <a:rPr lang="pt-BR" sz="700" b="1" dirty="0">
                          <a:solidFill>
                            <a:srgbClr val="FFFFFF"/>
                          </a:solidFill>
                          <a:latin typeface="Montserrat Medium"/>
                        </a:rPr>
                        <a:t>R$ m</a:t>
                      </a:r>
                      <a:endParaRPr sz="700" b="1" dirty="0">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Genial</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Consensus</a:t>
                      </a:r>
                      <a:endParaRPr sz="700" b="1">
                        <a:solidFill>
                          <a:srgbClr val="FFFFFF"/>
                        </a:solidFill>
                        <a:latin typeface="Montserrat Medium"/>
                      </a:endParaRPr>
                    </a:p>
                  </a:txBody>
                  <a:tcPr marL="38100" marR="38100" marT="0" marB="0">
                    <a:solidFill>
                      <a:srgbClr val="0A1774"/>
                    </a:solidFill>
                  </a:tcPr>
                </a:tc>
                <a:tc>
                  <a:txBody>
                    <a:bodyPr/>
                    <a:lstStyle/>
                    <a:p>
                      <a:pPr algn="ctr"/>
                      <a:r>
                        <a:rPr lang="el-GR" sz="700" b="1">
                          <a:solidFill>
                            <a:srgbClr val="FFFFFF"/>
                          </a:solidFill>
                          <a:latin typeface="Montserrat Medium"/>
                        </a:rPr>
                        <a:t>Δ</a:t>
                      </a:r>
                      <a:endParaRPr sz="700" b="1">
                        <a:solidFill>
                          <a:srgbClr val="FFFFFF"/>
                        </a:solidFill>
                        <a:latin typeface="Montserrat Medium"/>
                      </a:endParaRPr>
                    </a:p>
                  </a:txBody>
                  <a:tcPr marL="38100" marR="38100" marT="0" marB="0">
                    <a:solidFill>
                      <a:srgbClr val="0A1774"/>
                    </a:solidFill>
                  </a:tcPr>
                </a:tc>
                <a:extLst>
                  <a:ext uri="{0D108BD9-81ED-4DB2-BD59-A6C34878D82A}">
                    <a16:rowId xmlns:a16="http://schemas.microsoft.com/office/drawing/2014/main" val="10000"/>
                  </a:ext>
                </a:extLst>
              </a:tr>
              <a:tr h="173736">
                <a:tc>
                  <a:txBody>
                    <a:bodyPr/>
                    <a:lstStyle/>
                    <a:p>
                      <a:pPr algn="l"/>
                      <a:r>
                        <a:rPr lang="pt-BR" sz="700" b="1">
                          <a:solidFill>
                            <a:srgbClr val="000000"/>
                          </a:solidFill>
                          <a:latin typeface="Montserrat Medium"/>
                        </a:rPr>
                        <a:t>Net revenue (R$ m)</a:t>
                      </a:r>
                      <a:endParaRPr sz="700" b="1">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3,753</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3,483</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+7.8%</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1"/>
                  </a:ext>
                </a:extLst>
              </a:tr>
              <a:tr h="173736">
                <a:tc>
                  <a:txBody>
                    <a:bodyPr/>
                    <a:lstStyle/>
                    <a:p>
                      <a:pPr algn="l"/>
                      <a:r>
                        <a:rPr lang="pt-BR" sz="700" b="0">
                          <a:solidFill>
                            <a:srgbClr val="000000"/>
                          </a:solidFill>
                          <a:latin typeface="Montserrat Medium"/>
                        </a:rPr>
                        <a:t>Adj. EBITDA (R$ m)</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821</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1,043</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C00000"/>
                          </a:solidFill>
                          <a:latin typeface="Montserrat Medium"/>
                        </a:rPr>
                        <a:t>−21%</a:t>
                      </a:r>
                      <a:endParaRPr sz="700" b="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2"/>
                  </a:ext>
                </a:extLst>
              </a:tr>
              <a:tr h="173736">
                <a:tc>
                  <a:txBody>
                    <a:bodyPr/>
                    <a:lstStyle/>
                    <a:p>
                      <a:pPr algn="l"/>
                      <a:r>
                        <a:rPr lang="pt-BR" sz="700" b="0">
                          <a:solidFill>
                            <a:srgbClr val="000000"/>
                          </a:solidFill>
                          <a:latin typeface="Montserrat Medium"/>
                        </a:rPr>
                        <a:t>Net income (R$ m)</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142</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273</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C00000"/>
                          </a:solidFill>
                          <a:latin typeface="Montserrat Medium"/>
                        </a:rPr>
                        <a:t>−48%</a:t>
                      </a:r>
                      <a:endParaRPr sz="700" b="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3"/>
                  </a:ext>
                </a:extLst>
              </a:tr>
              <a:tr h="173736">
                <a:tc>
                  <a:txBody>
                    <a:bodyPr/>
                    <a:lstStyle/>
                    <a:p>
                      <a:pPr algn="l"/>
                      <a:r>
                        <a:rPr lang="pt-BR" sz="700" b="0">
                          <a:solidFill>
                            <a:srgbClr val="000000"/>
                          </a:solidFill>
                          <a:latin typeface="Montserrat Medium"/>
                        </a:rPr>
                        <a:t>EBITDA margin</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21.9%</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29.9%</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dirty="0">
                          <a:solidFill>
                            <a:srgbClr val="C00000"/>
                          </a:solidFill>
                          <a:latin typeface="Montserrat Medium"/>
                        </a:rPr>
                        <a:t>−8.0 pp</a:t>
                      </a:r>
                      <a:endParaRPr sz="700" b="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4"/>
                  </a:ext>
                </a:extLst>
              </a:tr>
            </a:tbl>
          </a:graphicData>
        </a:graphic>
      </p:graphicFrame>
      <p:sp>
        <p:nvSpPr>
          <p:cNvPr id="25" name="TextBox 24"/>
          <p:cNvSpPr txBox="1"/>
          <p:nvPr/>
        </p:nvSpPr>
        <p:spPr>
          <a:xfrm>
            <a:off x="146304" y="3602736"/>
            <a:ext cx="1911101" cy="230832"/>
          </a:xfrm>
          <a:prstGeom prst="rect">
            <a:avLst/>
          </a:prstGeom>
          <a:noFill/>
        </p:spPr>
        <p:txBody>
          <a:bodyPr wrap="none">
            <a:spAutoFit/>
          </a:bodyPr>
          <a:lstStyle/>
          <a:p>
            <a:r>
              <a:rPr lang="pt-BR" sz="900" b="1" noProof="0" dirty="0">
                <a:solidFill>
                  <a:srgbClr val="2121A9"/>
                </a:solidFill>
                <a:latin typeface="Montserrat Medium"/>
              </a:rPr>
              <a:t>Annual Projections (Genial Est.)</a:t>
            </a:r>
            <a:endParaRPr sz="900" b="1" dirty="0">
              <a:solidFill>
                <a:srgbClr val="2121A9"/>
              </a:solidFill>
              <a:latin typeface="Montserrat Medium"/>
            </a:endParaRPr>
          </a:p>
        </p:txBody>
      </p:sp>
      <p:graphicFrame>
        <p:nvGraphicFramePr>
          <p:cNvPr id="26" name="Table 25"/>
          <p:cNvGraphicFramePr>
            <a:graphicFrameLocks noGrp="1"/>
          </p:cNvGraphicFramePr>
          <p:nvPr>
            <p:extLst>
              <p:ext uri="{D42A27DB-BD31-4B8C-83A1-F6EECF244321}">
                <p14:modId xmlns:p14="http://schemas.microsoft.com/office/powerpoint/2010/main" val="2412099905"/>
              </p:ext>
            </p:extLst>
          </p:nvPr>
        </p:nvGraphicFramePr>
        <p:xfrm>
          <a:off x="146304" y="3840480"/>
          <a:ext cx="6309360" cy="1042416"/>
        </p:xfrm>
        <a:graphic>
          <a:graphicData uri="http://schemas.openxmlformats.org/drawingml/2006/table">
            <a:tbl>
              <a:tblPr>
                <a:tableStyleId>{5C22544A-7EE6-4342-B048-85BDC9FD1C3A}</a:tableStyleId>
              </a:tblPr>
              <a:tblGrid>
                <a:gridCol w="192024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1097280">
                  <a:extLst>
                    <a:ext uri="{9D8B030D-6E8A-4147-A177-3AD203B41FA5}">
                      <a16:colId xmlns:a16="http://schemas.microsoft.com/office/drawing/2014/main" val="20004"/>
                    </a:ext>
                  </a:extLst>
                </a:gridCol>
              </a:tblGrid>
              <a:tr h="173736">
                <a:tc>
                  <a:txBody>
                    <a:bodyPr/>
                    <a:lstStyle/>
                    <a:p>
                      <a:pPr algn="l"/>
                      <a:r>
                        <a:rPr lang="pt-BR" sz="700" b="1">
                          <a:solidFill>
                            <a:srgbClr val="FFFFFF"/>
                          </a:solidFill>
                          <a:latin typeface="Montserrat Medium"/>
                        </a:rPr>
                        <a:t>R$ m</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2025A</a:t>
                      </a:r>
                      <a:endParaRPr sz="700" b="1" dirty="0">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2026E</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2027E</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2028E</a:t>
                      </a:r>
                      <a:endParaRPr sz="700" b="1">
                        <a:solidFill>
                          <a:srgbClr val="FFFFFF"/>
                        </a:solidFill>
                        <a:latin typeface="Montserrat Medium"/>
                      </a:endParaRPr>
                    </a:p>
                  </a:txBody>
                  <a:tcPr marL="38100" marR="38100" marT="0" marB="0">
                    <a:solidFill>
                      <a:srgbClr val="0A1774"/>
                    </a:solidFill>
                  </a:tcPr>
                </a:tc>
                <a:extLst>
                  <a:ext uri="{0D108BD9-81ED-4DB2-BD59-A6C34878D82A}">
                    <a16:rowId xmlns:a16="http://schemas.microsoft.com/office/drawing/2014/main" val="10000"/>
                  </a:ext>
                </a:extLst>
              </a:tr>
              <a:tr h="173736">
                <a:tc>
                  <a:txBody>
                    <a:bodyPr/>
                    <a:lstStyle/>
                    <a:p>
                      <a:pPr algn="l"/>
                      <a:r>
                        <a:rPr lang="pt-BR" sz="700" b="1">
                          <a:solidFill>
                            <a:srgbClr val="000000"/>
                          </a:solidFill>
                          <a:latin typeface="Montserrat Medium"/>
                        </a:rPr>
                        <a:t>Net revenue</a:t>
                      </a:r>
                      <a:endParaRPr sz="700" b="1">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18,025</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16,000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15,700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16,200</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1"/>
                  </a:ext>
                </a:extLst>
              </a:tr>
              <a:tr h="173736">
                <a:tc>
                  <a:txBody>
                    <a:bodyPr/>
                    <a:lstStyle/>
                    <a:p>
                      <a:pPr algn="l"/>
                      <a:r>
                        <a:rPr lang="pt-BR" sz="700" b="1">
                          <a:solidFill>
                            <a:srgbClr val="000000"/>
                          </a:solidFill>
                          <a:latin typeface="Montserrat Medium"/>
                        </a:rPr>
                        <a:t>Adj. EBITDA</a:t>
                      </a:r>
                      <a:endParaRPr sz="700" b="1">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6,447</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5,300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5,400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5,800</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2"/>
                  </a:ext>
                </a:extLst>
              </a:tr>
              <a:tr h="173736">
                <a:tc>
                  <a:txBody>
                    <a:bodyPr/>
                    <a:lstStyle/>
                    <a:p>
                      <a:pPr algn="l"/>
                      <a:r>
                        <a:rPr lang="pt-BR" sz="700" b="0">
                          <a:solidFill>
                            <a:srgbClr val="000000"/>
                          </a:solidFill>
                          <a:latin typeface="Montserrat Medium"/>
                        </a:rPr>
                        <a:t>EBITDA margin</a:t>
                      </a:r>
                      <a:endParaRPr sz="700" b="0" dirty="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35.8%</a:t>
                      </a:r>
                      <a:endParaRPr sz="700" b="0" dirty="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33.1%</a:t>
                      </a:r>
                      <a:endParaRPr sz="700" b="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34.4%</a:t>
                      </a:r>
                      <a:endParaRPr sz="700" b="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35.8%</a:t>
                      </a:r>
                      <a:endParaRPr sz="700" b="0">
                        <a:solidFill>
                          <a:srgbClr val="000000"/>
                        </a:solidFill>
                        <a:latin typeface="Montserrat Medium"/>
                      </a:endParaRPr>
                    </a:p>
                  </a:txBody>
                  <a:tcPr marL="38100" marR="38100" marT="0" marB="0">
                    <a:solidFill>
                      <a:srgbClr val="EEF0FA"/>
                    </a:solidFill>
                  </a:tcPr>
                </a:tc>
                <a:extLst>
                  <a:ext uri="{0D108BD9-81ED-4DB2-BD59-A6C34878D82A}">
                    <a16:rowId xmlns:a16="http://schemas.microsoft.com/office/drawing/2014/main" val="10003"/>
                  </a:ext>
                </a:extLst>
              </a:tr>
              <a:tr h="173736">
                <a:tc>
                  <a:txBody>
                    <a:bodyPr/>
                    <a:lstStyle/>
                    <a:p>
                      <a:pPr algn="l"/>
                      <a:r>
                        <a:rPr lang="pt-BR" sz="700" b="0">
                          <a:solidFill>
                            <a:srgbClr val="000000"/>
                          </a:solidFill>
                          <a:latin typeface="Montserrat Medium"/>
                        </a:rPr>
                        <a:t>Net income</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1,649</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1,800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2,000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2,200</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4"/>
                  </a:ext>
                </a:extLst>
              </a:tr>
              <a:tr h="173736">
                <a:tc>
                  <a:txBody>
                    <a:bodyPr/>
                    <a:lstStyle/>
                    <a:p>
                      <a:pPr algn="l"/>
                      <a:r>
                        <a:rPr lang="pt-BR" sz="700" b="0">
                          <a:solidFill>
                            <a:srgbClr val="000000"/>
                          </a:solidFill>
                          <a:latin typeface="Montserrat Medium"/>
                        </a:rPr>
                        <a:t>Sales vol. (Mt)</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45.8</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~46</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~50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~55</a:t>
                      </a:r>
                      <a:endParaRPr sz="700" b="0" dirty="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Disclosure Section</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GENERAL DISCLAIMER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has been produced by the research department (“Genial Institutional Research”) of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is a brand name of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may not be reproduced or redistributed to any other person, in whole or in part, for any purpose, without the prior written consent of GENIAL INSTITUTIONAL CCTVM.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is for distribution only under such circumstances as may be permitted by applicable law. This research report has no regard to the specific investment objectives, financial situation or particular needs of any specific recipient, even if sent only to a single recipient. This research report is not guaranteed to be a complete statement or summary of any securities, markets, reports or developments referred to in this research report. Neither GENIAL INSTITUTIONAL CCTVM nor any of its directors, officers, employees or agents shall have any liability, however arising, for any error, inaccuracy or incompleteness of fact or opinion in this research report or lack of care in this research report’s preparation or publication, or any losses or damages which may arise from the use of this research report</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may rely on information barriers, such as “Chinese Walls” to control the flow of information within the areas, units, divisions, groups, or affiliates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Investing in any non-U.S. securities or related financial instruments (including ADRs) discussed in this research report may present certain risks. The securities of non-U.S. issuers may not be registered with, or be subject to the regulations of, the U.S. Securities and Exchange Commission. Information on such non-U.S. securities or related financial instruments may be limited. Foreign companies may not be subject to audit and reporting standards and regulatory requirements comparable to those in effect within the United States.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value of any investment or income from any securities or related financial instruments discussed in this research report denominated in a currency other than U.S. dollars is subject to exchange rate fluctuations that may have a positive or adverse effect on the value of or income from such securities or related financial instruments.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Past performance is not necessarily a guide to future performance and no representation or warranty, express or implied, is made by GENIAL INSTITUTIONAL CCTVM with respect to future performance. Income from investments may fluctuate. The price or value of the investments to which this research report relates, either directly or indirectly, may fall or rise against the interest of investors. Any recommendation or opinion contained in this research report may become outdated as a consequence of changes in the environment in which the issuer of the securities under analysis operates, in addition to changes in the estimates and forecasts, assumptions and valuation methodology used herein.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locally listed shares of Brazilian companies may only be purchased by investors outside of Brazil who are “eligible investors” within the meaning of applicable laws and regulations.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42915"/>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3107995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ANALYST(S) DISCLOSURES AND CERTIFICATION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LUCA VELLO,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hereby certify that the views expressed in this research report accurately reflect their personal views about the subject securities or issuers and it was prepared in an independent manner, including with respect to the person and to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has no connection with any individual who works for the issuer(s) discussed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either directly or indirectly, in his or her own name or on behalf of a third party, does not hold any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is not directly or indirectly involved in the purchase, disposal or brokering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the his (her) spouse or companion, has no direct or indirect financial interest in the issuer covered in this report (other than trading shares in investment funds, in which the analyst cannot control, directly or indirectly, the administration or management of the fund, or which do not concentrate investments in sectors or companies that are covered by reports produced by the analyst).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compensation is, directly or indirectly, determined by income from GENIAL INSTITUTIONAL´s business and financial operations.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 addition, the analysts certify that no part of their compensation was, is, or will be directly or indirectly related to the specific recommendations or views expressed in this research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compensation of the analyst who prepared this report is determined by research management and senior management (not including investment banking). Analyst compensation is not based on investment banking revenues, however, compensation may relate to the revenues of GENIAL INSTITUTIONAL CCTVM, its affiliates and/or subsidiaries as a whole, of which investment banking, sales and trading are a part. Compensation paid to analysts is the sole responsibility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does not serve as an officer, director, or advisory board member of the subject company.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Unless otherwise stated, the individuals listed on the cover page of this report are research analysts.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345190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ADDITIONAL DISCLOSURE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was prepared by GENIAL INSTITUTIONAL Research and is hereby supplied for the sole purpose of providing information about companies and their securities.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The information contained herein is provided for informational purposes only and does not constitute an offer to buy or sell, and should not be construed as a solicitation to acquire, any securities in any jurisdiction. The opinions expressed herein regarding the purchase, sale or holding of securities, or with respect to the weighting of such securities in a real or hypothetical portfolio, are based on careful analysis by the analysts who prepared this report and should not be construed by current or future investors as recommendations for any particular investment decision or action. The investor’s final decision should be made considering all of the risks and fees involved. This report is based on information obtained from primary or secondary public sources, or directly from companies, and is combined with estimates and calculations prepared by GENIAL INSTITUTIONAL CCTVM. This report does not purport to be a complete statement of all material facts related to any company, industry, security or market strategy mentioned. The information has been obtained from sources believed to be reliable, but GENIAL INSTITUTIONAL CCTVM does not make any express or implied representation or warranty as to the completeness, reliability or accuracy of such information. The information, opinions, estimates and projections contained in this document are based on current data and are subject to change. Prices and availability of financial instruments are indicative only and subject to change without notice. GENIAL INSTITUTIONAL CCTVM is under no obligation to update or revise this document or to advise of any changes in such data.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securities discussed in this report, as well as the opinions and recommendations contained herein, may not be appropriate for every type of investor. This report does not take into account the investments objectives, financial situation or particular needs of any particular investor. Investors who wish to buy, sell or invest in securities that are covered in this report should seek independent financial advice that takes individual characteristics and needs into consideration, before making any investment decision with respect to the securities in question. Each investor should make independent investment decisions after carefully analyzing the risks, fees and commissions involved. If a financial instrument is denominated in a currency other than an investor’s currency, changes in exchange rates may adversely affect the price or value of, or the income derived from the financial instrument, and the reader of this report assumes all foreign exchange risks.  Income from financial instruments may vary, and therefore their price or value may rise or fall, either directly or indirectly. The information, opinions and recommendations contained in this report do not constitute and should not be interpreted as a promise or guarantee of a particular return on any investment. Past performance does not necessarily indicate future results, and no representation or warranty, express or implied, is made herein regarding future performance. Therefore, GENIAL INSTITUTIONAL CCTVM, its affiliated companies, and the analysts involved in this report take no responsibility for any direct, indirect or consequential loss resulting from the use of the information contained in this report, and anyone using this report undertakes to irrevocably indemnify GENIAL INSTITUTIONAL CCTVM and its affiliates from any claims and demands.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Prices in this report are believed to be reliable as of the date on which this report was issued and are derived from one or more of the following: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sources as expressly specified alongside the relevant data; (ii) the quoted price on the main regulated market for the security in question; (iii) other public sources believed to be reliable; or (iv) GENIAL INSTITUTIONAL CCTVM’s proprietary data or data available to GENIAL INSTITUTIONAL CCTVM.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295199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No representation or warranty, either express or implied, is provided in relation to the accuracy, completeness or reliability of the information contained herein, except with respect to information concerning GENIAL INSTITUTIONAL CCTVM, its subsidiaries and affiliates. In all cases, investors should conduct their own investigation and analysis of such information before taking or omitting to take any action in relation to securities or markets that are analyzed in this report.</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makes no representations herein that investors will obtain profits. GENIAL INSTITUTIONAL CCTVM will not share with investors any investment profits nor accept any liability for any investment losses. Investments involve risks and investors should exercise prudence in making their investment decisions. GENIAL INSTITUTIONAL CCTVM accepts no fiduciary duties on behalf of recipients of this report and in communicating this report is not acting in a fiduciary capacity. This report is not to be relied upon in substitution for the exercise of recipient’s independent judgment.  Opinions, estimates, and projections expressed herein constitute the current judgment of the analyst responsible for the substance of this report as of the date on which the report was issued and are therefore subject to change without notice and may differ or be contrary to opinions expressed by other business areas or groups of GENIAL INSTITUTIONAL CCTVM as a result of using different assumptions and criteria. The information, opinions and recommendations contained in this report do not constitute and should not be interpreted as a promise or guarantee of a particular return on any investment.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Because the personal views of analysts may differ from one another, GENIAL INSTITUTIONAL CCTVM, its subsidiaries and affiliates may have issued or may issue reports that are inconsistent with, and/or reach different conclusions from, the information presented herein. Any such opinions, estimates, and projections must not be construed as a representation that the matters referred to therein will occur. Prices and availability of financial instruments are indicative only and subject to change without notice. Income from financial instruments may vary, and therefore their price or value may rise or fall, either directly or indirectly.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document may not be: (a) photocopied or duplicated in any manner, in whole or in part, and/or (b) distributed without GENIAL INSTITUTIONAL CCTVM’s prior written consent.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Neither GENIAL INSTITUTIONAL CCTVM nor any of its affiliates, nor any of their respective directors, employees or agents, accepts any liability for any loss or damage arising out of the use of all or any part of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(or its affiliates, officers, directors or employees) may, to the extent permitted by law, have acted upon or used the information herein contained before the publication of this report and may have a position in securities issued by the companies mentioned herein and may make a market or act as a principal in any transactions in any such securities.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may from time to time perform investment banking or other services to, or solicit investment banking or other business from, the companies mentioned herein.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349508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IMPORTANT DISCLOSURES FOR U.S.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was prepared by Genial Institutional CCTVM, a company authorized to engage in securities activities in Brazil. Genial Institutional CCTVM is not a registered broker-dealer in the United States and, therefore, is not subject to U.S. rules regarding the preparation of research reports and the independence of research analysts. This research report is provided for distribution to “major U.S. institutional investors” in reliance on the exemption from registration provided by Rule 15a-6 of the U.S. Securities Exchange Act of 1934, as amended (the “Exchange Act”) and is not being provided pursuant to a soft-dollar arrangement.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Any U.S. recipient of this research report wishing to effect any transaction to buy or sell securities or related financial instruments based on the information provided in this research report should do so only through Auerbach Grayson &amp; Company LLC ("AGCO"), a registered broker dealer in the United States with an office at 20 West 55th Street New York, NY 10019, (212) 453-3523 . Under no circumstances should any recipient of this research report effect any transaction to buy or sell securities or related financial instruments through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If the report is to be distributed to anyone other than Major U.S. Institutional Investors in the United States. AGCO accepts responsibility for the contents of this report as provided for in relevant SEC releases and SEC staff no-action letters.</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whose name appears in this research report is not registered or qualified as a research analyst with the Financial Industry Regulatory Authority (“FINRA”) and may not be an associated person at Auerbach Grayson &amp; Company LLC ("AGCO") and, therefore, may not be subject to applicable restrictions under FINRA Rules on communications with a subject company, public appearances and trading securities held by a research analyst account.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disclosures contained in research reports produced by GENIAL INSTITUTIONAL CCTVM and distributed by Auerbach Grayson &amp; Company LLC ("AGCO") in the U.S. shall be governed by and construed in accordance with U.S. law. This report may not be reproduced or redistributed to any other person, in whole or in part, for any purpose, without the prior written consent of GENIAL INSTITUTIONAL CCTVM. Additional information relative to the financial instruments discussed in this report is available upon request.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UK Disclaimer: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is STRICTLY CONFIDENTIAL to the recipient, may not be distributed to the press or other media and may not be reproduced in any form.  this document is directed only at persons who are “INVESTMENT PROFESSIONALS” falling within article 19(5) of the FSMA 2000 (FINANCIAL PROMOTION) ORDER 2005, or HIGH NET WORTH BODIES falling within ARTICLE 49(2) of that order (together THE “RELEVANT PERSONS”). This document must not be acted on or relied on by persons who are not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The distribution of this document in other jurisdictions may be restricted by law and persons into whose possession this document comes should inform themselves about, and observe, any such restrictions. Any failure to comply with these restrictions may constitute a violation of the laws of any such other jurisdiction.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2.xml><?xml version="1.0" encoding="utf-8"?>
<ds:datastoreItem xmlns:ds="http://schemas.openxmlformats.org/officeDocument/2006/customXml" ds:itemID="{DB996974-B94E-403B-A101-BBD413EDE307}">
  <ds:schemaRefs>
    <ds:schemaRef ds:uri="http://schemas.microsoft.com/office/2006/metadata/properties"/>
    <ds:schemaRef ds:uri="http://purl.org/dc/elements/1.1/"/>
    <ds:schemaRef ds:uri="http://schemas.microsoft.com/office/2006/documentManagement/types"/>
    <ds:schemaRef ds:uri="http://purl.org/dc/terms/"/>
    <ds:schemaRef ds:uri="94dfd066-b0e0-433c-b197-9cd860b93142"/>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1730</TotalTime>
  <Words>4285</Words>
  <Application>Microsoft Office PowerPoint</Application>
  <PresentationFormat>Letter Paper (8.5x11 in)</PresentationFormat>
  <Paragraphs>262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PDF</dc:title>
  <dc:creator>Igor Guedes</dc:creator>
  <cp:lastModifiedBy>Luca Vello</cp:lastModifiedBy>
  <cp:revision>59</cp:revision>
  <dcterms:created xsi:type="dcterms:W3CDTF">2023-03-17T17:27:08Z</dcterms:created>
  <dcterms:modified xsi:type="dcterms:W3CDTF">2026-07-13T14:31:57Z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