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6" r:id="rId6"/>
    <p:sldId id="285" r:id="rId7"/>
    <p:sldId id="276" r:id="rId8"/>
    <p:sldId id="277" r:id="rId9"/>
    <p:sldId id="278" r:id="rId10"/>
    <p:sldId id="283" r:id="rId11"/>
    <p:sldId id="284" r:id="rId1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BD978D-77C5-4231-866E-1E0133E10826}" v="1" dt="2026-07-10T18:12:32.8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6645" autoAdjust="0"/>
  </p:normalViewPr>
  <p:slideViewPr>
    <p:cSldViewPr snapToGrid="0">
      <p:cViewPr varScale="1">
        <p:scale>
          <a:sx n="63" d="100"/>
          <a:sy n="63" d="100"/>
        </p:scale>
        <p:origin x="2226" y="84"/>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30A6B12-2F9B-4A77-B80B-CCD268759C9D}"/>
    <pc:docChg chg="modSld">
      <pc:chgData name="Luca Izzo" userId="b25620e634527944" providerId="LiveId" clId="{630A6B12-2F9B-4A77-B80B-CCD268759C9D}" dt="2026-07-10T17:46:14.715" v="13" actId="20577"/>
      <pc:docMkLst>
        <pc:docMk/>
      </pc:docMkLst>
      <pc:sldChg chg="modSp mod">
        <pc:chgData name="Luca Izzo" userId="b25620e634527944" providerId="LiveId" clId="{630A6B12-2F9B-4A77-B80B-CCD268759C9D}" dt="2026-07-10T17:45:42.158" v="7" actId="114"/>
        <pc:sldMkLst>
          <pc:docMk/>
          <pc:sldMk cId="1456612816" sldId="256"/>
        </pc:sldMkLst>
        <pc:spChg chg="mod">
          <ac:chgData name="Luca Izzo" userId="b25620e634527944" providerId="LiveId" clId="{630A6B12-2F9B-4A77-B80B-CCD268759C9D}" dt="2026-07-10T17:45:42.158" v="7" actId="114"/>
          <ac:spMkLst>
            <pc:docMk/>
            <pc:sldMk cId="1456612816" sldId="256"/>
            <ac:spMk id="3" creationId="{EBA68141-9E09-9BF6-00BC-4CE3B87F444C}"/>
          </ac:spMkLst>
        </pc:spChg>
      </pc:sldChg>
      <pc:sldChg chg="modSp mod">
        <pc:chgData name="Luca Izzo" userId="b25620e634527944" providerId="LiveId" clId="{630A6B12-2F9B-4A77-B80B-CCD268759C9D}" dt="2026-07-10T17:46:07.769" v="11" actId="14100"/>
        <pc:sldMkLst>
          <pc:docMk/>
          <pc:sldMk cId="4174432949" sldId="285"/>
        </pc:sldMkLst>
        <pc:graphicFrameChg chg="mod modGraphic">
          <ac:chgData name="Luca Izzo" userId="b25620e634527944" providerId="LiveId" clId="{630A6B12-2F9B-4A77-B80B-CCD268759C9D}" dt="2026-07-10T17:46:07.769" v="11" actId="14100"/>
          <ac:graphicFrameMkLst>
            <pc:docMk/>
            <pc:sldMk cId="4174432949" sldId="285"/>
            <ac:graphicFrameMk id="24" creationId="{00000000-0000-0000-0000-000000000000}"/>
          </ac:graphicFrameMkLst>
        </pc:graphicFrameChg>
        <pc:graphicFrameChg chg="modGraphic">
          <ac:chgData name="Luca Izzo" userId="b25620e634527944" providerId="LiveId" clId="{630A6B12-2F9B-4A77-B80B-CCD268759C9D}" dt="2026-07-10T17:46:05.138" v="10" actId="14100"/>
          <ac:graphicFrameMkLst>
            <pc:docMk/>
            <pc:sldMk cId="4174432949" sldId="285"/>
            <ac:graphicFrameMk id="25" creationId="{00000000-0000-0000-0000-000000000000}"/>
          </ac:graphicFrameMkLst>
        </pc:graphicFrameChg>
      </pc:sldChg>
      <pc:sldChg chg="modSp mod">
        <pc:chgData name="Luca Izzo" userId="b25620e634527944" providerId="LiveId" clId="{630A6B12-2F9B-4A77-B80B-CCD268759C9D}" dt="2026-07-10T17:46:14.715" v="13" actId="20577"/>
        <pc:sldMkLst>
          <pc:docMk/>
          <pc:sldMk cId="0" sldId="286"/>
        </pc:sldMkLst>
        <pc:spChg chg="mod">
          <ac:chgData name="Luca Izzo" userId="b25620e634527944" providerId="LiveId" clId="{630A6B12-2F9B-4A77-B80B-CCD268759C9D}" dt="2026-07-10T17:46:14.715" v="13" actId="20577"/>
          <ac:spMkLst>
            <pc:docMk/>
            <pc:sldMk cId="0" sldId="286"/>
            <ac:spMk id="23" creationId="{00000000-0000-0000-0000-000000000000}"/>
          </ac:spMkLst>
        </pc:spChg>
        <pc:graphicFrameChg chg="modGraphic">
          <ac:chgData name="Luca Izzo" userId="b25620e634527944" providerId="LiveId" clId="{630A6B12-2F9B-4A77-B80B-CCD268759C9D}" dt="2026-07-10T17:45:59.452" v="8" actId="14100"/>
          <ac:graphicFrameMkLst>
            <pc:docMk/>
            <pc:sldMk cId="0" sldId="286"/>
            <ac:graphicFrameMk id="28"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7/10/2026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en-US" sz="1300" b="1" dirty="0">
                <a:solidFill>
                  <a:schemeClr val="bg1"/>
                </a:solidFill>
                <a:latin typeface="Montserrat Medium" pitchFamily="2" charset="0"/>
                <a:cs typeface="Arial" panose="020B0604020202020204" pitchFamily="34" charset="0"/>
              </a:rPr>
              <a:t>Agribusiness</a:t>
            </a: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SLC Agrícola (Mato Grosso Block): From full purchase to split</a:t>
            </a:r>
          </a:p>
        </p:txBody>
      </p:sp>
      <p:sp>
        <p:nvSpPr>
          <p:cNvPr id="9" name="TextBox 8">
            <a:extLst>
              <a:ext uri="{FF2B5EF4-FFF2-40B4-BE49-F238E27FC236}">
                <a16:creationId xmlns:a16="http://schemas.microsoft.com/office/drawing/2014/main" id="{90F04314-B4A2-A029-3904-731FC41E09B8}"/>
              </a:ext>
            </a:extLst>
          </p:cNvPr>
          <p:cNvSpPr txBox="1"/>
          <p:nvPr/>
        </p:nvSpPr>
        <p:spPr>
          <a:xfrm>
            <a:off x="4938832" y="1896497"/>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Agribusiness</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584775"/>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SLCE3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HOLD</a:t>
            </a:r>
            <a:endParaRPr lang="pt-BR" sz="800" b="1" dirty="0">
              <a:latin typeface="Montserrat Medium" pitchFamily="2" charset="0"/>
              <a:cs typeface="Arial" panose="020B0604020202020204" pitchFamily="34" charset="0"/>
            </a:endParaRPr>
          </a:p>
          <a:p>
            <a:r>
              <a:rPr lang="en-US" sz="800" b="1" dirty="0">
                <a:latin typeface="Montserrat Medium" pitchFamily="2" charset="0"/>
                <a:cs typeface="Arial" panose="020B0604020202020204" pitchFamily="34" charset="0"/>
              </a:rPr>
              <a:t>Price: </a:t>
            </a:r>
            <a:r>
              <a:rPr lang="en-US" sz="800" dirty="0">
                <a:latin typeface="Montserrat Medium" pitchFamily="2" charset="0"/>
                <a:cs typeface="Arial" panose="020B0604020202020204" pitchFamily="34" charset="0"/>
              </a:rPr>
              <a:t>R$13.79 (09-Jul-2026)</a:t>
            </a:r>
          </a:p>
          <a:p>
            <a:r>
              <a:rPr lang="en-US" sz="800" b="1" dirty="0">
                <a:latin typeface="Montserrat Medium" pitchFamily="2" charset="0"/>
                <a:cs typeface="Arial" panose="020B0604020202020204" pitchFamily="34" charset="0"/>
              </a:rPr>
              <a:t>Target Price 12M: </a:t>
            </a:r>
            <a:r>
              <a:rPr lang="en-US" sz="800" dirty="0">
                <a:latin typeface="Montserrat Medium" pitchFamily="2" charset="0"/>
                <a:cs typeface="Arial" panose="020B0604020202020204" pitchFamily="34" charset="0"/>
              </a:rPr>
              <a:t>R$18.00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64645" y="3444044"/>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Luca Vello</a:t>
            </a:r>
          </a:p>
          <a:p>
            <a:r>
              <a:rPr lang="en-US" sz="550" dirty="0">
                <a:solidFill>
                  <a:schemeClr val="tx1">
                    <a:lumMod val="65000"/>
                    <a:lumOff val="35000"/>
                  </a:schemeClr>
                </a:solidFill>
                <a:latin typeface="Montserrat Medium" pitchFamily="2" charset="0"/>
                <a:cs typeface="Arial" panose="020B0604020202020204" pitchFamily="34" charset="0"/>
              </a:rPr>
              <a:t>+55 (11) 3206-1457</a:t>
            </a:r>
          </a:p>
          <a:p>
            <a:r>
              <a:rPr lang="en-US" sz="550" dirty="0">
                <a:solidFill>
                  <a:schemeClr val="tx1">
                    <a:lumMod val="65000"/>
                    <a:lumOff val="35000"/>
                  </a:schemeClr>
                </a:solidFill>
                <a:latin typeface="Montserrat Medium" pitchFamily="2" charset="0"/>
                <a:cs typeface="Arial" panose="020B0604020202020204" pitchFamily="34" charset="0"/>
              </a:rPr>
              <a:t>luca.vello@genial.com.vc</a:t>
            </a: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spcBef>
                <a:spcPts val="0"/>
              </a:spcBef>
              <a:spcAft>
                <a:spcPts val="100"/>
              </a:spcAft>
            </a:pPr>
            <a:r>
              <a:rPr lang="en-US" sz="800" b="1" dirty="0">
                <a:solidFill>
                  <a:srgbClr val="2121A9"/>
                </a:solidFill>
                <a:latin typeface="Montserrat Medium"/>
              </a:rPr>
              <a:t>Q: What did SLC actually acquire in the Mato Grosso Block?</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After the dispute was settled, it exercised its right of first refusal over </a:t>
            </a:r>
            <a:r>
              <a:rPr lang="en-US" sz="800" b="1" dirty="0">
                <a:solidFill>
                  <a:srgbClr val="000000"/>
                </a:solidFill>
                <a:latin typeface="Montserrat Medium"/>
              </a:rPr>
              <a:t>8.9k arable ha for R$669m</a:t>
            </a:r>
            <a:r>
              <a:rPr lang="en-US" sz="800" b="0" dirty="0">
                <a:solidFill>
                  <a:srgbClr val="000000"/>
                </a:solidFill>
                <a:latin typeface="Montserrat Medium"/>
              </a:rPr>
              <a:t> — not the entire block (~28.8k ha for R$1.85b) we had analyzed. It is a </a:t>
            </a:r>
            <a:r>
              <a:rPr lang="en-US" sz="800" b="1" dirty="0">
                <a:solidFill>
                  <a:srgbClr val="000000"/>
                </a:solidFill>
                <a:latin typeface="Montserrat Medium"/>
              </a:rPr>
              <a:t>three-way split</a:t>
            </a:r>
            <a:r>
              <a:rPr lang="en-US" sz="800" b="0" dirty="0">
                <a:solidFill>
                  <a:srgbClr val="000000"/>
                </a:solidFill>
                <a:latin typeface="Montserrat Medium"/>
              </a:rPr>
              <a:t> with Bom Futuro and Alexandre J. Bottan (Cosan material fact; ~R$586m indirect stake), closing by Oct 30 and keeping the June terms.</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Q: What changes versus our initial analysis?</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The core of our caution — the </a:t>
            </a:r>
            <a:r>
              <a:rPr lang="en-US" sz="800" b="1" dirty="0">
                <a:solidFill>
                  <a:srgbClr val="000000"/>
                </a:solidFill>
                <a:latin typeface="Montserrat Medium"/>
              </a:rPr>
              <a:t>completion risk</a:t>
            </a:r>
            <a:r>
              <a:rPr lang="en-US" sz="800" b="0" dirty="0">
                <a:solidFill>
                  <a:srgbClr val="000000"/>
                </a:solidFill>
                <a:latin typeface="Montserrat Medium"/>
              </a:rPr>
              <a:t> of the all-or-nothing dispute — dissipates: it ceases to be a binary litigation and becomes a signed agreement. In parallel, the outlay drops </a:t>
            </a:r>
            <a:r>
              <a:rPr lang="en-US" sz="800" b="1" dirty="0">
                <a:solidFill>
                  <a:srgbClr val="000000"/>
                </a:solidFill>
                <a:latin typeface="Montserrat Medium"/>
              </a:rPr>
              <a:t>~64%</a:t>
            </a:r>
            <a:r>
              <a:rPr lang="en-US" sz="800" b="0" dirty="0">
                <a:solidFill>
                  <a:srgbClr val="000000"/>
                </a:solidFill>
                <a:latin typeface="Montserrat Medium"/>
              </a:rPr>
              <a:t>, to R$255.2m in escrow at signing and R$413.9m by Oct 30.</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Q: What is the balance-sheet impact?</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Minor. Incremental leverage recedes from </a:t>
            </a:r>
            <a:r>
              <a:rPr lang="en-US" sz="800" b="1" dirty="0">
                <a:solidFill>
                  <a:srgbClr val="000000"/>
                </a:solidFill>
                <a:latin typeface="Montserrat Medium"/>
              </a:rPr>
              <a:t>~+0.7x to ~+0.2x</a:t>
            </a:r>
            <a:r>
              <a:rPr lang="en-US" sz="800" b="0" dirty="0">
                <a:solidFill>
                  <a:srgbClr val="000000"/>
                </a:solidFill>
                <a:latin typeface="Montserrat Medium"/>
              </a:rPr>
              <a:t>, keeping the company within guidance (~2.7x in 2026) and the &lt;2.0x target. Annual debt carry eases to </a:t>
            </a:r>
            <a:r>
              <a:rPr lang="en-US" sz="800" b="1" dirty="0">
                <a:solidFill>
                  <a:srgbClr val="000000"/>
                </a:solidFill>
                <a:latin typeface="Montserrat Medium"/>
              </a:rPr>
              <a:t>~R$100m pre-tax</a:t>
            </a:r>
            <a:r>
              <a:rPr lang="en-US" sz="800" b="0" dirty="0">
                <a:solidFill>
                  <a:srgbClr val="000000"/>
                </a:solidFill>
                <a:latin typeface="Montserrat Medium"/>
              </a:rPr>
              <a:t> (~R$66m post), versus ~R$276m/R$182m for the full block.</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Q: At what price did SLC secure the land?</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Bare land came in at </a:t>
            </a:r>
            <a:r>
              <a:rPr lang="en-US" sz="800" b="1" dirty="0">
                <a:solidFill>
                  <a:srgbClr val="000000"/>
                </a:solidFill>
                <a:latin typeface="Montserrat Medium"/>
              </a:rPr>
              <a:t>~R$72k/ha</a:t>
            </a:r>
            <a:r>
              <a:rPr lang="en-US" sz="800" b="0" dirty="0">
                <a:solidFill>
                  <a:srgbClr val="000000"/>
                </a:solidFill>
                <a:latin typeface="Montserrat Medium"/>
              </a:rPr>
              <a:t>. By retaining the prime areas, the discount to regional comps (R$75–80k/ha) narrows from </a:t>
            </a:r>
            <a:r>
              <a:rPr lang="en-US" sz="800" b="1" dirty="0">
                <a:solidFill>
                  <a:srgbClr val="000000"/>
                </a:solidFill>
                <a:latin typeface="Montserrat Medium"/>
              </a:rPr>
              <a:t>15–20% to ~5–10%</a:t>
            </a:r>
            <a:r>
              <a:rPr lang="en-US" sz="800" b="0" dirty="0">
                <a:solidFill>
                  <a:srgbClr val="000000"/>
                </a:solidFill>
                <a:latin typeface="Montserrat Medium"/>
              </a:rPr>
              <a:t>: it kept the filet, but paid for it.</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Q: Internalization or continued leasing? What is the structure?</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Of the 17.6k ha it already operated under lease, SLC </a:t>
            </a:r>
            <a:r>
              <a:rPr lang="en-US" sz="800" b="1" dirty="0">
                <a:solidFill>
                  <a:srgbClr val="000000"/>
                </a:solidFill>
                <a:latin typeface="Montserrat Medium"/>
              </a:rPr>
              <a:t>internalized the 8.9k prime hectares</a:t>
            </a:r>
            <a:r>
              <a:rPr lang="en-US" sz="800" b="0" dirty="0">
                <a:solidFill>
                  <a:srgbClr val="000000"/>
                </a:solidFill>
                <a:latin typeface="Montserrat Medium"/>
              </a:rPr>
              <a:t> — it now owns and farms them, saving the lease immediately — and </a:t>
            </a:r>
            <a:r>
              <a:rPr lang="en-US" sz="800" b="1" dirty="0">
                <a:solidFill>
                  <a:srgbClr val="000000"/>
                </a:solidFill>
                <a:latin typeface="Montserrat Medium"/>
              </a:rPr>
              <a:t>continues to lease the remaining 8.7k ha</a:t>
            </a:r>
            <a:r>
              <a:rPr lang="en-US" sz="800" b="0" dirty="0">
                <a:solidFill>
                  <a:srgbClr val="000000"/>
                </a:solidFill>
                <a:latin typeface="Montserrat Medium"/>
              </a:rPr>
              <a:t> from the new owners (0.9k until 26/27; 5.3k until 29/30; 2.5k re-contracted for 15 years with Santa Maria Holding at 19.5 bags/ha). No operational disruption: what changes is the title to the best fraction, not the crop.</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Q: Does the deal re-rate the stock?</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Not materially. Our NAV sensitivity places the impact between </a:t>
            </a:r>
            <a:r>
              <a:rPr lang="en-US" sz="800" b="1" dirty="0">
                <a:solidFill>
                  <a:srgbClr val="000000"/>
                </a:solidFill>
                <a:latin typeface="Montserrat Medium"/>
              </a:rPr>
              <a:t>−R$0.03 and +R$0.24/share</a:t>
            </a:r>
            <a:r>
              <a:rPr lang="en-US" sz="800" b="0" dirty="0">
                <a:solidFill>
                  <a:srgbClr val="000000"/>
                </a:solidFill>
                <a:latin typeface="Montserrat Medium"/>
              </a:rPr>
              <a:t> (~+R$0.10 in the base case), short of moving an R$18.00 target. The </a:t>
            </a:r>
            <a:r>
              <a:rPr lang="en-US" sz="800" b="1" dirty="0">
                <a:solidFill>
                  <a:srgbClr val="000000"/>
                </a:solidFill>
                <a:latin typeface="Montserrat Medium"/>
              </a:rPr>
              <a:t>break-even land appreciation stays at ~11–12%/year</a:t>
            </a:r>
            <a:r>
              <a:rPr lang="en-US" sz="800" b="0" dirty="0">
                <a:solidFill>
                  <a:srgbClr val="000000"/>
                </a:solidFill>
                <a:latin typeface="Montserrat Medium"/>
              </a:rPr>
              <a:t>, given the spread between the cost of debt (14.9%) and the saved lease (~3.5%).</a:t>
            </a:r>
          </a:p>
          <a:p>
            <a:pPr algn="just">
              <a:spcAft>
                <a:spcPts val="100"/>
              </a:spcAft>
            </a:pPr>
            <a:endParaRPr lang="en-US" sz="800" b="1" dirty="0">
              <a:solidFill>
                <a:srgbClr val="2121A9"/>
              </a:solidFill>
              <a:latin typeface="Montserrat Medium"/>
            </a:endParaRPr>
          </a:p>
          <a:p>
            <a:pPr algn="just">
              <a:spcAft>
                <a:spcPts val="100"/>
              </a:spcAft>
            </a:pPr>
            <a:r>
              <a:rPr lang="en-US" sz="800" b="1" dirty="0">
                <a:solidFill>
                  <a:srgbClr val="2121A9"/>
                </a:solidFill>
                <a:latin typeface="Montserrat Medium"/>
              </a:rPr>
              <a:t>Valuation and Recommendation — HOLD · Target Price 12M R$18.00.</a:t>
            </a:r>
          </a:p>
          <a:p>
            <a:pPr algn="just">
              <a:spcAft>
                <a:spcPts val="300"/>
              </a:spcAft>
            </a:pPr>
            <a:r>
              <a:rPr lang="en-US" sz="800" b="1" dirty="0">
                <a:solidFill>
                  <a:srgbClr val="000000"/>
                </a:solidFill>
                <a:latin typeface="Montserrat Medium"/>
              </a:rPr>
              <a:t>A: </a:t>
            </a:r>
            <a:r>
              <a:rPr lang="en-US" sz="800" b="0" dirty="0">
                <a:solidFill>
                  <a:srgbClr val="000000"/>
                </a:solidFill>
                <a:latin typeface="Montserrat Medium"/>
              </a:rPr>
              <a:t>With the stock at R$13.79 (</a:t>
            </a:r>
            <a:r>
              <a:rPr lang="en-US" sz="800" b="1" dirty="0">
                <a:solidFill>
                  <a:srgbClr val="000000"/>
                </a:solidFill>
                <a:latin typeface="Montserrat Medium"/>
              </a:rPr>
              <a:t>+30% upside</a:t>
            </a:r>
            <a:r>
              <a:rPr lang="en-US" sz="800" b="0" dirty="0">
                <a:solidFill>
                  <a:srgbClr val="000000"/>
                </a:solidFill>
                <a:latin typeface="Montserrat Medium"/>
              </a:rPr>
              <a:t>), the split trades ambition for prudence — a smaller land step, cheaper to carry and free of completion risk —, though it still rests the bulk of the return on land appreciation.</a:t>
            </a:r>
          </a:p>
          <a:p>
            <a:pPr algn="just">
              <a:spcAft>
                <a:spcPts val="300"/>
              </a:spcAft>
            </a:pPr>
            <a:endParaRPr lang="en-US" sz="800" b="1" dirty="0">
              <a:solidFill>
                <a:srgbClr val="2121A9"/>
              </a:solidFill>
              <a:latin typeface="Montserrat Medium"/>
            </a:endParaRPr>
          </a:p>
          <a:p>
            <a:pPr algn="just">
              <a:spcAft>
                <a:spcPts val="300"/>
              </a:spcAft>
            </a:pPr>
            <a:r>
              <a:rPr lang="en-US" sz="800" b="1" dirty="0">
                <a:solidFill>
                  <a:srgbClr val="2121A9"/>
                </a:solidFill>
                <a:latin typeface="Montserrat Medium"/>
              </a:rPr>
              <a:t>Factors to watch: </a:t>
            </a:r>
            <a:r>
              <a:rPr lang="en-US" sz="800" b="0" dirty="0">
                <a:solidFill>
                  <a:srgbClr val="000000"/>
                </a:solidFill>
                <a:latin typeface="Montserrat Medium"/>
              </a:rPr>
              <a:t>CADE approval (if applicable) and execution of the deeds (by Oct 30); renewal/rollover of the leases on the remaining 8.7k ha; the Selic/CDI path, which drives the carry; and weather in the 26/27 crop (Super El Niño risk).</a:t>
            </a:r>
          </a:p>
          <a:p>
            <a:pPr algn="just">
              <a:spcAft>
                <a:spcPts val="0"/>
              </a:spcAft>
            </a:pPr>
            <a:r>
              <a:rPr lang="en-US" sz="800" b="0" i="1" dirty="0">
                <a:solidFill>
                  <a:srgbClr val="2121A9"/>
                </a:solidFill>
                <a:latin typeface="Montserrat Medium"/>
              </a:rPr>
              <a:t>In short, the split reduces risk without re-rating the thesis: we reaffirm HOLD and a Target Price of R$18.00.</a:t>
            </a:r>
          </a:p>
        </p:txBody>
      </p:sp>
      <p:graphicFrame>
        <p:nvGraphicFramePr>
          <p:cNvPr id="74" name="Table 73"/>
          <p:cNvGraphicFramePr>
            <a:graphicFrameLocks noGrp="1"/>
          </p:cNvGraphicFramePr>
          <p:nvPr>
            <p:extLst>
              <p:ext uri="{D42A27DB-BD31-4B8C-83A1-F6EECF244321}">
                <p14:modId xmlns:p14="http://schemas.microsoft.com/office/powerpoint/2010/main" val="4138090017"/>
              </p:ext>
            </p:extLst>
          </p:nvPr>
        </p:nvGraphicFramePr>
        <p:xfrm>
          <a:off x="4946611" y="3524080"/>
          <a:ext cx="1783334" cy="2682049"/>
        </p:xfrm>
        <a:graphic>
          <a:graphicData uri="http://schemas.openxmlformats.org/drawingml/2006/table">
            <a:tbl>
              <a:tblPr>
                <a:tableStyleId>{2D5ABB26-0587-4C30-8999-92F81FD0307C}</a:tableStyleId>
              </a:tblPr>
              <a:tblGrid>
                <a:gridCol w="1086295">
                  <a:extLst>
                    <a:ext uri="{9D8B030D-6E8A-4147-A177-3AD203B41FA5}">
                      <a16:colId xmlns:a16="http://schemas.microsoft.com/office/drawing/2014/main" val="20000"/>
                    </a:ext>
                  </a:extLst>
                </a:gridCol>
                <a:gridCol w="697039">
                  <a:extLst>
                    <a:ext uri="{9D8B030D-6E8A-4147-A177-3AD203B41FA5}">
                      <a16:colId xmlns:a16="http://schemas.microsoft.com/office/drawing/2014/main" val="20001"/>
                    </a:ext>
                  </a:extLst>
                </a:gridCol>
              </a:tblGrid>
              <a:tr h="196230">
                <a:tc gridSpan="2">
                  <a:txBody>
                    <a:bodyPr/>
                    <a:lstStyle/>
                    <a:p>
                      <a:pPr algn="l"/>
                      <a:r>
                        <a:rPr lang="en-US" sz="700" b="1" dirty="0">
                          <a:solidFill>
                            <a:srgbClr val="FFFFFF"/>
                          </a:solidFill>
                          <a:latin typeface="Montserrat Medium"/>
                        </a:rPr>
                        <a:t>MARKET DATA</a:t>
                      </a: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0"/>
                  </a:ext>
                </a:extLst>
              </a:tr>
              <a:tr h="170909">
                <a:tc>
                  <a:txBody>
                    <a:bodyPr/>
                    <a:lstStyle/>
                    <a:p>
                      <a:pPr algn="l"/>
                      <a:r>
                        <a:rPr lang="en-US" sz="700" b="0" dirty="0">
                          <a:solidFill>
                            <a:srgbClr val="555555"/>
                          </a:solidFill>
                          <a:latin typeface="Montserrat Medium"/>
                        </a:rPr>
                        <a:t>Market cap</a:t>
                      </a:r>
                    </a:p>
                  </a:txBody>
                  <a:tcPr marL="38100" marR="38100" marT="0" marB="0" anchor="ctr">
                    <a:noFill/>
                  </a:tcPr>
                </a:tc>
                <a:tc>
                  <a:txBody>
                    <a:bodyPr/>
                    <a:lstStyle/>
                    <a:p>
                      <a:pPr algn="r"/>
                      <a:r>
                        <a:rPr lang="en-US" sz="700" b="1" dirty="0">
                          <a:solidFill>
                            <a:srgbClr val="000000"/>
                          </a:solidFill>
                          <a:latin typeface="Montserrat Medium"/>
                        </a:rPr>
                        <a:t>R$ 6.85b</a:t>
                      </a:r>
                    </a:p>
                  </a:txBody>
                  <a:tcPr marL="38100" marR="38100" marT="0" marB="0" anchor="ctr">
                    <a:noFill/>
                  </a:tcPr>
                </a:tc>
                <a:extLst>
                  <a:ext uri="{0D108BD9-81ED-4DB2-BD59-A6C34878D82A}">
                    <a16:rowId xmlns:a16="http://schemas.microsoft.com/office/drawing/2014/main" val="10001"/>
                  </a:ext>
                </a:extLst>
              </a:tr>
              <a:tr h="170909">
                <a:tc>
                  <a:txBody>
                    <a:bodyPr/>
                    <a:lstStyle/>
                    <a:p>
                      <a:pPr algn="l"/>
                      <a:r>
                        <a:rPr lang="en-US" sz="700" b="0" dirty="0">
                          <a:solidFill>
                            <a:srgbClr val="555555"/>
                          </a:solidFill>
                          <a:latin typeface="Montserrat Medium"/>
                        </a:rPr>
                        <a:t>Free float</a:t>
                      </a:r>
                    </a:p>
                  </a:txBody>
                  <a:tcPr marL="38100" marR="38100" marT="0" marB="0" anchor="ctr">
                    <a:noFill/>
                  </a:tcPr>
                </a:tc>
                <a:tc>
                  <a:txBody>
                    <a:bodyPr/>
                    <a:lstStyle/>
                    <a:p>
                      <a:pPr algn="r"/>
                      <a:r>
                        <a:rPr lang="en-US" sz="700" b="1" dirty="0">
                          <a:solidFill>
                            <a:srgbClr val="000000"/>
                          </a:solidFill>
                          <a:latin typeface="Montserrat Medium"/>
                        </a:rPr>
                        <a:t>~44%</a:t>
                      </a:r>
                    </a:p>
                  </a:txBody>
                  <a:tcPr marL="38100" marR="38100" marT="0" marB="0" anchor="ctr">
                    <a:noFill/>
                  </a:tcPr>
                </a:tc>
                <a:extLst>
                  <a:ext uri="{0D108BD9-81ED-4DB2-BD59-A6C34878D82A}">
                    <a16:rowId xmlns:a16="http://schemas.microsoft.com/office/drawing/2014/main" val="10002"/>
                  </a:ext>
                </a:extLst>
              </a:tr>
              <a:tr h="170909">
                <a:tc>
                  <a:txBody>
                    <a:bodyPr/>
                    <a:lstStyle/>
                    <a:p>
                      <a:pPr algn="l"/>
                      <a:r>
                        <a:rPr lang="en-US" sz="700" b="0" dirty="0">
                          <a:solidFill>
                            <a:srgbClr val="555555"/>
                          </a:solidFill>
                          <a:latin typeface="Montserrat Medium"/>
                        </a:rPr>
                        <a:t>ADTV (3m)</a:t>
                      </a:r>
                    </a:p>
                  </a:txBody>
                  <a:tcPr marL="38100" marR="38100" marT="0" marB="0" anchor="ctr">
                    <a:noFill/>
                  </a:tcPr>
                </a:tc>
                <a:tc>
                  <a:txBody>
                    <a:bodyPr/>
                    <a:lstStyle/>
                    <a:p>
                      <a:pPr algn="r"/>
                      <a:r>
                        <a:rPr lang="en-US" sz="700" b="1" dirty="0">
                          <a:solidFill>
                            <a:srgbClr val="000000"/>
                          </a:solidFill>
                          <a:latin typeface="Montserrat Medium"/>
                        </a:rPr>
                        <a:t>R$ 48m</a:t>
                      </a:r>
                    </a:p>
                  </a:txBody>
                  <a:tcPr marL="38100" marR="38100" marT="0" marB="0" anchor="ctr">
                    <a:noFill/>
                  </a:tcPr>
                </a:tc>
                <a:extLst>
                  <a:ext uri="{0D108BD9-81ED-4DB2-BD59-A6C34878D82A}">
                    <a16:rowId xmlns:a16="http://schemas.microsoft.com/office/drawing/2014/main" val="10003"/>
                  </a:ext>
                </a:extLst>
              </a:tr>
              <a:tr h="170909">
                <a:tc>
                  <a:txBody>
                    <a:bodyPr/>
                    <a:lstStyle/>
                    <a:p>
                      <a:pPr algn="l"/>
                      <a:r>
                        <a:rPr lang="en-US" sz="700" b="0">
                          <a:solidFill>
                            <a:srgbClr val="555555"/>
                          </a:solidFill>
                          <a:latin typeface="Montserrat Medium"/>
                        </a:rPr>
                        <a:t>52-wk</a:t>
                      </a:r>
                    </a:p>
                  </a:txBody>
                  <a:tcPr marL="38100" marR="38100" marT="0" marB="0" anchor="ctr">
                    <a:noFill/>
                  </a:tcPr>
                </a:tc>
                <a:tc>
                  <a:txBody>
                    <a:bodyPr/>
                    <a:lstStyle/>
                    <a:p>
                      <a:pPr algn="r"/>
                      <a:r>
                        <a:rPr lang="en-US" sz="700" b="1" dirty="0">
                          <a:solidFill>
                            <a:srgbClr val="000000"/>
                          </a:solidFill>
                          <a:latin typeface="Montserrat Medium"/>
                        </a:rPr>
                        <a:t>R$ 12.58–19.48</a:t>
                      </a:r>
                    </a:p>
                  </a:txBody>
                  <a:tcPr marL="38100" marR="38100" marT="0" marB="0" anchor="ctr">
                    <a:noFill/>
                  </a:tcPr>
                </a:tc>
                <a:extLst>
                  <a:ext uri="{0D108BD9-81ED-4DB2-BD59-A6C34878D82A}">
                    <a16:rowId xmlns:a16="http://schemas.microsoft.com/office/drawing/2014/main" val="10004"/>
                  </a:ext>
                </a:extLst>
              </a:tr>
              <a:tr h="170909">
                <a:tc>
                  <a:txBody>
                    <a:bodyPr/>
                    <a:lstStyle/>
                    <a:p>
                      <a:pPr algn="l"/>
                      <a:r>
                        <a:rPr lang="en-US" sz="700" b="0">
                          <a:solidFill>
                            <a:srgbClr val="555555"/>
                          </a:solidFill>
                          <a:latin typeface="Montserrat Medium"/>
                        </a:rPr>
                        <a:t>Net debt</a:t>
                      </a:r>
                    </a:p>
                  </a:txBody>
                  <a:tcPr marL="38100" marR="38100" marT="0" marB="0" anchor="ctr">
                    <a:noFill/>
                  </a:tcPr>
                </a:tc>
                <a:tc>
                  <a:txBody>
                    <a:bodyPr/>
                    <a:lstStyle/>
                    <a:p>
                      <a:pPr algn="r"/>
                      <a:r>
                        <a:rPr lang="en-US" sz="700" b="1" dirty="0">
                          <a:solidFill>
                            <a:srgbClr val="000000"/>
                          </a:solidFill>
                          <a:latin typeface="Montserrat Medium"/>
                        </a:rPr>
                        <a:t>R$ 6.35b</a:t>
                      </a:r>
                    </a:p>
                  </a:txBody>
                  <a:tcPr marL="38100" marR="38100" marT="0" marB="0" anchor="ctr">
                    <a:noFill/>
                  </a:tcPr>
                </a:tc>
                <a:extLst>
                  <a:ext uri="{0D108BD9-81ED-4DB2-BD59-A6C34878D82A}">
                    <a16:rowId xmlns:a16="http://schemas.microsoft.com/office/drawing/2014/main" val="10005"/>
                  </a:ext>
                </a:extLst>
              </a:tr>
              <a:tr h="170909">
                <a:tc>
                  <a:txBody>
                    <a:bodyPr/>
                    <a:lstStyle/>
                    <a:p>
                      <a:pPr algn="l"/>
                      <a:r>
                        <a:rPr lang="en-US" sz="700" b="0">
                          <a:solidFill>
                            <a:srgbClr val="555555"/>
                          </a:solidFill>
                          <a:latin typeface="Montserrat Medium"/>
                        </a:rPr>
                        <a:t>Net debt/EBITDA</a:t>
                      </a:r>
                    </a:p>
                  </a:txBody>
                  <a:tcPr marL="38100" marR="38100" marT="0" marB="0" anchor="ctr">
                    <a:noFill/>
                  </a:tcPr>
                </a:tc>
                <a:tc>
                  <a:txBody>
                    <a:bodyPr/>
                    <a:lstStyle/>
                    <a:p>
                      <a:pPr algn="r"/>
                      <a:r>
                        <a:rPr lang="en-US" sz="700" b="1" dirty="0">
                          <a:solidFill>
                            <a:srgbClr val="000000"/>
                          </a:solidFill>
                          <a:latin typeface="Montserrat Medium"/>
                        </a:rPr>
                        <a:t>3.1x</a:t>
                      </a:r>
                    </a:p>
                  </a:txBody>
                  <a:tcPr marL="38100" marR="38100" marT="0" marB="0" anchor="ctr">
                    <a:noFill/>
                  </a:tcPr>
                </a:tc>
                <a:extLst>
                  <a:ext uri="{0D108BD9-81ED-4DB2-BD59-A6C34878D82A}">
                    <a16:rowId xmlns:a16="http://schemas.microsoft.com/office/drawing/2014/main" val="10006"/>
                  </a:ext>
                </a:extLst>
              </a:tr>
              <a:tr h="196230">
                <a:tc gridSpan="2">
                  <a:txBody>
                    <a:bodyPr/>
                    <a:lstStyle/>
                    <a:p>
                      <a:pPr algn="l"/>
                      <a:r>
                        <a:rPr lang="en-US" sz="700" b="1" dirty="0">
                          <a:solidFill>
                            <a:srgbClr val="FFFFFF"/>
                          </a:solidFill>
                          <a:latin typeface="Montserrat Medium"/>
                        </a:rPr>
                        <a:t>MULTIPLES</a:t>
                      </a: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7"/>
                  </a:ext>
                </a:extLst>
              </a:tr>
              <a:tr h="170909">
                <a:tc>
                  <a:txBody>
                    <a:bodyPr/>
                    <a:lstStyle/>
                    <a:p>
                      <a:pPr algn="l"/>
                      <a:r>
                        <a:rPr lang="en-US" sz="700" b="0" dirty="0">
                          <a:solidFill>
                            <a:srgbClr val="555555"/>
                          </a:solidFill>
                          <a:latin typeface="Montserrat Medium"/>
                        </a:rPr>
                        <a:t>P/E  26E</a:t>
                      </a:r>
                    </a:p>
                  </a:txBody>
                  <a:tcPr marL="38100" marR="38100" marT="0" marB="0" anchor="ctr">
                    <a:noFill/>
                  </a:tcPr>
                </a:tc>
                <a:tc>
                  <a:txBody>
                    <a:bodyPr/>
                    <a:lstStyle/>
                    <a:p>
                      <a:pPr algn="r"/>
                      <a:r>
                        <a:rPr lang="en-US" sz="700" b="1" dirty="0">
                          <a:solidFill>
                            <a:srgbClr val="000000"/>
                          </a:solidFill>
                          <a:latin typeface="Montserrat Medium"/>
                        </a:rPr>
                        <a:t>10.2x</a:t>
                      </a:r>
                    </a:p>
                  </a:txBody>
                  <a:tcPr marL="38100" marR="38100" marT="0" marB="0" anchor="ctr">
                    <a:noFill/>
                  </a:tcPr>
                </a:tc>
                <a:extLst>
                  <a:ext uri="{0D108BD9-81ED-4DB2-BD59-A6C34878D82A}">
                    <a16:rowId xmlns:a16="http://schemas.microsoft.com/office/drawing/2014/main" val="10008"/>
                  </a:ext>
                </a:extLst>
              </a:tr>
              <a:tr h="170909">
                <a:tc>
                  <a:txBody>
                    <a:bodyPr/>
                    <a:lstStyle/>
                    <a:p>
                      <a:pPr algn="l"/>
                      <a:r>
                        <a:rPr lang="en-US" sz="700" b="0" dirty="0">
                          <a:solidFill>
                            <a:srgbClr val="555555"/>
                          </a:solidFill>
                          <a:latin typeface="Montserrat Medium"/>
                        </a:rPr>
                        <a:t>EV/EBITDA  26E</a:t>
                      </a:r>
                    </a:p>
                  </a:txBody>
                  <a:tcPr marL="38100" marR="38100" marT="0" marB="0" anchor="ctr">
                    <a:noFill/>
                  </a:tcPr>
                </a:tc>
                <a:tc>
                  <a:txBody>
                    <a:bodyPr/>
                    <a:lstStyle/>
                    <a:p>
                      <a:pPr algn="r"/>
                      <a:r>
                        <a:rPr lang="en-US" sz="700" b="1" dirty="0">
                          <a:solidFill>
                            <a:srgbClr val="000000"/>
                          </a:solidFill>
                          <a:latin typeface="Montserrat Medium"/>
                        </a:rPr>
                        <a:t>4.8x</a:t>
                      </a:r>
                    </a:p>
                  </a:txBody>
                  <a:tcPr marL="38100" marR="38100" marT="0" marB="0" anchor="ctr">
                    <a:noFill/>
                  </a:tcPr>
                </a:tc>
                <a:extLst>
                  <a:ext uri="{0D108BD9-81ED-4DB2-BD59-A6C34878D82A}">
                    <a16:rowId xmlns:a16="http://schemas.microsoft.com/office/drawing/2014/main" val="10009"/>
                  </a:ext>
                </a:extLst>
              </a:tr>
              <a:tr h="170909">
                <a:tc>
                  <a:txBody>
                    <a:bodyPr/>
                    <a:lstStyle/>
                    <a:p>
                      <a:pPr algn="l"/>
                      <a:r>
                        <a:rPr lang="en-US" sz="700" b="0">
                          <a:solidFill>
                            <a:srgbClr val="555555"/>
                          </a:solidFill>
                          <a:latin typeface="Montserrat Medium"/>
                        </a:rPr>
                        <a:t>P/B</a:t>
                      </a:r>
                    </a:p>
                  </a:txBody>
                  <a:tcPr marL="38100" marR="38100" marT="0" marB="0" anchor="ctr">
                    <a:noFill/>
                  </a:tcPr>
                </a:tc>
                <a:tc>
                  <a:txBody>
                    <a:bodyPr/>
                    <a:lstStyle/>
                    <a:p>
                      <a:pPr algn="r"/>
                      <a:r>
                        <a:rPr lang="en-US" sz="700" b="1" dirty="0">
                          <a:solidFill>
                            <a:srgbClr val="000000"/>
                          </a:solidFill>
                          <a:latin typeface="Montserrat Medium"/>
                        </a:rPr>
                        <a:t>1.3x</a:t>
                      </a:r>
                    </a:p>
                  </a:txBody>
                  <a:tcPr marL="38100" marR="38100" marT="0" marB="0" anchor="ctr">
                    <a:noFill/>
                  </a:tcPr>
                </a:tc>
                <a:extLst>
                  <a:ext uri="{0D108BD9-81ED-4DB2-BD59-A6C34878D82A}">
                    <a16:rowId xmlns:a16="http://schemas.microsoft.com/office/drawing/2014/main" val="10010"/>
                  </a:ext>
                </a:extLst>
              </a:tr>
              <a:tr h="170909">
                <a:tc>
                  <a:txBody>
                    <a:bodyPr/>
                    <a:lstStyle/>
                    <a:p>
                      <a:pPr algn="l"/>
                      <a:r>
                        <a:rPr lang="en-US" sz="700" b="0" dirty="0">
                          <a:solidFill>
                            <a:srgbClr val="555555"/>
                          </a:solidFill>
                          <a:latin typeface="Montserrat Medium"/>
                        </a:rPr>
                        <a:t>Div. Yield  26E</a:t>
                      </a:r>
                    </a:p>
                  </a:txBody>
                  <a:tcPr marL="38100" marR="38100" marT="0" marB="0" anchor="ctr">
                    <a:noFill/>
                  </a:tcPr>
                </a:tc>
                <a:tc>
                  <a:txBody>
                    <a:bodyPr/>
                    <a:lstStyle/>
                    <a:p>
                      <a:pPr algn="r"/>
                      <a:r>
                        <a:rPr lang="en-US" sz="700" b="1" dirty="0">
                          <a:solidFill>
                            <a:srgbClr val="000000"/>
                          </a:solidFill>
                          <a:latin typeface="Montserrat Medium"/>
                        </a:rPr>
                        <a:t>3.6%</a:t>
                      </a:r>
                    </a:p>
                  </a:txBody>
                  <a:tcPr marL="38100" marR="38100" marT="0" marB="0" anchor="ctr">
                    <a:noFill/>
                  </a:tcPr>
                </a:tc>
                <a:extLst>
                  <a:ext uri="{0D108BD9-81ED-4DB2-BD59-A6C34878D82A}">
                    <a16:rowId xmlns:a16="http://schemas.microsoft.com/office/drawing/2014/main" val="10011"/>
                  </a:ext>
                </a:extLst>
              </a:tr>
              <a:tr h="196230">
                <a:tc gridSpan="2">
                  <a:txBody>
                    <a:bodyPr/>
                    <a:lstStyle/>
                    <a:p>
                      <a:pPr algn="l"/>
                      <a:r>
                        <a:rPr lang="en-US" sz="700" b="1" dirty="0">
                          <a:solidFill>
                            <a:srgbClr val="FFFFFF"/>
                          </a:solidFill>
                          <a:latin typeface="Montserrat Medium"/>
                        </a:rPr>
                        <a:t>PERFORMANCE</a:t>
                      </a: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2"/>
                  </a:ext>
                </a:extLst>
              </a:tr>
              <a:tr h="170909">
                <a:tc>
                  <a:txBody>
                    <a:bodyPr/>
                    <a:lstStyle/>
                    <a:p>
                      <a:pPr algn="l"/>
                      <a:r>
                        <a:rPr lang="en-US" sz="700" b="0">
                          <a:solidFill>
                            <a:srgbClr val="555555"/>
                          </a:solidFill>
                          <a:latin typeface="Montserrat Medium"/>
                        </a:rPr>
                        <a:t>Month</a:t>
                      </a:r>
                    </a:p>
                  </a:txBody>
                  <a:tcPr marL="38100" marR="38100" marT="0" marB="0" anchor="ctr">
                    <a:noFill/>
                  </a:tcPr>
                </a:tc>
                <a:tc>
                  <a:txBody>
                    <a:bodyPr/>
                    <a:lstStyle/>
                    <a:p>
                      <a:pPr algn="r"/>
                      <a:r>
                        <a:rPr lang="en-US" sz="700" b="1" dirty="0">
                          <a:solidFill>
                            <a:srgbClr val="B02020"/>
                          </a:solidFill>
                          <a:latin typeface="Montserrat Medium"/>
                        </a:rPr>
                        <a:t>+10%</a:t>
                      </a:r>
                    </a:p>
                  </a:txBody>
                  <a:tcPr marL="38100" marR="38100" marT="0" marB="0" anchor="ctr">
                    <a:noFill/>
                  </a:tcPr>
                </a:tc>
                <a:extLst>
                  <a:ext uri="{0D108BD9-81ED-4DB2-BD59-A6C34878D82A}">
                    <a16:rowId xmlns:a16="http://schemas.microsoft.com/office/drawing/2014/main" val="10013"/>
                  </a:ext>
                </a:extLst>
              </a:tr>
              <a:tr h="170909">
                <a:tc>
                  <a:txBody>
                    <a:bodyPr/>
                    <a:lstStyle/>
                    <a:p>
                      <a:pPr algn="l"/>
                      <a:r>
                        <a:rPr lang="en-US" sz="700" b="0">
                          <a:solidFill>
                            <a:srgbClr val="555555"/>
                          </a:solidFill>
                          <a:latin typeface="Montserrat Medium"/>
                        </a:rPr>
                        <a:t>LTM</a:t>
                      </a:r>
                    </a:p>
                  </a:txBody>
                  <a:tcPr marL="38100" marR="38100" marT="0" marB="0" anchor="ctr">
                    <a:noFill/>
                  </a:tcPr>
                </a:tc>
                <a:tc>
                  <a:txBody>
                    <a:bodyPr/>
                    <a:lstStyle/>
                    <a:p>
                      <a:pPr algn="r"/>
                      <a:r>
                        <a:rPr lang="en-US" sz="700" b="1" dirty="0">
                          <a:solidFill>
                            <a:srgbClr val="1E6B2E"/>
                          </a:solidFill>
                          <a:latin typeface="Montserrat Medium"/>
                        </a:rPr>
                        <a:t>−6%</a:t>
                      </a:r>
                    </a:p>
                  </a:txBody>
                  <a:tcPr marL="38100" marR="38100" marT="0" marB="0" anchor="ctr">
                    <a:no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pic>
        <p:nvPicPr>
          <p:cNvPr id="21" name="Picture 20" descr="image.png"/>
          <p:cNvPicPr>
            <a:picLocks noChangeAspect="1"/>
          </p:cNvPicPr>
          <p:nvPr/>
        </p:nvPicPr>
        <p:blipFill>
          <a:blip r:embed="rId2"/>
          <a:stretch>
            <a:fillRect/>
          </a:stretch>
        </p:blipFill>
        <p:spPr>
          <a:xfrm>
            <a:off x="5541264" y="155448"/>
            <a:ext cx="722376" cy="283464"/>
          </a:xfrm>
          <a:prstGeom prst="rect">
            <a:avLst/>
          </a:prstGeom>
        </p:spPr>
      </p:pic>
      <p:sp>
        <p:nvSpPr>
          <p:cNvPr id="22" name="TextBox 21"/>
          <p:cNvSpPr txBox="1"/>
          <p:nvPr/>
        </p:nvSpPr>
        <p:spPr>
          <a:xfrm>
            <a:off x="6272784" y="128016"/>
            <a:ext cx="566928" cy="292608"/>
          </a:xfrm>
          <a:prstGeom prst="rect">
            <a:avLst/>
          </a:prstGeom>
          <a:noFill/>
        </p:spPr>
        <p:txBody>
          <a:bodyPr wrap="none">
            <a:spAutoFit/>
          </a:bodyPr>
          <a:lstStyle/>
          <a:p>
            <a:r>
              <a:rPr lang="en-US" sz="700" b="1">
                <a:solidFill>
                  <a:srgbClr val="0A1774"/>
                </a:solidFill>
                <a:latin typeface="Montserrat Medium"/>
              </a:rPr>
              <a:t>Equity</a:t>
            </a:r>
          </a:p>
          <a:p>
            <a:r>
              <a:rPr lang="en-US" sz="700" b="1">
                <a:solidFill>
                  <a:srgbClr val="0A1774"/>
                </a:solidFill>
                <a:latin typeface="Montserrat Medium"/>
              </a:rPr>
              <a:t>Research</a:t>
            </a:r>
          </a:p>
        </p:txBody>
      </p:sp>
      <p:sp>
        <p:nvSpPr>
          <p:cNvPr id="23" name="TextBox 22"/>
          <p:cNvSpPr txBox="1"/>
          <p:nvPr/>
        </p:nvSpPr>
        <p:spPr>
          <a:xfrm>
            <a:off x="146304" y="566928"/>
            <a:ext cx="2550698" cy="246221"/>
          </a:xfrm>
          <a:prstGeom prst="rect">
            <a:avLst/>
          </a:prstGeom>
          <a:noFill/>
        </p:spPr>
        <p:txBody>
          <a:bodyPr wrap="none">
            <a:spAutoFit/>
          </a:bodyPr>
          <a:lstStyle/>
          <a:p>
            <a:r>
              <a:rPr lang="en-US" sz="1000" b="1" dirty="0">
                <a:solidFill>
                  <a:srgbClr val="0A1774"/>
                </a:solidFill>
                <a:latin typeface="Montserrat Medium"/>
              </a:rPr>
              <a:t>Our view: The economics of the split</a:t>
            </a:r>
          </a:p>
        </p:txBody>
      </p:sp>
      <p:sp>
        <p:nvSpPr>
          <p:cNvPr id="24" name="TextBox 23"/>
          <p:cNvSpPr txBox="1"/>
          <p:nvPr/>
        </p:nvSpPr>
        <p:spPr>
          <a:xfrm>
            <a:off x="146304" y="868680"/>
            <a:ext cx="6446520" cy="3108960"/>
          </a:xfrm>
          <a:prstGeom prst="rect">
            <a:avLst/>
          </a:prstGeom>
          <a:noFill/>
        </p:spPr>
        <p:txBody>
          <a:bodyPr wrap="square">
            <a:spAutoFit/>
          </a:bodyPr>
          <a:lstStyle/>
          <a:p>
            <a:pPr algn="just">
              <a:spcAft>
                <a:spcPts val="500"/>
              </a:spcAft>
            </a:pPr>
            <a:r>
              <a:rPr lang="en-US" sz="800" b="1" dirty="0">
                <a:solidFill>
                  <a:srgbClr val="2121A9"/>
                </a:solidFill>
                <a:latin typeface="Montserrat Medium"/>
              </a:rPr>
              <a:t>The carry math. </a:t>
            </a:r>
            <a:r>
              <a:rPr lang="en-US" sz="800" b="0" dirty="0">
                <a:solidFill>
                  <a:srgbClr val="000000"/>
                </a:solidFill>
                <a:latin typeface="Montserrat Medium"/>
              </a:rPr>
              <a:t>The split cuts the outlay to R$669m but preserves the nature of the bet. At a 14.9% cost of debt, gross carry runs ~R$100m/year (~R$66m post-tax); against it, internalizing the 8.9k ha saves the lease — ~19.5 bags/ha, or ~3.5% of land value (~2.8% at the MT farm gate, net of freight). The ~11–12 p.p. gap is what land appreciation must cover per year to break even — and, since it depends on the spread and not on the ticket size, the break-even is identical to that of the full block.</a:t>
            </a:r>
          </a:p>
          <a:p>
            <a:pPr algn="just">
              <a:spcAft>
                <a:spcPts val="500"/>
              </a:spcAft>
            </a:pPr>
            <a:r>
              <a:rPr lang="en-US" sz="800" b="1" dirty="0">
                <a:solidFill>
                  <a:srgbClr val="2121A9"/>
                </a:solidFill>
                <a:latin typeface="Montserrat Medium"/>
              </a:rPr>
              <a:t>Internalization, not land-bank. </a:t>
            </a:r>
            <a:r>
              <a:rPr lang="en-US" sz="800" b="0" dirty="0">
                <a:solidFill>
                  <a:srgbClr val="000000"/>
                </a:solidFill>
                <a:latin typeface="Montserrat Medium"/>
              </a:rPr>
              <a:t>The 8.9k ha acquired were already operated by SLC under lease; with the purchase, they stop generating rent immediately (~R$22m/year) and become owned land — land security and appreciation, with a modest but current cost relief against ~R$2.8b of EBITDA. The remaining 8.7k ha of the footprint stay leased from the new owners (2.5k locked for 15 years with Santa Maria Holding), preserving the crop with no additional outlay. The return therefore combines current lease savings and land appreciation, against the cost of carrying the debt.</a:t>
            </a:r>
          </a:p>
          <a:p>
            <a:pPr algn="just">
              <a:spcAft>
                <a:spcPts val="500"/>
              </a:spcAft>
            </a:pPr>
            <a:r>
              <a:rPr lang="en-US" sz="800" b="1" dirty="0">
                <a:solidFill>
                  <a:srgbClr val="2121A9"/>
                </a:solidFill>
                <a:latin typeface="Montserrat Medium"/>
              </a:rPr>
              <a:t>Why it does not re-rate. </a:t>
            </a:r>
            <a:r>
              <a:rPr lang="en-US" sz="800" b="0" dirty="0">
                <a:solidFill>
                  <a:srgbClr val="000000"/>
                </a:solidFill>
                <a:latin typeface="Montserrat Medium"/>
              </a:rPr>
              <a:t>Marked to market, the acquired land embeds a modest surplus over the price paid (~R$51m in the base case), while carry and appreciation offset at break-even. The net impact on NAV per share is ~+R$0.10 and, across the plausible intrinsic-value range (R$70–85k/ha), it ranges from −R$0.03 to +R$0.24/share. No scenario moves an R$18.00 target — hence we reaffirm HOLD.</a:t>
            </a:r>
          </a:p>
        </p:txBody>
      </p:sp>
      <p:sp>
        <p:nvSpPr>
          <p:cNvPr id="25" name="TextBox 24"/>
          <p:cNvSpPr txBox="1"/>
          <p:nvPr/>
        </p:nvSpPr>
        <p:spPr>
          <a:xfrm>
            <a:off x="146304" y="3218688"/>
            <a:ext cx="6400800" cy="256032"/>
          </a:xfrm>
          <a:prstGeom prst="rect">
            <a:avLst/>
          </a:prstGeom>
          <a:noFill/>
        </p:spPr>
        <p:txBody>
          <a:bodyPr wrap="none">
            <a:spAutoFit/>
          </a:bodyPr>
          <a:lstStyle/>
          <a:p>
            <a:r>
              <a:rPr lang="en-US" sz="900" b="1">
                <a:solidFill>
                  <a:srgbClr val="0A1774"/>
                </a:solidFill>
                <a:latin typeface="Montserrat Medium"/>
              </a:rPr>
              <a:t>Land-appreciation break-even (%/year) — sensitivity to cost of debt</a:t>
            </a:r>
          </a:p>
        </p:txBody>
      </p:sp>
      <p:graphicFrame>
        <p:nvGraphicFramePr>
          <p:cNvPr id="26" name="Table 25"/>
          <p:cNvGraphicFramePr>
            <a:graphicFrameLocks noGrp="1"/>
          </p:cNvGraphicFramePr>
          <p:nvPr/>
        </p:nvGraphicFramePr>
        <p:xfrm>
          <a:off x="146304" y="3493008"/>
          <a:ext cx="6309360" cy="1536192"/>
        </p:xfrm>
        <a:graphic>
          <a:graphicData uri="http://schemas.openxmlformats.org/drawingml/2006/table">
            <a:tbl>
              <a:tblPr firstRow="1">
                <a:tableStyleId>{5C22544A-7EE6-4342-B048-85BDC9FD1C3A}</a:tableStyleId>
              </a:tblPr>
              <a:tblGrid>
                <a:gridCol w="219456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384048">
                <a:tc>
                  <a:txBody>
                    <a:bodyPr/>
                    <a:lstStyle/>
                    <a:p>
                      <a:pPr algn="ctr"/>
                      <a:r>
                        <a:rPr lang="en-US" sz="900" b="1">
                          <a:solidFill>
                            <a:srgbClr val="FFFFFF"/>
                          </a:solidFill>
                          <a:latin typeface="Montserrat Medium"/>
                        </a:rPr>
                        <a:t>Break-even p.a.</a:t>
                      </a:r>
                    </a:p>
                  </a:txBody>
                  <a:tcPr marL="50800" marR="50800" marT="12700" marB="12700" anchor="ctr">
                    <a:solidFill>
                      <a:srgbClr val="0A1774"/>
                    </a:solidFill>
                  </a:tcPr>
                </a:tc>
                <a:tc>
                  <a:txBody>
                    <a:bodyPr/>
                    <a:lstStyle/>
                    <a:p>
                      <a:pPr algn="ctr"/>
                      <a:r>
                        <a:rPr lang="en-US" sz="900" b="1">
                          <a:solidFill>
                            <a:srgbClr val="FFFFFF"/>
                          </a:solidFill>
                          <a:latin typeface="Montserrat Medium"/>
                        </a:rPr>
                        <a:t>lease 3.0%</a:t>
                      </a:r>
                    </a:p>
                  </a:txBody>
                  <a:tcPr marL="50800" marR="50800" marT="12700" marB="12700" anchor="ctr">
                    <a:solidFill>
                      <a:srgbClr val="0A1774"/>
                    </a:solidFill>
                  </a:tcPr>
                </a:tc>
                <a:tc>
                  <a:txBody>
                    <a:bodyPr/>
                    <a:lstStyle/>
                    <a:p>
                      <a:pPr algn="ctr"/>
                      <a:r>
                        <a:rPr lang="en-US" sz="900" b="1">
                          <a:solidFill>
                            <a:srgbClr val="FFFFFF"/>
                          </a:solidFill>
                          <a:latin typeface="Montserrat Medium"/>
                        </a:rPr>
                        <a:t>lease 3.5%</a:t>
                      </a:r>
                    </a:p>
                  </a:txBody>
                  <a:tcPr marL="50800" marR="50800" marT="12700" marB="12700" anchor="ctr">
                    <a:solidFill>
                      <a:srgbClr val="0A1774"/>
                    </a:solidFill>
                  </a:tcPr>
                </a:tc>
                <a:tc>
                  <a:txBody>
                    <a:bodyPr/>
                    <a:lstStyle/>
                    <a:p>
                      <a:pPr algn="ctr"/>
                      <a:r>
                        <a:rPr lang="en-US" sz="900" b="1">
                          <a:solidFill>
                            <a:srgbClr val="FFFFFF"/>
                          </a:solidFill>
                          <a:latin typeface="Montserrat Medium"/>
                        </a:rPr>
                        <a:t>lease 4.0%</a:t>
                      </a:r>
                    </a:p>
                  </a:txBody>
                  <a:tcPr marL="50800" marR="50800" marT="12700" marB="12700" anchor="ctr">
                    <a:solidFill>
                      <a:srgbClr val="0A1774"/>
                    </a:solidFill>
                  </a:tcPr>
                </a:tc>
                <a:extLst>
                  <a:ext uri="{0D108BD9-81ED-4DB2-BD59-A6C34878D82A}">
                    <a16:rowId xmlns:a16="http://schemas.microsoft.com/office/drawing/2014/main" val="10000"/>
                  </a:ext>
                </a:extLst>
              </a:tr>
              <a:tr h="384048">
                <a:tc>
                  <a:txBody>
                    <a:bodyPr/>
                    <a:lstStyle/>
                    <a:p>
                      <a:pPr algn="ctr"/>
                      <a:r>
                        <a:rPr lang="en-US" sz="900" b="1">
                          <a:solidFill>
                            <a:srgbClr val="000000"/>
                          </a:solidFill>
                          <a:latin typeface="Montserrat Medium"/>
                        </a:rPr>
                        <a:t>Kd 12.0%</a:t>
                      </a:r>
                    </a:p>
                  </a:txBody>
                  <a:tcPr marL="50800" marR="50800" marT="12700" marB="12700" anchor="ctr">
                    <a:solidFill>
                      <a:srgbClr val="FFFFFF"/>
                    </a:solidFill>
                  </a:tcPr>
                </a:tc>
                <a:tc>
                  <a:txBody>
                    <a:bodyPr/>
                    <a:lstStyle/>
                    <a:p>
                      <a:pPr algn="ctr"/>
                      <a:r>
                        <a:rPr lang="en-US" sz="900" b="0">
                          <a:solidFill>
                            <a:srgbClr val="000000"/>
                          </a:solidFill>
                          <a:latin typeface="Montserrat Medium"/>
                        </a:rPr>
                        <a:t>9.0%</a:t>
                      </a:r>
                    </a:p>
                  </a:txBody>
                  <a:tcPr marL="50800" marR="50800" marT="12700" marB="12700" anchor="ctr">
                    <a:solidFill>
                      <a:srgbClr val="FFFFFF"/>
                    </a:solidFill>
                  </a:tcPr>
                </a:tc>
                <a:tc>
                  <a:txBody>
                    <a:bodyPr/>
                    <a:lstStyle/>
                    <a:p>
                      <a:pPr algn="ctr"/>
                      <a:r>
                        <a:rPr lang="en-US" sz="900" b="0">
                          <a:solidFill>
                            <a:srgbClr val="000000"/>
                          </a:solidFill>
                          <a:latin typeface="Montserrat Medium"/>
                        </a:rPr>
                        <a:t>8.5%</a:t>
                      </a:r>
                    </a:p>
                  </a:txBody>
                  <a:tcPr marL="50800" marR="50800" marT="12700" marB="12700" anchor="ctr">
                    <a:solidFill>
                      <a:srgbClr val="FFFFFF"/>
                    </a:solidFill>
                  </a:tcPr>
                </a:tc>
                <a:tc>
                  <a:txBody>
                    <a:bodyPr/>
                    <a:lstStyle/>
                    <a:p>
                      <a:pPr algn="ctr"/>
                      <a:r>
                        <a:rPr lang="en-US" sz="900" b="0">
                          <a:solidFill>
                            <a:srgbClr val="000000"/>
                          </a:solidFill>
                          <a:latin typeface="Montserrat Medium"/>
                        </a:rPr>
                        <a:t>8.0%</a:t>
                      </a:r>
                    </a:p>
                  </a:txBody>
                  <a:tcPr marL="50800" marR="50800" marT="12700" marB="12700" anchor="ctr">
                    <a:solidFill>
                      <a:srgbClr val="FFFFFF"/>
                    </a:solidFill>
                  </a:tcPr>
                </a:tc>
                <a:extLst>
                  <a:ext uri="{0D108BD9-81ED-4DB2-BD59-A6C34878D82A}">
                    <a16:rowId xmlns:a16="http://schemas.microsoft.com/office/drawing/2014/main" val="10001"/>
                  </a:ext>
                </a:extLst>
              </a:tr>
              <a:tr h="384048">
                <a:tc>
                  <a:txBody>
                    <a:bodyPr/>
                    <a:lstStyle/>
                    <a:p>
                      <a:pPr algn="ctr"/>
                      <a:r>
                        <a:rPr lang="en-US" sz="900" b="1">
                          <a:solidFill>
                            <a:srgbClr val="000000"/>
                          </a:solidFill>
                          <a:latin typeface="Montserrat Medium"/>
                        </a:rPr>
                        <a:t>Kd 14.9% (base)</a:t>
                      </a:r>
                    </a:p>
                  </a:txBody>
                  <a:tcPr marL="50800" marR="50800" marT="12700" marB="12700" anchor="ctr">
                    <a:solidFill>
                      <a:srgbClr val="FFFFFF"/>
                    </a:solidFill>
                  </a:tcPr>
                </a:tc>
                <a:tc>
                  <a:txBody>
                    <a:bodyPr/>
                    <a:lstStyle/>
                    <a:p>
                      <a:pPr algn="ctr"/>
                      <a:r>
                        <a:rPr lang="en-US" sz="900" b="0">
                          <a:solidFill>
                            <a:srgbClr val="000000"/>
                          </a:solidFill>
                          <a:latin typeface="Montserrat Medium"/>
                        </a:rPr>
                        <a:t>11.9%</a:t>
                      </a:r>
                    </a:p>
                  </a:txBody>
                  <a:tcPr marL="50800" marR="50800" marT="12700" marB="12700" anchor="ctr">
                    <a:solidFill>
                      <a:srgbClr val="FFFFFF"/>
                    </a:solidFill>
                  </a:tcPr>
                </a:tc>
                <a:tc>
                  <a:txBody>
                    <a:bodyPr/>
                    <a:lstStyle/>
                    <a:p>
                      <a:pPr algn="ctr"/>
                      <a:r>
                        <a:rPr lang="en-US" sz="900" b="0">
                          <a:solidFill>
                            <a:srgbClr val="000000"/>
                          </a:solidFill>
                          <a:latin typeface="Montserrat Medium"/>
                        </a:rPr>
                        <a:t>11.4%</a:t>
                      </a:r>
                    </a:p>
                  </a:txBody>
                  <a:tcPr marL="50800" marR="50800" marT="12700" marB="12700" anchor="ctr">
                    <a:solidFill>
                      <a:srgbClr val="FFFFFF"/>
                    </a:solidFill>
                  </a:tcPr>
                </a:tc>
                <a:tc>
                  <a:txBody>
                    <a:bodyPr/>
                    <a:lstStyle/>
                    <a:p>
                      <a:pPr algn="ctr"/>
                      <a:r>
                        <a:rPr lang="en-US" sz="900" b="0">
                          <a:solidFill>
                            <a:srgbClr val="000000"/>
                          </a:solidFill>
                          <a:latin typeface="Montserrat Medium"/>
                        </a:rPr>
                        <a:t>10.9%</a:t>
                      </a:r>
                    </a:p>
                  </a:txBody>
                  <a:tcPr marL="50800" marR="50800" marT="12700" marB="12700" anchor="ctr">
                    <a:solidFill>
                      <a:srgbClr val="FFFFFF"/>
                    </a:solidFill>
                  </a:tcPr>
                </a:tc>
                <a:extLst>
                  <a:ext uri="{0D108BD9-81ED-4DB2-BD59-A6C34878D82A}">
                    <a16:rowId xmlns:a16="http://schemas.microsoft.com/office/drawing/2014/main" val="10002"/>
                  </a:ext>
                </a:extLst>
              </a:tr>
              <a:tr h="384048">
                <a:tc>
                  <a:txBody>
                    <a:bodyPr/>
                    <a:lstStyle/>
                    <a:p>
                      <a:pPr algn="ctr"/>
                      <a:r>
                        <a:rPr lang="en-US" sz="900" b="1">
                          <a:solidFill>
                            <a:srgbClr val="000000"/>
                          </a:solidFill>
                          <a:latin typeface="Montserrat Medium"/>
                        </a:rPr>
                        <a:t>Kd 17.0%</a:t>
                      </a:r>
                    </a:p>
                  </a:txBody>
                  <a:tcPr marL="50800" marR="50800" marT="12700" marB="12700" anchor="ctr">
                    <a:solidFill>
                      <a:srgbClr val="FFFFFF"/>
                    </a:solidFill>
                  </a:tcPr>
                </a:tc>
                <a:tc>
                  <a:txBody>
                    <a:bodyPr/>
                    <a:lstStyle/>
                    <a:p>
                      <a:pPr algn="ctr"/>
                      <a:r>
                        <a:rPr lang="en-US" sz="900" b="0">
                          <a:solidFill>
                            <a:srgbClr val="000000"/>
                          </a:solidFill>
                          <a:latin typeface="Montserrat Medium"/>
                        </a:rPr>
                        <a:t>14.0%</a:t>
                      </a:r>
                    </a:p>
                  </a:txBody>
                  <a:tcPr marL="50800" marR="50800" marT="12700" marB="12700" anchor="ctr">
                    <a:solidFill>
                      <a:srgbClr val="FFFFFF"/>
                    </a:solidFill>
                  </a:tcPr>
                </a:tc>
                <a:tc>
                  <a:txBody>
                    <a:bodyPr/>
                    <a:lstStyle/>
                    <a:p>
                      <a:pPr algn="ctr"/>
                      <a:r>
                        <a:rPr lang="en-US" sz="900" b="0">
                          <a:solidFill>
                            <a:srgbClr val="000000"/>
                          </a:solidFill>
                          <a:latin typeface="Montserrat Medium"/>
                        </a:rPr>
                        <a:t>13.5%</a:t>
                      </a:r>
                    </a:p>
                  </a:txBody>
                  <a:tcPr marL="50800" marR="50800" marT="12700" marB="12700" anchor="ctr">
                    <a:solidFill>
                      <a:srgbClr val="FFFFFF"/>
                    </a:solidFill>
                  </a:tcPr>
                </a:tc>
                <a:tc>
                  <a:txBody>
                    <a:bodyPr/>
                    <a:lstStyle/>
                    <a:p>
                      <a:pPr algn="ctr"/>
                      <a:r>
                        <a:rPr lang="en-US" sz="900" b="0">
                          <a:solidFill>
                            <a:srgbClr val="000000"/>
                          </a:solidFill>
                          <a:latin typeface="Montserrat Medium"/>
                        </a:rPr>
                        <a:t>13.0%</a:t>
                      </a:r>
                    </a:p>
                  </a:txBody>
                  <a:tcPr marL="50800" marR="50800" marT="12700" marB="12700" anchor="ctr">
                    <a:solidFill>
                      <a:srgbClr val="FFFFFF"/>
                    </a:solidFill>
                  </a:tcPr>
                </a:tc>
                <a:extLst>
                  <a:ext uri="{0D108BD9-81ED-4DB2-BD59-A6C34878D82A}">
                    <a16:rowId xmlns:a16="http://schemas.microsoft.com/office/drawing/2014/main" val="10003"/>
                  </a:ext>
                </a:extLst>
              </a:tr>
            </a:tbl>
          </a:graphicData>
        </a:graphic>
      </p:graphicFrame>
      <p:sp>
        <p:nvSpPr>
          <p:cNvPr id="27" name="TextBox 26"/>
          <p:cNvSpPr txBox="1"/>
          <p:nvPr/>
        </p:nvSpPr>
        <p:spPr>
          <a:xfrm>
            <a:off x="146304" y="5212080"/>
            <a:ext cx="6400800" cy="256032"/>
          </a:xfrm>
          <a:prstGeom prst="rect">
            <a:avLst/>
          </a:prstGeom>
          <a:noFill/>
        </p:spPr>
        <p:txBody>
          <a:bodyPr wrap="none">
            <a:spAutoFit/>
          </a:bodyPr>
          <a:lstStyle/>
          <a:p>
            <a:r>
              <a:rPr lang="en-US" sz="1000" b="1">
                <a:solidFill>
                  <a:srgbClr val="0A1774"/>
                </a:solidFill>
                <a:latin typeface="Montserrat Medium"/>
              </a:rPr>
              <a:t>Repricing: full block → split</a:t>
            </a:r>
          </a:p>
        </p:txBody>
      </p:sp>
      <p:graphicFrame>
        <p:nvGraphicFramePr>
          <p:cNvPr id="28" name="Table 27"/>
          <p:cNvGraphicFramePr>
            <a:graphicFrameLocks noGrp="1"/>
          </p:cNvGraphicFramePr>
          <p:nvPr>
            <p:extLst>
              <p:ext uri="{D42A27DB-BD31-4B8C-83A1-F6EECF244321}">
                <p14:modId xmlns:p14="http://schemas.microsoft.com/office/powerpoint/2010/main" val="116054152"/>
              </p:ext>
            </p:extLst>
          </p:nvPr>
        </p:nvGraphicFramePr>
        <p:xfrm>
          <a:off x="146304" y="5486400"/>
          <a:ext cx="6309360" cy="2141192"/>
        </p:xfrm>
        <a:graphic>
          <a:graphicData uri="http://schemas.openxmlformats.org/drawingml/2006/table">
            <a:tbl>
              <a:tblPr firstRow="1">
                <a:tableStyleId>{5C22544A-7EE6-4342-B048-85BDC9FD1C3A}</a:tableStyleId>
              </a:tblPr>
              <a:tblGrid>
                <a:gridCol w="2286000">
                  <a:extLst>
                    <a:ext uri="{9D8B030D-6E8A-4147-A177-3AD203B41FA5}">
                      <a16:colId xmlns:a16="http://schemas.microsoft.com/office/drawing/2014/main" val="20000"/>
                    </a:ext>
                  </a:extLst>
                </a:gridCol>
                <a:gridCol w="1737360">
                  <a:extLst>
                    <a:ext uri="{9D8B030D-6E8A-4147-A177-3AD203B41FA5}">
                      <a16:colId xmlns:a16="http://schemas.microsoft.com/office/drawing/2014/main" val="20001"/>
                    </a:ext>
                  </a:extLst>
                </a:gridCol>
                <a:gridCol w="1737360">
                  <a:extLst>
                    <a:ext uri="{9D8B030D-6E8A-4147-A177-3AD203B41FA5}">
                      <a16:colId xmlns:a16="http://schemas.microsoft.com/office/drawing/2014/main" val="20002"/>
                    </a:ext>
                  </a:extLst>
                </a:gridCol>
                <a:gridCol w="548640">
                  <a:extLst>
                    <a:ext uri="{9D8B030D-6E8A-4147-A177-3AD203B41FA5}">
                      <a16:colId xmlns:a16="http://schemas.microsoft.com/office/drawing/2014/main" val="20003"/>
                    </a:ext>
                  </a:extLst>
                </a:gridCol>
              </a:tblGrid>
              <a:tr h="267649">
                <a:tc>
                  <a:txBody>
                    <a:bodyPr/>
                    <a:lstStyle/>
                    <a:p>
                      <a:pPr algn="ctr"/>
                      <a:r>
                        <a:rPr lang="en-US" sz="900" b="1">
                          <a:solidFill>
                            <a:srgbClr val="FFFFFF"/>
                          </a:solidFill>
                          <a:latin typeface="Montserrat Medium"/>
                        </a:rPr>
                        <a:t>Metric</a:t>
                      </a:r>
                    </a:p>
                  </a:txBody>
                  <a:tcPr marL="50800" marR="50800" marT="12700" marB="12700" anchor="ctr">
                    <a:solidFill>
                      <a:srgbClr val="0A1774"/>
                    </a:solidFill>
                  </a:tcPr>
                </a:tc>
                <a:tc>
                  <a:txBody>
                    <a:bodyPr/>
                    <a:lstStyle/>
                    <a:p>
                      <a:pPr algn="ctr"/>
                      <a:r>
                        <a:rPr lang="en-US" sz="900" b="1">
                          <a:solidFill>
                            <a:srgbClr val="FFFFFF"/>
                          </a:solidFill>
                          <a:latin typeface="Montserrat Medium"/>
                        </a:rPr>
                        <a:t>Modeled (full block)</a:t>
                      </a:r>
                    </a:p>
                  </a:txBody>
                  <a:tcPr marL="50800" marR="50800" marT="12700" marB="12700" anchor="ctr">
                    <a:solidFill>
                      <a:srgbClr val="0A1774"/>
                    </a:solidFill>
                  </a:tcPr>
                </a:tc>
                <a:tc>
                  <a:txBody>
                    <a:bodyPr/>
                    <a:lstStyle/>
                    <a:p>
                      <a:pPr algn="ctr"/>
                      <a:r>
                        <a:rPr lang="en-US" sz="900" b="1">
                          <a:solidFill>
                            <a:srgbClr val="FFFFFF"/>
                          </a:solidFill>
                          <a:latin typeface="Montserrat Medium"/>
                        </a:rPr>
                        <a:t>Executed (split)</a:t>
                      </a:r>
                    </a:p>
                  </a:txBody>
                  <a:tcPr marL="50800" marR="50800" marT="12700" marB="12700" anchor="ctr">
                    <a:solidFill>
                      <a:srgbClr val="0A1774"/>
                    </a:solidFill>
                  </a:tcPr>
                </a:tc>
                <a:tc>
                  <a:txBody>
                    <a:bodyPr/>
                    <a:lstStyle/>
                    <a:p>
                      <a:pPr algn="ctr"/>
                      <a:r>
                        <a:rPr lang="en-US" sz="900" b="1">
                          <a:solidFill>
                            <a:srgbClr val="FFFFFF"/>
                          </a:solidFill>
                          <a:latin typeface="Montserrat Medium"/>
                        </a:rPr>
                        <a:t>Δ</a:t>
                      </a:r>
                    </a:p>
                  </a:txBody>
                  <a:tcPr marL="50800" marR="50800" marT="12700" marB="12700" anchor="ctr">
                    <a:solidFill>
                      <a:srgbClr val="0A1774"/>
                    </a:solidFill>
                  </a:tcPr>
                </a:tc>
                <a:extLst>
                  <a:ext uri="{0D108BD9-81ED-4DB2-BD59-A6C34878D82A}">
                    <a16:rowId xmlns:a16="http://schemas.microsoft.com/office/drawing/2014/main" val="10000"/>
                  </a:ext>
                </a:extLst>
              </a:tr>
              <a:tr h="267649">
                <a:tc>
                  <a:txBody>
                    <a:bodyPr/>
                    <a:lstStyle/>
                    <a:p>
                      <a:pPr algn="ctr"/>
                      <a:r>
                        <a:rPr lang="en-US" sz="900" b="1">
                          <a:solidFill>
                            <a:srgbClr val="000000"/>
                          </a:solidFill>
                          <a:latin typeface="Montserrat Medium"/>
                        </a:rPr>
                        <a:t>Arable area</a:t>
                      </a:r>
                    </a:p>
                  </a:txBody>
                  <a:tcPr marL="50800" marR="50800" marT="12700" marB="12700" anchor="ctr">
                    <a:solidFill>
                      <a:srgbClr val="FFFFFF"/>
                    </a:solidFill>
                  </a:tcPr>
                </a:tc>
                <a:tc>
                  <a:txBody>
                    <a:bodyPr/>
                    <a:lstStyle/>
                    <a:p>
                      <a:pPr algn="ctr"/>
                      <a:r>
                        <a:rPr lang="en-US" sz="900" b="0">
                          <a:solidFill>
                            <a:srgbClr val="000000"/>
                          </a:solidFill>
                          <a:latin typeface="Montserrat Medium"/>
                        </a:rPr>
                        <a:t>28.8k ha</a:t>
                      </a:r>
                    </a:p>
                  </a:txBody>
                  <a:tcPr marL="50800" marR="50800" marT="12700" marB="12700" anchor="ctr">
                    <a:solidFill>
                      <a:srgbClr val="FFFFFF"/>
                    </a:solidFill>
                  </a:tcPr>
                </a:tc>
                <a:tc>
                  <a:txBody>
                    <a:bodyPr/>
                    <a:lstStyle/>
                    <a:p>
                      <a:pPr algn="ctr"/>
                      <a:r>
                        <a:rPr lang="en-US" sz="900" b="0">
                          <a:solidFill>
                            <a:srgbClr val="000000"/>
                          </a:solidFill>
                          <a:latin typeface="Montserrat Medium"/>
                        </a:rPr>
                        <a:t>8.9k ha</a:t>
                      </a:r>
                    </a:p>
                  </a:txBody>
                  <a:tcPr marL="50800" marR="50800" marT="12700" marB="12700" anchor="ctr">
                    <a:solidFill>
                      <a:srgbClr val="FFFFFF"/>
                    </a:solidFill>
                  </a:tcPr>
                </a:tc>
                <a:tc>
                  <a:txBody>
                    <a:bodyPr/>
                    <a:lstStyle/>
                    <a:p>
                      <a:pPr algn="ctr"/>
                      <a:r>
                        <a:rPr lang="en-US" sz="900" b="0">
                          <a:solidFill>
                            <a:srgbClr val="000000"/>
                          </a:solidFill>
                          <a:latin typeface="Montserrat Medium"/>
                        </a:rPr>
                        <a:t>−69%</a:t>
                      </a:r>
                    </a:p>
                  </a:txBody>
                  <a:tcPr marL="50800" marR="50800" marT="12700" marB="12700" anchor="ctr">
                    <a:solidFill>
                      <a:srgbClr val="FFFFFF"/>
                    </a:solidFill>
                  </a:tcPr>
                </a:tc>
                <a:extLst>
                  <a:ext uri="{0D108BD9-81ED-4DB2-BD59-A6C34878D82A}">
                    <a16:rowId xmlns:a16="http://schemas.microsoft.com/office/drawing/2014/main" val="10001"/>
                  </a:ext>
                </a:extLst>
              </a:tr>
              <a:tr h="267649">
                <a:tc>
                  <a:txBody>
                    <a:bodyPr/>
                    <a:lstStyle/>
                    <a:p>
                      <a:pPr algn="ctr"/>
                      <a:r>
                        <a:rPr lang="en-US" sz="900" b="1">
                          <a:solidFill>
                            <a:srgbClr val="000000"/>
                          </a:solidFill>
                          <a:latin typeface="Montserrat Medium"/>
                        </a:rPr>
                        <a:t>Outlay</a:t>
                      </a:r>
                    </a:p>
                  </a:txBody>
                  <a:tcPr marL="50800" marR="50800" marT="12700" marB="12700" anchor="ctr">
                    <a:solidFill>
                      <a:srgbClr val="FFFFFF"/>
                    </a:solidFill>
                  </a:tcPr>
                </a:tc>
                <a:tc>
                  <a:txBody>
                    <a:bodyPr/>
                    <a:lstStyle/>
                    <a:p>
                      <a:pPr algn="ctr"/>
                      <a:r>
                        <a:rPr lang="en-US" sz="900" b="0">
                          <a:solidFill>
                            <a:srgbClr val="000000"/>
                          </a:solidFill>
                          <a:latin typeface="Montserrat Medium"/>
                        </a:rPr>
                        <a:t>R$1.85b</a:t>
                      </a:r>
                    </a:p>
                  </a:txBody>
                  <a:tcPr marL="50800" marR="50800" marT="12700" marB="12700" anchor="ctr">
                    <a:solidFill>
                      <a:srgbClr val="FFFFFF"/>
                    </a:solidFill>
                  </a:tcPr>
                </a:tc>
                <a:tc>
                  <a:txBody>
                    <a:bodyPr/>
                    <a:lstStyle/>
                    <a:p>
                      <a:pPr algn="ctr"/>
                      <a:r>
                        <a:rPr lang="en-US" sz="900" b="0">
                          <a:solidFill>
                            <a:srgbClr val="000000"/>
                          </a:solidFill>
                          <a:latin typeface="Montserrat Medium"/>
                        </a:rPr>
                        <a:t>R$669m</a:t>
                      </a:r>
                    </a:p>
                  </a:txBody>
                  <a:tcPr marL="50800" marR="50800" marT="12700" marB="12700" anchor="ctr">
                    <a:solidFill>
                      <a:srgbClr val="FFFFFF"/>
                    </a:solidFill>
                  </a:tcPr>
                </a:tc>
                <a:tc>
                  <a:txBody>
                    <a:bodyPr/>
                    <a:lstStyle/>
                    <a:p>
                      <a:pPr algn="ctr"/>
                      <a:r>
                        <a:rPr lang="en-US" sz="900" b="0">
                          <a:solidFill>
                            <a:srgbClr val="000000"/>
                          </a:solidFill>
                          <a:latin typeface="Montserrat Medium"/>
                        </a:rPr>
                        <a:t>−64%</a:t>
                      </a:r>
                    </a:p>
                  </a:txBody>
                  <a:tcPr marL="50800" marR="50800" marT="12700" marB="12700" anchor="ctr">
                    <a:solidFill>
                      <a:srgbClr val="FFFFFF"/>
                    </a:solidFill>
                  </a:tcPr>
                </a:tc>
                <a:extLst>
                  <a:ext uri="{0D108BD9-81ED-4DB2-BD59-A6C34878D82A}">
                    <a16:rowId xmlns:a16="http://schemas.microsoft.com/office/drawing/2014/main" val="10002"/>
                  </a:ext>
                </a:extLst>
              </a:tr>
              <a:tr h="267649">
                <a:tc>
                  <a:txBody>
                    <a:bodyPr/>
                    <a:lstStyle/>
                    <a:p>
                      <a:pPr algn="ctr"/>
                      <a:r>
                        <a:rPr lang="en-US" sz="900" b="1">
                          <a:solidFill>
                            <a:srgbClr val="000000"/>
                          </a:solidFill>
                          <a:latin typeface="Montserrat Medium"/>
                        </a:rPr>
                        <a:t>Structure</a:t>
                      </a:r>
                    </a:p>
                  </a:txBody>
                  <a:tcPr marL="50800" marR="50800" marT="12700" marB="12700" anchor="ctr">
                    <a:solidFill>
                      <a:srgbClr val="FFFFFF"/>
                    </a:solidFill>
                  </a:tcPr>
                </a:tc>
                <a:tc>
                  <a:txBody>
                    <a:bodyPr/>
                    <a:lstStyle/>
                    <a:p>
                      <a:pPr algn="ctr"/>
                      <a:r>
                        <a:rPr lang="en-US" sz="900" b="0">
                          <a:solidFill>
                            <a:srgbClr val="000000"/>
                          </a:solidFill>
                          <a:latin typeface="Montserrat Medium"/>
                        </a:rPr>
                        <a:t>R$700m + R$1.15b</a:t>
                      </a:r>
                    </a:p>
                  </a:txBody>
                  <a:tcPr marL="50800" marR="50800" marT="12700" marB="12700" anchor="ctr">
                    <a:solidFill>
                      <a:srgbClr val="FFFFFF"/>
                    </a:solidFill>
                  </a:tcPr>
                </a:tc>
                <a:tc>
                  <a:txBody>
                    <a:bodyPr/>
                    <a:lstStyle/>
                    <a:p>
                      <a:pPr algn="ctr"/>
                      <a:r>
                        <a:rPr lang="en-US" sz="900" b="0">
                          <a:solidFill>
                            <a:srgbClr val="000000"/>
                          </a:solidFill>
                          <a:latin typeface="Montserrat Medium"/>
                        </a:rPr>
                        <a:t>R$255.2m + R$413.9m</a:t>
                      </a:r>
                    </a:p>
                  </a:txBody>
                  <a:tcPr marL="50800" marR="50800" marT="12700" marB="12700" anchor="ctr">
                    <a:solidFill>
                      <a:srgbClr val="FFFFFF"/>
                    </a:solidFill>
                  </a:tcPr>
                </a:tc>
                <a:tc>
                  <a:txBody>
                    <a:bodyPr/>
                    <a:lstStyle/>
                    <a:p>
                      <a:pPr algn="ctr"/>
                      <a:r>
                        <a:rPr lang="en-US" sz="900" b="0">
                          <a:solidFill>
                            <a:srgbClr val="000000"/>
                          </a:solidFill>
                          <a:latin typeface="Montserrat Medium"/>
                        </a:rPr>
                        <a:t>2026</a:t>
                      </a:r>
                    </a:p>
                  </a:txBody>
                  <a:tcPr marL="50800" marR="50800" marT="12700" marB="12700" anchor="ctr">
                    <a:solidFill>
                      <a:srgbClr val="FFFFFF"/>
                    </a:solidFill>
                  </a:tcPr>
                </a:tc>
                <a:extLst>
                  <a:ext uri="{0D108BD9-81ED-4DB2-BD59-A6C34878D82A}">
                    <a16:rowId xmlns:a16="http://schemas.microsoft.com/office/drawing/2014/main" val="10003"/>
                  </a:ext>
                </a:extLst>
              </a:tr>
              <a:tr h="267649">
                <a:tc>
                  <a:txBody>
                    <a:bodyPr/>
                    <a:lstStyle/>
                    <a:p>
                      <a:pPr algn="ctr"/>
                      <a:r>
                        <a:rPr lang="en-US" sz="900" b="1">
                          <a:solidFill>
                            <a:srgbClr val="000000"/>
                          </a:solidFill>
                          <a:latin typeface="Montserrat Medium"/>
                        </a:rPr>
                        <a:t>Bare land (R$/ha)</a:t>
                      </a:r>
                    </a:p>
                  </a:txBody>
                  <a:tcPr marL="50800" marR="50800" marT="12700" marB="12700" anchor="ctr">
                    <a:solidFill>
                      <a:srgbClr val="FFFFFF"/>
                    </a:solidFill>
                  </a:tcPr>
                </a:tc>
                <a:tc>
                  <a:txBody>
                    <a:bodyPr/>
                    <a:lstStyle/>
                    <a:p>
                      <a:pPr algn="ctr"/>
                      <a:r>
                        <a:rPr lang="en-US" sz="900" b="0">
                          <a:solidFill>
                            <a:srgbClr val="000000"/>
                          </a:solidFill>
                          <a:latin typeface="Montserrat Medium"/>
                        </a:rPr>
                        <a:t>~R$64.2k</a:t>
                      </a:r>
                    </a:p>
                  </a:txBody>
                  <a:tcPr marL="50800" marR="50800" marT="12700" marB="12700" anchor="ctr">
                    <a:solidFill>
                      <a:srgbClr val="FFFFFF"/>
                    </a:solidFill>
                  </a:tcPr>
                </a:tc>
                <a:tc>
                  <a:txBody>
                    <a:bodyPr/>
                    <a:lstStyle/>
                    <a:p>
                      <a:pPr algn="ctr"/>
                      <a:r>
                        <a:rPr lang="en-US" sz="900" b="0">
                          <a:solidFill>
                            <a:srgbClr val="000000"/>
                          </a:solidFill>
                          <a:latin typeface="Montserrat Medium"/>
                        </a:rPr>
                        <a:t>~R$72k</a:t>
                      </a:r>
                    </a:p>
                  </a:txBody>
                  <a:tcPr marL="50800" marR="50800" marT="12700" marB="12700" anchor="ctr">
                    <a:solidFill>
                      <a:srgbClr val="FFFFFF"/>
                    </a:solidFill>
                  </a:tcPr>
                </a:tc>
                <a:tc>
                  <a:txBody>
                    <a:bodyPr/>
                    <a:lstStyle/>
                    <a:p>
                      <a:pPr algn="ctr"/>
                      <a:r>
                        <a:rPr lang="en-US" sz="900" b="0">
                          <a:solidFill>
                            <a:srgbClr val="000000"/>
                          </a:solidFill>
                          <a:latin typeface="Montserrat Medium"/>
                        </a:rPr>
                        <a:t>+12%</a:t>
                      </a:r>
                    </a:p>
                  </a:txBody>
                  <a:tcPr marL="50800" marR="50800" marT="12700" marB="12700" anchor="ctr">
                    <a:solidFill>
                      <a:srgbClr val="FFFFFF"/>
                    </a:solidFill>
                  </a:tcPr>
                </a:tc>
                <a:extLst>
                  <a:ext uri="{0D108BD9-81ED-4DB2-BD59-A6C34878D82A}">
                    <a16:rowId xmlns:a16="http://schemas.microsoft.com/office/drawing/2014/main" val="10004"/>
                  </a:ext>
                </a:extLst>
              </a:tr>
              <a:tr h="267649">
                <a:tc>
                  <a:txBody>
                    <a:bodyPr/>
                    <a:lstStyle/>
                    <a:p>
                      <a:pPr algn="ctr"/>
                      <a:r>
                        <a:rPr lang="en-US" sz="900" b="1">
                          <a:solidFill>
                            <a:srgbClr val="000000"/>
                          </a:solidFill>
                          <a:latin typeface="Montserrat Medium"/>
                        </a:rPr>
                        <a:t>Annual carry pre-tax</a:t>
                      </a:r>
                    </a:p>
                  </a:txBody>
                  <a:tcPr marL="50800" marR="50800" marT="12700" marB="12700" anchor="ctr">
                    <a:solidFill>
                      <a:srgbClr val="FFFFFF"/>
                    </a:solidFill>
                  </a:tcPr>
                </a:tc>
                <a:tc>
                  <a:txBody>
                    <a:bodyPr/>
                    <a:lstStyle/>
                    <a:p>
                      <a:pPr algn="ctr"/>
                      <a:r>
                        <a:rPr lang="en-US" sz="900" b="0">
                          <a:solidFill>
                            <a:srgbClr val="000000"/>
                          </a:solidFill>
                          <a:latin typeface="Montserrat Medium"/>
                        </a:rPr>
                        <a:t>R$276m</a:t>
                      </a:r>
                    </a:p>
                  </a:txBody>
                  <a:tcPr marL="50800" marR="50800" marT="12700" marB="12700" anchor="ctr">
                    <a:solidFill>
                      <a:srgbClr val="FFFFFF"/>
                    </a:solidFill>
                  </a:tcPr>
                </a:tc>
                <a:tc>
                  <a:txBody>
                    <a:bodyPr/>
                    <a:lstStyle/>
                    <a:p>
                      <a:pPr algn="ctr"/>
                      <a:r>
                        <a:rPr lang="en-US" sz="900" b="0">
                          <a:solidFill>
                            <a:srgbClr val="000000"/>
                          </a:solidFill>
                          <a:latin typeface="Montserrat Medium"/>
                        </a:rPr>
                        <a:t>~R$100m</a:t>
                      </a:r>
                    </a:p>
                  </a:txBody>
                  <a:tcPr marL="50800" marR="50800" marT="12700" marB="12700" anchor="ctr">
                    <a:solidFill>
                      <a:srgbClr val="FFFFFF"/>
                    </a:solidFill>
                  </a:tcPr>
                </a:tc>
                <a:tc>
                  <a:txBody>
                    <a:bodyPr/>
                    <a:lstStyle/>
                    <a:p>
                      <a:pPr algn="ctr"/>
                      <a:r>
                        <a:rPr lang="en-US" sz="900" b="0">
                          <a:solidFill>
                            <a:srgbClr val="000000"/>
                          </a:solidFill>
                          <a:latin typeface="Montserrat Medium"/>
                        </a:rPr>
                        <a:t>−64%</a:t>
                      </a:r>
                    </a:p>
                  </a:txBody>
                  <a:tcPr marL="50800" marR="50800" marT="12700" marB="12700" anchor="ctr">
                    <a:solidFill>
                      <a:srgbClr val="FFFFFF"/>
                    </a:solidFill>
                  </a:tcPr>
                </a:tc>
                <a:extLst>
                  <a:ext uri="{0D108BD9-81ED-4DB2-BD59-A6C34878D82A}">
                    <a16:rowId xmlns:a16="http://schemas.microsoft.com/office/drawing/2014/main" val="10005"/>
                  </a:ext>
                </a:extLst>
              </a:tr>
              <a:tr h="267649">
                <a:tc>
                  <a:txBody>
                    <a:bodyPr/>
                    <a:lstStyle/>
                    <a:p>
                      <a:pPr algn="ctr"/>
                      <a:r>
                        <a:rPr lang="en-US" sz="900" b="1">
                          <a:solidFill>
                            <a:srgbClr val="000000"/>
                          </a:solidFill>
                          <a:latin typeface="Montserrat Medium"/>
                        </a:rPr>
                        <a:t>Annual carry post-tax</a:t>
                      </a:r>
                    </a:p>
                  </a:txBody>
                  <a:tcPr marL="50800" marR="50800" marT="12700" marB="12700" anchor="ctr">
                    <a:solidFill>
                      <a:srgbClr val="FFFFFF"/>
                    </a:solidFill>
                  </a:tcPr>
                </a:tc>
                <a:tc>
                  <a:txBody>
                    <a:bodyPr/>
                    <a:lstStyle/>
                    <a:p>
                      <a:pPr algn="ctr"/>
                      <a:r>
                        <a:rPr lang="en-US" sz="900" b="0">
                          <a:solidFill>
                            <a:srgbClr val="000000"/>
                          </a:solidFill>
                          <a:latin typeface="Montserrat Medium"/>
                        </a:rPr>
                        <a:t>R$182m</a:t>
                      </a:r>
                    </a:p>
                  </a:txBody>
                  <a:tcPr marL="50800" marR="50800" marT="12700" marB="12700" anchor="ctr">
                    <a:solidFill>
                      <a:srgbClr val="FFFFFF"/>
                    </a:solidFill>
                  </a:tcPr>
                </a:tc>
                <a:tc>
                  <a:txBody>
                    <a:bodyPr/>
                    <a:lstStyle/>
                    <a:p>
                      <a:pPr algn="ctr"/>
                      <a:r>
                        <a:rPr lang="en-US" sz="900" b="0">
                          <a:solidFill>
                            <a:srgbClr val="000000"/>
                          </a:solidFill>
                          <a:latin typeface="Montserrat Medium"/>
                        </a:rPr>
                        <a:t>~R$66m</a:t>
                      </a:r>
                    </a:p>
                  </a:txBody>
                  <a:tcPr marL="50800" marR="50800" marT="12700" marB="12700" anchor="ctr">
                    <a:solidFill>
                      <a:srgbClr val="FFFFFF"/>
                    </a:solidFill>
                  </a:tcPr>
                </a:tc>
                <a:tc>
                  <a:txBody>
                    <a:bodyPr/>
                    <a:lstStyle/>
                    <a:p>
                      <a:pPr algn="ctr"/>
                      <a:r>
                        <a:rPr lang="en-US" sz="900" b="0">
                          <a:solidFill>
                            <a:srgbClr val="000000"/>
                          </a:solidFill>
                          <a:latin typeface="Montserrat Medium"/>
                        </a:rPr>
                        <a:t>−64%</a:t>
                      </a:r>
                    </a:p>
                  </a:txBody>
                  <a:tcPr marL="50800" marR="50800" marT="12700" marB="12700" anchor="ctr">
                    <a:solidFill>
                      <a:srgbClr val="FFFFFF"/>
                    </a:solidFill>
                  </a:tcPr>
                </a:tc>
                <a:extLst>
                  <a:ext uri="{0D108BD9-81ED-4DB2-BD59-A6C34878D82A}">
                    <a16:rowId xmlns:a16="http://schemas.microsoft.com/office/drawing/2014/main" val="10006"/>
                  </a:ext>
                </a:extLst>
              </a:tr>
              <a:tr h="267649">
                <a:tc>
                  <a:txBody>
                    <a:bodyPr/>
                    <a:lstStyle/>
                    <a:p>
                      <a:pPr algn="ctr"/>
                      <a:r>
                        <a:rPr lang="en-US" sz="900" b="1">
                          <a:solidFill>
                            <a:srgbClr val="000000"/>
                          </a:solidFill>
                          <a:latin typeface="Montserrat Medium"/>
                        </a:rPr>
                        <a:t>Incremental leverage</a:t>
                      </a:r>
                    </a:p>
                  </a:txBody>
                  <a:tcPr marL="50800" marR="50800" marT="12700" marB="12700" anchor="ctr">
                    <a:solidFill>
                      <a:srgbClr val="FFFFFF"/>
                    </a:solidFill>
                  </a:tcPr>
                </a:tc>
                <a:tc>
                  <a:txBody>
                    <a:bodyPr/>
                    <a:lstStyle/>
                    <a:p>
                      <a:pPr algn="ctr"/>
                      <a:r>
                        <a:rPr lang="en-US" sz="900" b="0">
                          <a:solidFill>
                            <a:srgbClr val="000000"/>
                          </a:solidFill>
                          <a:latin typeface="Montserrat Medium"/>
                        </a:rPr>
                        <a:t>~+0.7x</a:t>
                      </a:r>
                    </a:p>
                  </a:txBody>
                  <a:tcPr marL="50800" marR="50800" marT="12700" marB="12700" anchor="ctr">
                    <a:solidFill>
                      <a:srgbClr val="FFFFFF"/>
                    </a:solidFill>
                  </a:tcPr>
                </a:tc>
                <a:tc>
                  <a:txBody>
                    <a:bodyPr/>
                    <a:lstStyle/>
                    <a:p>
                      <a:pPr algn="ctr"/>
                      <a:r>
                        <a:rPr lang="en-US" sz="900" b="0">
                          <a:solidFill>
                            <a:srgbClr val="000000"/>
                          </a:solidFill>
                          <a:latin typeface="Montserrat Medium"/>
                        </a:rPr>
                        <a:t>~+0.2x</a:t>
                      </a:r>
                    </a:p>
                  </a:txBody>
                  <a:tcPr marL="50800" marR="50800" marT="12700" marB="12700" anchor="ctr">
                    <a:solidFill>
                      <a:srgbClr val="FFFFFF"/>
                    </a:solidFill>
                  </a:tcPr>
                </a:tc>
                <a:tc>
                  <a:txBody>
                    <a:bodyPr/>
                    <a:lstStyle/>
                    <a:p>
                      <a:pPr algn="ctr"/>
                      <a:r>
                        <a:rPr lang="en-US" sz="900" b="0" dirty="0">
                          <a:solidFill>
                            <a:srgbClr val="000000"/>
                          </a:solidFill>
                          <a:latin typeface="Montserrat Medium"/>
                        </a:rPr>
                        <a:t>—</a:t>
                      </a:r>
                    </a:p>
                  </a:txBody>
                  <a:tcPr marL="50800" marR="50800" marT="12700" marB="12700" anchor="ctr">
                    <a:solidFill>
                      <a:srgbClr val="FFFFFF"/>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
        <p:nvSpPr>
          <p:cNvPr id="21" name="TextBox 20"/>
          <p:cNvSpPr txBox="1"/>
          <p:nvPr/>
        </p:nvSpPr>
        <p:spPr>
          <a:xfrm>
            <a:off x="146304" y="685800"/>
            <a:ext cx="1891865" cy="230832"/>
          </a:xfrm>
          <a:prstGeom prst="rect">
            <a:avLst/>
          </a:prstGeom>
          <a:noFill/>
        </p:spPr>
        <p:txBody>
          <a:bodyPr wrap="none">
            <a:spAutoFit/>
          </a:bodyPr>
          <a:lstStyle/>
          <a:p>
            <a:r>
              <a:rPr lang="en-US" sz="900" b="1" dirty="0">
                <a:solidFill>
                  <a:srgbClr val="2121A9"/>
                </a:solidFill>
                <a:latin typeface="Montserrat Medium"/>
              </a:rPr>
              <a:t>Target Price sensitivity (NAV)</a:t>
            </a:r>
          </a:p>
        </p:txBody>
      </p:sp>
      <p:sp>
        <p:nvSpPr>
          <p:cNvPr id="23" name="TextBox 22"/>
          <p:cNvSpPr txBox="1"/>
          <p:nvPr/>
        </p:nvSpPr>
        <p:spPr>
          <a:xfrm>
            <a:off x="146304" y="4681728"/>
            <a:ext cx="1438214" cy="230832"/>
          </a:xfrm>
          <a:prstGeom prst="rect">
            <a:avLst/>
          </a:prstGeom>
          <a:noFill/>
        </p:spPr>
        <p:txBody>
          <a:bodyPr wrap="none">
            <a:spAutoFit/>
          </a:bodyPr>
          <a:lstStyle/>
          <a:p>
            <a:r>
              <a:rPr lang="en-US" sz="900" b="1"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4" name="Table 23"/>
          <p:cNvGraphicFramePr>
            <a:graphicFrameLocks noGrp="1"/>
          </p:cNvGraphicFramePr>
          <p:nvPr>
            <p:extLst>
              <p:ext uri="{D42A27DB-BD31-4B8C-83A1-F6EECF244321}">
                <p14:modId xmlns:p14="http://schemas.microsoft.com/office/powerpoint/2010/main" val="3619472711"/>
              </p:ext>
            </p:extLst>
          </p:nvPr>
        </p:nvGraphicFramePr>
        <p:xfrm>
          <a:off x="146304" y="1024129"/>
          <a:ext cx="6309360" cy="2431450"/>
        </p:xfrm>
        <a:graphic>
          <a:graphicData uri="http://schemas.openxmlformats.org/drawingml/2006/table">
            <a:tbl>
              <a:tblPr firstRow="1">
                <a:tableStyleId>{5C22544A-7EE6-4342-B048-85BDC9FD1C3A}</a:tableStyleId>
              </a:tblPr>
              <a:tblGrid>
                <a:gridCol w="182880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gridCol w="173736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347350">
                <a:tc>
                  <a:txBody>
                    <a:bodyPr/>
                    <a:lstStyle/>
                    <a:p>
                      <a:pPr algn="ctr"/>
                      <a:r>
                        <a:rPr lang="en-US" sz="900" b="1">
                          <a:solidFill>
                            <a:srgbClr val="FFFFFF"/>
                          </a:solidFill>
                          <a:latin typeface="Montserrat Medium"/>
                        </a:rPr>
                        <a:t>Intrinsic value (R$/ha)</a:t>
                      </a:r>
                    </a:p>
                  </a:txBody>
                  <a:tcPr marL="50800" marR="50800" marT="12700" marB="12700" anchor="ctr">
                    <a:solidFill>
                      <a:srgbClr val="0A1774"/>
                    </a:solidFill>
                  </a:tcPr>
                </a:tc>
                <a:tc>
                  <a:txBody>
                    <a:bodyPr/>
                    <a:lstStyle/>
                    <a:p>
                      <a:pPr algn="ctr"/>
                      <a:r>
                        <a:rPr lang="en-US" sz="900" b="1">
                          <a:solidFill>
                            <a:srgbClr val="FFFFFF"/>
                          </a:solidFill>
                          <a:latin typeface="Montserrat Medium"/>
                        </a:rPr>
                        <a:t>Land value (R$m)</a:t>
                      </a:r>
                    </a:p>
                  </a:txBody>
                  <a:tcPr marL="50800" marR="50800" marT="12700" marB="12700" anchor="ctr">
                    <a:solidFill>
                      <a:srgbClr val="0A1774"/>
                    </a:solidFill>
                  </a:tcPr>
                </a:tc>
                <a:tc>
                  <a:txBody>
                    <a:bodyPr/>
                    <a:lstStyle/>
                    <a:p>
                      <a:pPr algn="ctr"/>
                      <a:r>
                        <a:rPr lang="en-US" sz="900" b="1">
                          <a:solidFill>
                            <a:srgbClr val="FFFFFF"/>
                          </a:solidFill>
                          <a:latin typeface="Montserrat Medium"/>
                        </a:rPr>
                        <a:t>Surplus vs. price (R$m)</a:t>
                      </a:r>
                    </a:p>
                  </a:txBody>
                  <a:tcPr marL="50800" marR="50800" marT="12700" marB="12700" anchor="ctr">
                    <a:solidFill>
                      <a:srgbClr val="0A1774"/>
                    </a:solidFill>
                  </a:tcPr>
                </a:tc>
                <a:tc>
                  <a:txBody>
                    <a:bodyPr/>
                    <a:lstStyle/>
                    <a:p>
                      <a:pPr algn="ctr"/>
                      <a:r>
                        <a:rPr lang="en-US" sz="900" b="1">
                          <a:solidFill>
                            <a:srgbClr val="FFFFFF"/>
                          </a:solidFill>
                          <a:latin typeface="Montserrat Medium"/>
                        </a:rPr>
                        <a:t>TP impact (R$/share)</a:t>
                      </a:r>
                    </a:p>
                  </a:txBody>
                  <a:tcPr marL="50800" marR="50800" marT="12700" marB="12700" anchor="ctr">
                    <a:solidFill>
                      <a:srgbClr val="0A1774"/>
                    </a:solidFill>
                  </a:tcPr>
                </a:tc>
                <a:extLst>
                  <a:ext uri="{0D108BD9-81ED-4DB2-BD59-A6C34878D82A}">
                    <a16:rowId xmlns:a16="http://schemas.microsoft.com/office/drawing/2014/main" val="10000"/>
                  </a:ext>
                </a:extLst>
              </a:tr>
              <a:tr h="347350">
                <a:tc>
                  <a:txBody>
                    <a:bodyPr/>
                    <a:lstStyle/>
                    <a:p>
                      <a:pPr algn="ctr"/>
                      <a:r>
                        <a:rPr lang="en-US" sz="900" b="1">
                          <a:solidFill>
                            <a:srgbClr val="000000"/>
                          </a:solidFill>
                          <a:latin typeface="Montserrat Medium"/>
                        </a:rPr>
                        <a:t>70.0k</a:t>
                      </a:r>
                    </a:p>
                  </a:txBody>
                  <a:tcPr marL="50800" marR="50800" marT="12700" marB="12700" anchor="ctr">
                    <a:solidFill>
                      <a:srgbClr val="FFFFFF"/>
                    </a:solidFill>
                  </a:tcPr>
                </a:tc>
                <a:tc>
                  <a:txBody>
                    <a:bodyPr/>
                    <a:lstStyle/>
                    <a:p>
                      <a:pPr algn="ctr"/>
                      <a:r>
                        <a:rPr lang="en-US" sz="900" b="0">
                          <a:solidFill>
                            <a:srgbClr val="000000"/>
                          </a:solidFill>
                          <a:latin typeface="Montserrat Medium"/>
                        </a:rPr>
                        <a:t>623</a:t>
                      </a:r>
                    </a:p>
                  </a:txBody>
                  <a:tcPr marL="50800" marR="50800" marT="12700" marB="12700" anchor="ctr">
                    <a:solidFill>
                      <a:srgbClr val="FFFFFF"/>
                    </a:solidFill>
                  </a:tcPr>
                </a:tc>
                <a:tc>
                  <a:txBody>
                    <a:bodyPr/>
                    <a:lstStyle/>
                    <a:p>
                      <a:pPr algn="ctr"/>
                      <a:r>
                        <a:rPr lang="en-US" sz="900" b="0">
                          <a:solidFill>
                            <a:srgbClr val="000000"/>
                          </a:solidFill>
                          <a:latin typeface="Montserrat Medium"/>
                        </a:rPr>
                        <a:t>−16</a:t>
                      </a:r>
                    </a:p>
                  </a:txBody>
                  <a:tcPr marL="50800" marR="50800" marT="12700" marB="12700" anchor="ctr">
                    <a:solidFill>
                      <a:srgbClr val="FFFFFF"/>
                    </a:solidFill>
                  </a:tcPr>
                </a:tc>
                <a:tc>
                  <a:txBody>
                    <a:bodyPr/>
                    <a:lstStyle/>
                    <a:p>
                      <a:pPr algn="ctr"/>
                      <a:r>
                        <a:rPr lang="en-US" sz="900" b="0">
                          <a:solidFill>
                            <a:srgbClr val="000000"/>
                          </a:solidFill>
                          <a:latin typeface="Montserrat Medium"/>
                        </a:rPr>
                        <a:t>−0.03</a:t>
                      </a:r>
                    </a:p>
                  </a:txBody>
                  <a:tcPr marL="50800" marR="50800" marT="12700" marB="12700" anchor="ctr">
                    <a:solidFill>
                      <a:srgbClr val="FFFFFF"/>
                    </a:solidFill>
                  </a:tcPr>
                </a:tc>
                <a:extLst>
                  <a:ext uri="{0D108BD9-81ED-4DB2-BD59-A6C34878D82A}">
                    <a16:rowId xmlns:a16="http://schemas.microsoft.com/office/drawing/2014/main" val="10001"/>
                  </a:ext>
                </a:extLst>
              </a:tr>
              <a:tr h="347350">
                <a:tc>
                  <a:txBody>
                    <a:bodyPr/>
                    <a:lstStyle/>
                    <a:p>
                      <a:pPr algn="ctr"/>
                      <a:r>
                        <a:rPr lang="en-US" sz="900" b="1">
                          <a:solidFill>
                            <a:srgbClr val="000000"/>
                          </a:solidFill>
                          <a:latin typeface="Montserrat Medium"/>
                        </a:rPr>
                        <a:t>71.8k (= price paid)</a:t>
                      </a:r>
                    </a:p>
                  </a:txBody>
                  <a:tcPr marL="50800" marR="50800" marT="12700" marB="12700" anchor="ctr">
                    <a:solidFill>
                      <a:srgbClr val="FFFFFF"/>
                    </a:solidFill>
                  </a:tcPr>
                </a:tc>
                <a:tc>
                  <a:txBody>
                    <a:bodyPr/>
                    <a:lstStyle/>
                    <a:p>
                      <a:pPr algn="ctr"/>
                      <a:r>
                        <a:rPr lang="en-US" sz="900" b="0">
                          <a:solidFill>
                            <a:srgbClr val="000000"/>
                          </a:solidFill>
                          <a:latin typeface="Montserrat Medium"/>
                        </a:rPr>
                        <a:t>639</a:t>
                      </a:r>
                    </a:p>
                  </a:txBody>
                  <a:tcPr marL="50800" marR="50800" marT="12700" marB="12700" anchor="ctr">
                    <a:solidFill>
                      <a:srgbClr val="FFFFFF"/>
                    </a:solidFill>
                  </a:tcPr>
                </a:tc>
                <a:tc>
                  <a:txBody>
                    <a:bodyPr/>
                    <a:lstStyle/>
                    <a:p>
                      <a:pPr algn="ctr"/>
                      <a:r>
                        <a:rPr lang="en-US" sz="900" b="0">
                          <a:solidFill>
                            <a:srgbClr val="000000"/>
                          </a:solidFill>
                          <a:latin typeface="Montserrat Medium"/>
                        </a:rPr>
                        <a:t>0</a:t>
                      </a:r>
                    </a:p>
                  </a:txBody>
                  <a:tcPr marL="50800" marR="50800" marT="12700" marB="12700" anchor="ctr">
                    <a:solidFill>
                      <a:srgbClr val="FFFFFF"/>
                    </a:solidFill>
                  </a:tcPr>
                </a:tc>
                <a:tc>
                  <a:txBody>
                    <a:bodyPr/>
                    <a:lstStyle/>
                    <a:p>
                      <a:pPr algn="ctr"/>
                      <a:r>
                        <a:rPr lang="en-US" sz="900" b="0">
                          <a:solidFill>
                            <a:srgbClr val="000000"/>
                          </a:solidFill>
                          <a:latin typeface="Montserrat Medium"/>
                        </a:rPr>
                        <a:t>0.00</a:t>
                      </a:r>
                    </a:p>
                  </a:txBody>
                  <a:tcPr marL="50800" marR="50800" marT="12700" marB="12700" anchor="ctr">
                    <a:solidFill>
                      <a:srgbClr val="FFFFFF"/>
                    </a:solidFill>
                  </a:tcPr>
                </a:tc>
                <a:extLst>
                  <a:ext uri="{0D108BD9-81ED-4DB2-BD59-A6C34878D82A}">
                    <a16:rowId xmlns:a16="http://schemas.microsoft.com/office/drawing/2014/main" val="10002"/>
                  </a:ext>
                </a:extLst>
              </a:tr>
              <a:tr h="347350">
                <a:tc>
                  <a:txBody>
                    <a:bodyPr/>
                    <a:lstStyle/>
                    <a:p>
                      <a:pPr algn="ctr"/>
                      <a:r>
                        <a:rPr lang="en-US" sz="900" b="1">
                          <a:solidFill>
                            <a:srgbClr val="000000"/>
                          </a:solidFill>
                          <a:latin typeface="Montserrat Medium"/>
                        </a:rPr>
                        <a:t>75.0k</a:t>
                      </a:r>
                    </a:p>
                  </a:txBody>
                  <a:tcPr marL="50800" marR="50800" marT="12700" marB="12700" anchor="ctr">
                    <a:solidFill>
                      <a:srgbClr val="FFFFFF"/>
                    </a:solidFill>
                  </a:tcPr>
                </a:tc>
                <a:tc>
                  <a:txBody>
                    <a:bodyPr/>
                    <a:lstStyle/>
                    <a:p>
                      <a:pPr algn="ctr"/>
                      <a:r>
                        <a:rPr lang="en-US" sz="900" b="0">
                          <a:solidFill>
                            <a:srgbClr val="000000"/>
                          </a:solidFill>
                          <a:latin typeface="Montserrat Medium"/>
                        </a:rPr>
                        <a:t>668</a:t>
                      </a:r>
                    </a:p>
                  </a:txBody>
                  <a:tcPr marL="50800" marR="50800" marT="12700" marB="12700" anchor="ctr">
                    <a:solidFill>
                      <a:srgbClr val="FFFFFF"/>
                    </a:solidFill>
                  </a:tcPr>
                </a:tc>
                <a:tc>
                  <a:txBody>
                    <a:bodyPr/>
                    <a:lstStyle/>
                    <a:p>
                      <a:pPr algn="ctr"/>
                      <a:r>
                        <a:rPr lang="en-US" sz="900" b="0">
                          <a:solidFill>
                            <a:srgbClr val="000000"/>
                          </a:solidFill>
                          <a:latin typeface="Montserrat Medium"/>
                        </a:rPr>
                        <a:t>+29</a:t>
                      </a:r>
                    </a:p>
                  </a:txBody>
                  <a:tcPr marL="50800" marR="50800" marT="12700" marB="12700" anchor="ctr">
                    <a:solidFill>
                      <a:srgbClr val="FFFFFF"/>
                    </a:solidFill>
                  </a:tcPr>
                </a:tc>
                <a:tc>
                  <a:txBody>
                    <a:bodyPr/>
                    <a:lstStyle/>
                    <a:p>
                      <a:pPr algn="ctr"/>
                      <a:r>
                        <a:rPr lang="en-US" sz="900" b="0">
                          <a:solidFill>
                            <a:srgbClr val="000000"/>
                          </a:solidFill>
                          <a:latin typeface="Montserrat Medium"/>
                        </a:rPr>
                        <a:t>+0.06</a:t>
                      </a:r>
                    </a:p>
                  </a:txBody>
                  <a:tcPr marL="50800" marR="50800" marT="12700" marB="12700" anchor="ctr">
                    <a:solidFill>
                      <a:srgbClr val="FFFFFF"/>
                    </a:solidFill>
                  </a:tcPr>
                </a:tc>
                <a:extLst>
                  <a:ext uri="{0D108BD9-81ED-4DB2-BD59-A6C34878D82A}">
                    <a16:rowId xmlns:a16="http://schemas.microsoft.com/office/drawing/2014/main" val="10003"/>
                  </a:ext>
                </a:extLst>
              </a:tr>
              <a:tr h="347350">
                <a:tc>
                  <a:txBody>
                    <a:bodyPr/>
                    <a:lstStyle/>
                    <a:p>
                      <a:pPr algn="ctr"/>
                      <a:r>
                        <a:rPr lang="en-US" sz="900" b="1">
                          <a:solidFill>
                            <a:srgbClr val="000000"/>
                          </a:solidFill>
                          <a:latin typeface="Montserrat Medium"/>
                        </a:rPr>
                        <a:t>77.5k (base)</a:t>
                      </a:r>
                    </a:p>
                  </a:txBody>
                  <a:tcPr marL="50800" marR="50800" marT="12700" marB="12700" anchor="ctr">
                    <a:solidFill>
                      <a:srgbClr val="FFFFFF"/>
                    </a:solidFill>
                  </a:tcPr>
                </a:tc>
                <a:tc>
                  <a:txBody>
                    <a:bodyPr/>
                    <a:lstStyle/>
                    <a:p>
                      <a:pPr algn="ctr"/>
                      <a:r>
                        <a:rPr lang="en-US" sz="900" b="0">
                          <a:solidFill>
                            <a:srgbClr val="000000"/>
                          </a:solidFill>
                          <a:latin typeface="Montserrat Medium"/>
                        </a:rPr>
                        <a:t>690</a:t>
                      </a:r>
                    </a:p>
                  </a:txBody>
                  <a:tcPr marL="50800" marR="50800" marT="12700" marB="12700" anchor="ctr">
                    <a:solidFill>
                      <a:srgbClr val="FFFFFF"/>
                    </a:solidFill>
                  </a:tcPr>
                </a:tc>
                <a:tc>
                  <a:txBody>
                    <a:bodyPr/>
                    <a:lstStyle/>
                    <a:p>
                      <a:pPr algn="ctr"/>
                      <a:r>
                        <a:rPr lang="en-US" sz="900" b="0">
                          <a:solidFill>
                            <a:srgbClr val="000000"/>
                          </a:solidFill>
                          <a:latin typeface="Montserrat Medium"/>
                        </a:rPr>
                        <a:t>+51</a:t>
                      </a:r>
                    </a:p>
                  </a:txBody>
                  <a:tcPr marL="50800" marR="50800" marT="12700" marB="12700" anchor="ctr">
                    <a:solidFill>
                      <a:srgbClr val="FFFFFF"/>
                    </a:solidFill>
                  </a:tcPr>
                </a:tc>
                <a:tc>
                  <a:txBody>
                    <a:bodyPr/>
                    <a:lstStyle/>
                    <a:p>
                      <a:pPr algn="ctr"/>
                      <a:r>
                        <a:rPr lang="en-US" sz="900" b="0">
                          <a:solidFill>
                            <a:srgbClr val="000000"/>
                          </a:solidFill>
                          <a:latin typeface="Montserrat Medium"/>
                        </a:rPr>
                        <a:t>+0.10</a:t>
                      </a:r>
                    </a:p>
                  </a:txBody>
                  <a:tcPr marL="50800" marR="50800" marT="12700" marB="12700" anchor="ctr">
                    <a:solidFill>
                      <a:srgbClr val="FFFFFF"/>
                    </a:solidFill>
                  </a:tcPr>
                </a:tc>
                <a:extLst>
                  <a:ext uri="{0D108BD9-81ED-4DB2-BD59-A6C34878D82A}">
                    <a16:rowId xmlns:a16="http://schemas.microsoft.com/office/drawing/2014/main" val="10004"/>
                  </a:ext>
                </a:extLst>
              </a:tr>
              <a:tr h="347350">
                <a:tc>
                  <a:txBody>
                    <a:bodyPr/>
                    <a:lstStyle/>
                    <a:p>
                      <a:pPr algn="ctr"/>
                      <a:r>
                        <a:rPr lang="en-US" sz="900" b="1">
                          <a:solidFill>
                            <a:srgbClr val="000000"/>
                          </a:solidFill>
                          <a:latin typeface="Montserrat Medium"/>
                        </a:rPr>
                        <a:t>80.0k</a:t>
                      </a:r>
                    </a:p>
                  </a:txBody>
                  <a:tcPr marL="50800" marR="50800" marT="12700" marB="12700" anchor="ctr">
                    <a:solidFill>
                      <a:srgbClr val="FFFFFF"/>
                    </a:solidFill>
                  </a:tcPr>
                </a:tc>
                <a:tc>
                  <a:txBody>
                    <a:bodyPr/>
                    <a:lstStyle/>
                    <a:p>
                      <a:pPr algn="ctr"/>
                      <a:r>
                        <a:rPr lang="en-US" sz="900" b="0" dirty="0">
                          <a:solidFill>
                            <a:srgbClr val="000000"/>
                          </a:solidFill>
                          <a:latin typeface="Montserrat Medium"/>
                        </a:rPr>
                        <a:t>712</a:t>
                      </a:r>
                    </a:p>
                  </a:txBody>
                  <a:tcPr marL="50800" marR="50800" marT="12700" marB="12700" anchor="ctr">
                    <a:solidFill>
                      <a:srgbClr val="FFFFFF"/>
                    </a:solidFill>
                  </a:tcPr>
                </a:tc>
                <a:tc>
                  <a:txBody>
                    <a:bodyPr/>
                    <a:lstStyle/>
                    <a:p>
                      <a:pPr algn="ctr"/>
                      <a:r>
                        <a:rPr lang="en-US" sz="900" b="0">
                          <a:solidFill>
                            <a:srgbClr val="000000"/>
                          </a:solidFill>
                          <a:latin typeface="Montserrat Medium"/>
                        </a:rPr>
                        <a:t>+73</a:t>
                      </a:r>
                    </a:p>
                  </a:txBody>
                  <a:tcPr marL="50800" marR="50800" marT="12700" marB="12700" anchor="ctr">
                    <a:solidFill>
                      <a:srgbClr val="FFFFFF"/>
                    </a:solidFill>
                  </a:tcPr>
                </a:tc>
                <a:tc>
                  <a:txBody>
                    <a:bodyPr/>
                    <a:lstStyle/>
                    <a:p>
                      <a:pPr algn="ctr"/>
                      <a:r>
                        <a:rPr lang="en-US" sz="900" b="0">
                          <a:solidFill>
                            <a:srgbClr val="000000"/>
                          </a:solidFill>
                          <a:latin typeface="Montserrat Medium"/>
                        </a:rPr>
                        <a:t>+0.15</a:t>
                      </a:r>
                    </a:p>
                  </a:txBody>
                  <a:tcPr marL="50800" marR="50800" marT="12700" marB="12700" anchor="ctr">
                    <a:solidFill>
                      <a:srgbClr val="FFFFFF"/>
                    </a:solidFill>
                  </a:tcPr>
                </a:tc>
                <a:extLst>
                  <a:ext uri="{0D108BD9-81ED-4DB2-BD59-A6C34878D82A}">
                    <a16:rowId xmlns:a16="http://schemas.microsoft.com/office/drawing/2014/main" val="10005"/>
                  </a:ext>
                </a:extLst>
              </a:tr>
              <a:tr h="347350">
                <a:tc>
                  <a:txBody>
                    <a:bodyPr/>
                    <a:lstStyle/>
                    <a:p>
                      <a:pPr algn="ctr"/>
                      <a:r>
                        <a:rPr lang="en-US" sz="900" b="1">
                          <a:solidFill>
                            <a:srgbClr val="000000"/>
                          </a:solidFill>
                          <a:latin typeface="Montserrat Medium"/>
                        </a:rPr>
                        <a:t>85.0k</a:t>
                      </a:r>
                    </a:p>
                  </a:txBody>
                  <a:tcPr marL="50800" marR="50800" marT="12700" marB="12700" anchor="ctr">
                    <a:solidFill>
                      <a:srgbClr val="FFFFFF"/>
                    </a:solidFill>
                  </a:tcPr>
                </a:tc>
                <a:tc>
                  <a:txBody>
                    <a:bodyPr/>
                    <a:lstStyle/>
                    <a:p>
                      <a:pPr algn="ctr"/>
                      <a:r>
                        <a:rPr lang="en-US" sz="900" b="0">
                          <a:solidFill>
                            <a:srgbClr val="000000"/>
                          </a:solidFill>
                          <a:latin typeface="Montserrat Medium"/>
                        </a:rPr>
                        <a:t>757</a:t>
                      </a:r>
                    </a:p>
                  </a:txBody>
                  <a:tcPr marL="50800" marR="50800" marT="12700" marB="12700" anchor="ctr">
                    <a:solidFill>
                      <a:srgbClr val="FFFFFF"/>
                    </a:solidFill>
                  </a:tcPr>
                </a:tc>
                <a:tc>
                  <a:txBody>
                    <a:bodyPr/>
                    <a:lstStyle/>
                    <a:p>
                      <a:pPr algn="ctr"/>
                      <a:r>
                        <a:rPr lang="en-US" sz="900" b="0">
                          <a:solidFill>
                            <a:srgbClr val="000000"/>
                          </a:solidFill>
                          <a:latin typeface="Montserrat Medium"/>
                        </a:rPr>
                        <a:t>+118</a:t>
                      </a:r>
                    </a:p>
                  </a:txBody>
                  <a:tcPr marL="50800" marR="50800" marT="12700" marB="12700" anchor="ctr">
                    <a:solidFill>
                      <a:srgbClr val="FFFFFF"/>
                    </a:solidFill>
                  </a:tcPr>
                </a:tc>
                <a:tc>
                  <a:txBody>
                    <a:bodyPr/>
                    <a:lstStyle/>
                    <a:p>
                      <a:pPr algn="ctr"/>
                      <a:r>
                        <a:rPr lang="en-US" sz="900" b="0" dirty="0">
                          <a:solidFill>
                            <a:srgbClr val="000000"/>
                          </a:solidFill>
                          <a:latin typeface="Montserrat Medium"/>
                        </a:rPr>
                        <a:t>+0.24</a:t>
                      </a:r>
                    </a:p>
                  </a:txBody>
                  <a:tcPr marL="50800" marR="50800" marT="12700" marB="12700" anchor="ctr">
                    <a:solidFill>
                      <a:srgbClr val="FFFFFF"/>
                    </a:solidFill>
                  </a:tcPr>
                </a:tc>
                <a:extLst>
                  <a:ext uri="{0D108BD9-81ED-4DB2-BD59-A6C34878D82A}">
                    <a16:rowId xmlns:a16="http://schemas.microsoft.com/office/drawing/2014/main" val="10006"/>
                  </a:ext>
                </a:extLst>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3041641169"/>
              </p:ext>
            </p:extLst>
          </p:nvPr>
        </p:nvGraphicFramePr>
        <p:xfrm>
          <a:off x="146304" y="5010912"/>
          <a:ext cx="6309360" cy="2078958"/>
        </p:xfrm>
        <a:graphic>
          <a:graphicData uri="http://schemas.openxmlformats.org/drawingml/2006/table">
            <a:tbl>
              <a:tblPr firstRow="1">
                <a:tableStyleId>{5C22544A-7EE6-4342-B048-85BDC9FD1C3A}</a:tableStyleId>
              </a:tblPr>
              <a:tblGrid>
                <a:gridCol w="192024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tblGrid>
              <a:tr h="346493">
                <a:tc>
                  <a:txBody>
                    <a:bodyPr/>
                    <a:lstStyle/>
                    <a:p>
                      <a:pPr algn="ctr"/>
                      <a:r>
                        <a:rPr lang="en-US" sz="900" b="1">
                          <a:solidFill>
                            <a:srgbClr val="FFFFFF"/>
                          </a:solidFill>
                          <a:latin typeface="Montserrat Medium"/>
                        </a:rPr>
                        <a:t>R$ million</a:t>
                      </a:r>
                    </a:p>
                  </a:txBody>
                  <a:tcPr marL="50800" marR="50800" marT="12700" marB="12700" anchor="ctr">
                    <a:solidFill>
                      <a:srgbClr val="0A1774"/>
                    </a:solidFill>
                  </a:tcPr>
                </a:tc>
                <a:tc>
                  <a:txBody>
                    <a:bodyPr/>
                    <a:lstStyle/>
                    <a:p>
                      <a:pPr algn="ctr"/>
                      <a:r>
                        <a:rPr lang="en-US" sz="900" b="1">
                          <a:solidFill>
                            <a:srgbClr val="FFFFFF"/>
                          </a:solidFill>
                          <a:latin typeface="Montserrat Medium"/>
                        </a:rPr>
                        <a:t>FY25A</a:t>
                      </a:r>
                    </a:p>
                  </a:txBody>
                  <a:tcPr marL="50800" marR="50800" marT="12700" marB="12700" anchor="ctr">
                    <a:solidFill>
                      <a:srgbClr val="0A1774"/>
                    </a:solidFill>
                  </a:tcPr>
                </a:tc>
                <a:tc>
                  <a:txBody>
                    <a:bodyPr/>
                    <a:lstStyle/>
                    <a:p>
                      <a:pPr algn="ctr"/>
                      <a:r>
                        <a:rPr lang="en-US" sz="900" b="1">
                          <a:solidFill>
                            <a:srgbClr val="FFFFFF"/>
                          </a:solidFill>
                          <a:latin typeface="Montserrat Medium"/>
                        </a:rPr>
                        <a:t>FY26E</a:t>
                      </a:r>
                    </a:p>
                  </a:txBody>
                  <a:tcPr marL="50800" marR="50800" marT="12700" marB="12700" anchor="ctr">
                    <a:solidFill>
                      <a:srgbClr val="0A1774"/>
                    </a:solidFill>
                  </a:tcPr>
                </a:tc>
                <a:tc>
                  <a:txBody>
                    <a:bodyPr/>
                    <a:lstStyle/>
                    <a:p>
                      <a:pPr algn="ctr"/>
                      <a:r>
                        <a:rPr lang="en-US" sz="900" b="1">
                          <a:solidFill>
                            <a:srgbClr val="FFFFFF"/>
                          </a:solidFill>
                          <a:latin typeface="Montserrat Medium"/>
                        </a:rPr>
                        <a:t>FY27E</a:t>
                      </a:r>
                    </a:p>
                  </a:txBody>
                  <a:tcPr marL="50800" marR="50800" marT="12700" marB="12700" anchor="ctr">
                    <a:solidFill>
                      <a:srgbClr val="0A1774"/>
                    </a:solidFill>
                  </a:tcPr>
                </a:tc>
                <a:tc>
                  <a:txBody>
                    <a:bodyPr/>
                    <a:lstStyle/>
                    <a:p>
                      <a:pPr algn="ctr"/>
                      <a:r>
                        <a:rPr lang="en-US" sz="900" b="1">
                          <a:solidFill>
                            <a:srgbClr val="FFFFFF"/>
                          </a:solidFill>
                          <a:latin typeface="Montserrat Medium"/>
                        </a:rPr>
                        <a:t>FY28E</a:t>
                      </a:r>
                    </a:p>
                  </a:txBody>
                  <a:tcPr marL="50800" marR="50800" marT="12700" marB="12700" anchor="ctr">
                    <a:solidFill>
                      <a:srgbClr val="0A1774"/>
                    </a:solidFill>
                  </a:tcPr>
                </a:tc>
                <a:extLst>
                  <a:ext uri="{0D108BD9-81ED-4DB2-BD59-A6C34878D82A}">
                    <a16:rowId xmlns:a16="http://schemas.microsoft.com/office/drawing/2014/main" val="10000"/>
                  </a:ext>
                </a:extLst>
              </a:tr>
              <a:tr h="346493">
                <a:tc>
                  <a:txBody>
                    <a:bodyPr/>
                    <a:lstStyle/>
                    <a:p>
                      <a:pPr algn="ctr"/>
                      <a:r>
                        <a:rPr lang="en-US" sz="900" b="1">
                          <a:solidFill>
                            <a:srgbClr val="000000"/>
                          </a:solidFill>
                          <a:latin typeface="Montserrat Medium"/>
                        </a:rPr>
                        <a:t>Net revenue</a:t>
                      </a:r>
                    </a:p>
                  </a:txBody>
                  <a:tcPr marL="50800" marR="50800" marT="12700" marB="12700" anchor="ctr">
                    <a:solidFill>
                      <a:srgbClr val="FFFFFF"/>
                    </a:solidFill>
                  </a:tcPr>
                </a:tc>
                <a:tc>
                  <a:txBody>
                    <a:bodyPr/>
                    <a:lstStyle/>
                    <a:p>
                      <a:pPr algn="ctr"/>
                      <a:r>
                        <a:rPr lang="en-US" sz="900" b="0">
                          <a:solidFill>
                            <a:srgbClr val="000000"/>
                          </a:solidFill>
                          <a:latin typeface="Montserrat Medium"/>
                        </a:rPr>
                        <a:t>9,759</a:t>
                      </a:r>
                    </a:p>
                  </a:txBody>
                  <a:tcPr marL="50800" marR="50800" marT="12700" marB="12700" anchor="ctr">
                    <a:solidFill>
                      <a:srgbClr val="FFFFFF"/>
                    </a:solidFill>
                  </a:tcPr>
                </a:tc>
                <a:tc>
                  <a:txBody>
                    <a:bodyPr/>
                    <a:lstStyle/>
                    <a:p>
                      <a:pPr algn="ctr"/>
                      <a:r>
                        <a:rPr lang="en-US" sz="900" b="0">
                          <a:solidFill>
                            <a:srgbClr val="000000"/>
                          </a:solidFill>
                          <a:latin typeface="Montserrat Medium"/>
                        </a:rPr>
                        <a:t>9,900</a:t>
                      </a:r>
                    </a:p>
                  </a:txBody>
                  <a:tcPr marL="50800" marR="50800" marT="12700" marB="12700" anchor="ctr">
                    <a:solidFill>
                      <a:srgbClr val="FFFFFF"/>
                    </a:solidFill>
                  </a:tcPr>
                </a:tc>
                <a:tc>
                  <a:txBody>
                    <a:bodyPr/>
                    <a:lstStyle/>
                    <a:p>
                      <a:pPr algn="ctr"/>
                      <a:r>
                        <a:rPr lang="en-US" sz="900" b="0">
                          <a:solidFill>
                            <a:srgbClr val="000000"/>
                          </a:solidFill>
                          <a:latin typeface="Montserrat Medium"/>
                        </a:rPr>
                        <a:t>9,850</a:t>
                      </a:r>
                    </a:p>
                  </a:txBody>
                  <a:tcPr marL="50800" marR="50800" marT="12700" marB="12700" anchor="ctr">
                    <a:solidFill>
                      <a:srgbClr val="FFFFFF"/>
                    </a:solidFill>
                  </a:tcPr>
                </a:tc>
                <a:tc>
                  <a:txBody>
                    <a:bodyPr/>
                    <a:lstStyle/>
                    <a:p>
                      <a:pPr algn="ctr"/>
                      <a:r>
                        <a:rPr lang="en-US" sz="900" b="0">
                          <a:solidFill>
                            <a:srgbClr val="000000"/>
                          </a:solidFill>
                          <a:latin typeface="Montserrat Medium"/>
                        </a:rPr>
                        <a:t>10,800</a:t>
                      </a:r>
                    </a:p>
                  </a:txBody>
                  <a:tcPr marL="50800" marR="50800" marT="12700" marB="12700" anchor="ctr">
                    <a:solidFill>
                      <a:srgbClr val="FFFFFF"/>
                    </a:solidFill>
                  </a:tcPr>
                </a:tc>
                <a:extLst>
                  <a:ext uri="{0D108BD9-81ED-4DB2-BD59-A6C34878D82A}">
                    <a16:rowId xmlns:a16="http://schemas.microsoft.com/office/drawing/2014/main" val="10001"/>
                  </a:ext>
                </a:extLst>
              </a:tr>
              <a:tr h="346493">
                <a:tc>
                  <a:txBody>
                    <a:bodyPr/>
                    <a:lstStyle/>
                    <a:p>
                      <a:pPr algn="ctr"/>
                      <a:r>
                        <a:rPr lang="en-US" sz="900" b="1">
                          <a:solidFill>
                            <a:srgbClr val="000000"/>
                          </a:solidFill>
                          <a:latin typeface="Montserrat Medium"/>
                        </a:rPr>
                        <a:t>EBITDA</a:t>
                      </a:r>
                    </a:p>
                  </a:txBody>
                  <a:tcPr marL="50800" marR="50800" marT="12700" marB="12700" anchor="ctr">
                    <a:solidFill>
                      <a:srgbClr val="FFFFFF"/>
                    </a:solidFill>
                  </a:tcPr>
                </a:tc>
                <a:tc>
                  <a:txBody>
                    <a:bodyPr/>
                    <a:lstStyle/>
                    <a:p>
                      <a:pPr algn="ctr"/>
                      <a:r>
                        <a:rPr lang="en-US" sz="900" b="0">
                          <a:solidFill>
                            <a:srgbClr val="000000"/>
                          </a:solidFill>
                          <a:latin typeface="Montserrat Medium"/>
                        </a:rPr>
                        <a:t>2,665</a:t>
                      </a:r>
                    </a:p>
                  </a:txBody>
                  <a:tcPr marL="50800" marR="50800" marT="12700" marB="12700" anchor="ctr">
                    <a:solidFill>
                      <a:srgbClr val="FFFFFF"/>
                    </a:solidFill>
                  </a:tcPr>
                </a:tc>
                <a:tc>
                  <a:txBody>
                    <a:bodyPr/>
                    <a:lstStyle/>
                    <a:p>
                      <a:pPr algn="ctr"/>
                      <a:r>
                        <a:rPr lang="en-US" sz="900" b="0">
                          <a:solidFill>
                            <a:srgbClr val="000000"/>
                          </a:solidFill>
                          <a:latin typeface="Montserrat Medium"/>
                        </a:rPr>
                        <a:t>2,760</a:t>
                      </a:r>
                    </a:p>
                  </a:txBody>
                  <a:tcPr marL="50800" marR="50800" marT="12700" marB="12700" anchor="ctr">
                    <a:solidFill>
                      <a:srgbClr val="FFFFFF"/>
                    </a:solidFill>
                  </a:tcPr>
                </a:tc>
                <a:tc>
                  <a:txBody>
                    <a:bodyPr/>
                    <a:lstStyle/>
                    <a:p>
                      <a:pPr algn="ctr"/>
                      <a:r>
                        <a:rPr lang="en-US" sz="900" b="0">
                          <a:solidFill>
                            <a:srgbClr val="000000"/>
                          </a:solidFill>
                          <a:latin typeface="Montserrat Medium"/>
                        </a:rPr>
                        <a:t>2,850</a:t>
                      </a:r>
                    </a:p>
                  </a:txBody>
                  <a:tcPr marL="50800" marR="50800" marT="12700" marB="12700" anchor="ctr">
                    <a:solidFill>
                      <a:srgbClr val="FFFFFF"/>
                    </a:solidFill>
                  </a:tcPr>
                </a:tc>
                <a:tc>
                  <a:txBody>
                    <a:bodyPr/>
                    <a:lstStyle/>
                    <a:p>
                      <a:pPr algn="ctr"/>
                      <a:r>
                        <a:rPr lang="en-US" sz="900" b="0">
                          <a:solidFill>
                            <a:srgbClr val="000000"/>
                          </a:solidFill>
                          <a:latin typeface="Montserrat Medium"/>
                        </a:rPr>
                        <a:t>3,300</a:t>
                      </a:r>
                    </a:p>
                  </a:txBody>
                  <a:tcPr marL="50800" marR="50800" marT="12700" marB="12700" anchor="ctr">
                    <a:solidFill>
                      <a:srgbClr val="FFFFFF"/>
                    </a:solidFill>
                  </a:tcPr>
                </a:tc>
                <a:extLst>
                  <a:ext uri="{0D108BD9-81ED-4DB2-BD59-A6C34878D82A}">
                    <a16:rowId xmlns:a16="http://schemas.microsoft.com/office/drawing/2014/main" val="10002"/>
                  </a:ext>
                </a:extLst>
              </a:tr>
              <a:tr h="346493">
                <a:tc>
                  <a:txBody>
                    <a:bodyPr/>
                    <a:lstStyle/>
                    <a:p>
                      <a:pPr algn="ctr"/>
                      <a:r>
                        <a:rPr lang="en-US" sz="900" b="1">
                          <a:solidFill>
                            <a:srgbClr val="000000"/>
                          </a:solidFill>
                          <a:latin typeface="Montserrat Medium"/>
                        </a:rPr>
                        <a:t>EBITDA margin</a:t>
                      </a:r>
                    </a:p>
                  </a:txBody>
                  <a:tcPr marL="50800" marR="50800" marT="12700" marB="12700" anchor="ctr">
                    <a:solidFill>
                      <a:srgbClr val="FFFFFF"/>
                    </a:solidFill>
                  </a:tcPr>
                </a:tc>
                <a:tc>
                  <a:txBody>
                    <a:bodyPr/>
                    <a:lstStyle/>
                    <a:p>
                      <a:pPr algn="ctr"/>
                      <a:r>
                        <a:rPr lang="en-US" sz="900" b="0">
                          <a:solidFill>
                            <a:srgbClr val="000000"/>
                          </a:solidFill>
                          <a:latin typeface="Montserrat Medium"/>
                        </a:rPr>
                        <a:t>27.3%</a:t>
                      </a:r>
                    </a:p>
                  </a:txBody>
                  <a:tcPr marL="50800" marR="50800" marT="12700" marB="12700" anchor="ctr">
                    <a:solidFill>
                      <a:srgbClr val="FFFFFF"/>
                    </a:solidFill>
                  </a:tcPr>
                </a:tc>
                <a:tc>
                  <a:txBody>
                    <a:bodyPr/>
                    <a:lstStyle/>
                    <a:p>
                      <a:pPr algn="ctr"/>
                      <a:r>
                        <a:rPr lang="en-US" sz="900" b="0">
                          <a:solidFill>
                            <a:srgbClr val="000000"/>
                          </a:solidFill>
                          <a:latin typeface="Montserrat Medium"/>
                        </a:rPr>
                        <a:t>27.9%</a:t>
                      </a:r>
                    </a:p>
                  </a:txBody>
                  <a:tcPr marL="50800" marR="50800" marT="12700" marB="12700" anchor="ctr">
                    <a:solidFill>
                      <a:srgbClr val="FFFFFF"/>
                    </a:solidFill>
                  </a:tcPr>
                </a:tc>
                <a:tc>
                  <a:txBody>
                    <a:bodyPr/>
                    <a:lstStyle/>
                    <a:p>
                      <a:pPr algn="ctr"/>
                      <a:r>
                        <a:rPr lang="en-US" sz="900" b="0">
                          <a:solidFill>
                            <a:srgbClr val="000000"/>
                          </a:solidFill>
                          <a:latin typeface="Montserrat Medium"/>
                        </a:rPr>
                        <a:t>28.9%</a:t>
                      </a:r>
                    </a:p>
                  </a:txBody>
                  <a:tcPr marL="50800" marR="50800" marT="12700" marB="12700" anchor="ctr">
                    <a:solidFill>
                      <a:srgbClr val="FFFFFF"/>
                    </a:solidFill>
                  </a:tcPr>
                </a:tc>
                <a:tc>
                  <a:txBody>
                    <a:bodyPr/>
                    <a:lstStyle/>
                    <a:p>
                      <a:pPr algn="ctr"/>
                      <a:r>
                        <a:rPr lang="en-US" sz="900" b="0">
                          <a:solidFill>
                            <a:srgbClr val="000000"/>
                          </a:solidFill>
                          <a:latin typeface="Montserrat Medium"/>
                        </a:rPr>
                        <a:t>30.6%</a:t>
                      </a:r>
                    </a:p>
                  </a:txBody>
                  <a:tcPr marL="50800" marR="50800" marT="12700" marB="12700" anchor="ctr">
                    <a:solidFill>
                      <a:srgbClr val="FFFFFF"/>
                    </a:solidFill>
                  </a:tcPr>
                </a:tc>
                <a:extLst>
                  <a:ext uri="{0D108BD9-81ED-4DB2-BD59-A6C34878D82A}">
                    <a16:rowId xmlns:a16="http://schemas.microsoft.com/office/drawing/2014/main" val="10003"/>
                  </a:ext>
                </a:extLst>
              </a:tr>
              <a:tr h="346493">
                <a:tc>
                  <a:txBody>
                    <a:bodyPr/>
                    <a:lstStyle/>
                    <a:p>
                      <a:pPr algn="ctr"/>
                      <a:r>
                        <a:rPr lang="en-US" sz="900" b="1">
                          <a:solidFill>
                            <a:srgbClr val="000000"/>
                          </a:solidFill>
                          <a:latin typeface="Montserrat Medium"/>
                        </a:rPr>
                        <a:t>EBIT</a:t>
                      </a:r>
                    </a:p>
                  </a:txBody>
                  <a:tcPr marL="50800" marR="50800" marT="12700" marB="12700" anchor="ctr">
                    <a:solidFill>
                      <a:srgbClr val="FFFFFF"/>
                    </a:solidFill>
                  </a:tcPr>
                </a:tc>
                <a:tc>
                  <a:txBody>
                    <a:bodyPr/>
                    <a:lstStyle/>
                    <a:p>
                      <a:pPr algn="ctr"/>
                      <a:r>
                        <a:rPr lang="en-US" sz="900" b="0">
                          <a:solidFill>
                            <a:srgbClr val="000000"/>
                          </a:solidFill>
                          <a:latin typeface="Montserrat Medium"/>
                        </a:rPr>
                        <a:t>2,284</a:t>
                      </a:r>
                    </a:p>
                  </a:txBody>
                  <a:tcPr marL="50800" marR="50800" marT="12700" marB="12700" anchor="ctr">
                    <a:solidFill>
                      <a:srgbClr val="FFFFFF"/>
                    </a:solidFill>
                  </a:tcPr>
                </a:tc>
                <a:tc>
                  <a:txBody>
                    <a:bodyPr/>
                    <a:lstStyle/>
                    <a:p>
                      <a:pPr algn="ctr"/>
                      <a:r>
                        <a:rPr lang="en-US" sz="900" b="0">
                          <a:solidFill>
                            <a:srgbClr val="000000"/>
                          </a:solidFill>
                          <a:latin typeface="Montserrat Medium"/>
                        </a:rPr>
                        <a:t>2,010</a:t>
                      </a:r>
                    </a:p>
                  </a:txBody>
                  <a:tcPr marL="50800" marR="50800" marT="12700" marB="12700" anchor="ctr">
                    <a:solidFill>
                      <a:srgbClr val="FFFFFF"/>
                    </a:solidFill>
                  </a:tcPr>
                </a:tc>
                <a:tc>
                  <a:txBody>
                    <a:bodyPr/>
                    <a:lstStyle/>
                    <a:p>
                      <a:pPr algn="ctr"/>
                      <a:r>
                        <a:rPr lang="en-US" sz="900" b="0">
                          <a:solidFill>
                            <a:srgbClr val="000000"/>
                          </a:solidFill>
                          <a:latin typeface="Montserrat Medium"/>
                        </a:rPr>
                        <a:t>2,080</a:t>
                      </a:r>
                    </a:p>
                  </a:txBody>
                  <a:tcPr marL="50800" marR="50800" marT="12700" marB="12700" anchor="ctr">
                    <a:solidFill>
                      <a:srgbClr val="FFFFFF"/>
                    </a:solidFill>
                  </a:tcPr>
                </a:tc>
                <a:tc>
                  <a:txBody>
                    <a:bodyPr/>
                    <a:lstStyle/>
                    <a:p>
                      <a:pPr algn="ctr"/>
                      <a:r>
                        <a:rPr lang="en-US" sz="900" b="0">
                          <a:solidFill>
                            <a:srgbClr val="000000"/>
                          </a:solidFill>
                          <a:latin typeface="Montserrat Medium"/>
                        </a:rPr>
                        <a:t>2,360</a:t>
                      </a:r>
                    </a:p>
                  </a:txBody>
                  <a:tcPr marL="50800" marR="50800" marT="12700" marB="12700" anchor="ctr">
                    <a:solidFill>
                      <a:srgbClr val="FFFFFF"/>
                    </a:solidFill>
                  </a:tcPr>
                </a:tc>
                <a:extLst>
                  <a:ext uri="{0D108BD9-81ED-4DB2-BD59-A6C34878D82A}">
                    <a16:rowId xmlns:a16="http://schemas.microsoft.com/office/drawing/2014/main" val="10004"/>
                  </a:ext>
                </a:extLst>
              </a:tr>
              <a:tr h="346493">
                <a:tc>
                  <a:txBody>
                    <a:bodyPr/>
                    <a:lstStyle/>
                    <a:p>
                      <a:pPr algn="ctr"/>
                      <a:r>
                        <a:rPr lang="en-US" sz="900" b="1">
                          <a:solidFill>
                            <a:srgbClr val="000000"/>
                          </a:solidFill>
                          <a:latin typeface="Montserrat Medium"/>
                        </a:rPr>
                        <a:t>Net income (adj.)</a:t>
                      </a:r>
                    </a:p>
                  </a:txBody>
                  <a:tcPr marL="50800" marR="50800" marT="12700" marB="12700" anchor="ctr">
                    <a:solidFill>
                      <a:srgbClr val="FFFFFF"/>
                    </a:solidFill>
                  </a:tcPr>
                </a:tc>
                <a:tc>
                  <a:txBody>
                    <a:bodyPr/>
                    <a:lstStyle/>
                    <a:p>
                      <a:pPr algn="ctr"/>
                      <a:r>
                        <a:rPr lang="en-US" sz="900" b="0">
                          <a:solidFill>
                            <a:srgbClr val="000000"/>
                          </a:solidFill>
                          <a:latin typeface="Montserrat Medium"/>
                        </a:rPr>
                        <a:t>556</a:t>
                      </a:r>
                    </a:p>
                  </a:txBody>
                  <a:tcPr marL="50800" marR="50800" marT="12700" marB="12700" anchor="ctr">
                    <a:solidFill>
                      <a:srgbClr val="FFFFFF"/>
                    </a:solidFill>
                  </a:tcPr>
                </a:tc>
                <a:tc>
                  <a:txBody>
                    <a:bodyPr/>
                    <a:lstStyle/>
                    <a:p>
                      <a:pPr algn="ctr"/>
                      <a:r>
                        <a:rPr lang="en-US" sz="900" b="0">
                          <a:solidFill>
                            <a:srgbClr val="000000"/>
                          </a:solidFill>
                          <a:latin typeface="Montserrat Medium"/>
                        </a:rPr>
                        <a:t>670</a:t>
                      </a:r>
                    </a:p>
                  </a:txBody>
                  <a:tcPr marL="50800" marR="50800" marT="12700" marB="12700" anchor="ctr">
                    <a:solidFill>
                      <a:srgbClr val="FFFFFF"/>
                    </a:solidFill>
                  </a:tcPr>
                </a:tc>
                <a:tc>
                  <a:txBody>
                    <a:bodyPr/>
                    <a:lstStyle/>
                    <a:p>
                      <a:pPr algn="ctr"/>
                      <a:r>
                        <a:rPr lang="en-US" sz="900" b="0">
                          <a:solidFill>
                            <a:srgbClr val="000000"/>
                          </a:solidFill>
                          <a:latin typeface="Montserrat Medium"/>
                        </a:rPr>
                        <a:t>690</a:t>
                      </a:r>
                    </a:p>
                  </a:txBody>
                  <a:tcPr marL="50800" marR="50800" marT="12700" marB="12700" anchor="ctr">
                    <a:solidFill>
                      <a:srgbClr val="FFFFFF"/>
                    </a:solidFill>
                  </a:tcPr>
                </a:tc>
                <a:tc>
                  <a:txBody>
                    <a:bodyPr/>
                    <a:lstStyle/>
                    <a:p>
                      <a:pPr algn="ctr"/>
                      <a:r>
                        <a:rPr lang="en-US" sz="900" b="0" dirty="0">
                          <a:solidFill>
                            <a:srgbClr val="000000"/>
                          </a:solidFill>
                          <a:latin typeface="Montserrat Medium"/>
                        </a:rPr>
                        <a:t>965</a:t>
                      </a:r>
                    </a:p>
                  </a:txBody>
                  <a:tcPr marL="50800" marR="50800" marT="12700" marB="12700" anchor="ctr">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63463"/>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Genial Institutional 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en-US"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en-US" sz="800" dirty="0">
                <a:latin typeface="Montserrat Medium" pitchFamily="2" charset="0"/>
                <a:cs typeface="Arial" panose="020B0604020202020204" pitchFamily="34" charset="0"/>
              </a:rPr>
              <a:t>Genial Institucional S.A. CCTVM</a:t>
            </a:r>
          </a:p>
          <a:p>
            <a:pPr algn="r"/>
            <a:r>
              <a:rPr lang="en-US" sz="700" dirty="0" err="1">
                <a:solidFill>
                  <a:schemeClr val="tx1">
                    <a:lumMod val="50000"/>
                    <a:lumOff val="50000"/>
                  </a:schemeClr>
                </a:solidFill>
                <a:latin typeface="Montserrat Medium" pitchFamily="2" charset="0"/>
                <a:cs typeface="Arial" panose="020B0604020202020204" pitchFamily="34" charset="0"/>
              </a:rPr>
              <a:t>Av</a:t>
            </a:r>
            <a:r>
              <a:rPr lang="en-US" sz="700" dirty="0">
                <a:solidFill>
                  <a:schemeClr val="tx1">
                    <a:lumMod val="50000"/>
                    <a:lumOff val="50000"/>
                  </a:schemeClr>
                </a:solidFill>
                <a:latin typeface="Montserrat Medium" pitchFamily="2" charset="0"/>
                <a:cs typeface="Arial" panose="020B0604020202020204" pitchFamily="34" charset="0"/>
              </a:rPr>
              <a:t> Brig Faria Lima, 3400 – 9th </a:t>
            </a:r>
            <a:r>
              <a:rPr lang="en-US" sz="700" dirty="0" err="1">
                <a:solidFill>
                  <a:schemeClr val="tx1">
                    <a:lumMod val="50000"/>
                    <a:lumOff val="50000"/>
                  </a:schemeClr>
                </a:solidFill>
                <a:latin typeface="Montserrat Medium" pitchFamily="2" charset="0"/>
                <a:cs typeface="Arial" panose="020B0604020202020204" pitchFamily="34" charset="0"/>
              </a:rPr>
              <a:t>floor</a:t>
            </a:r>
            <a:r>
              <a:rPr lang="en-US"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10 of 2026</a:t>
            </a:r>
          </a:p>
          <a:p>
            <a:r>
              <a:rPr lang="en-US"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Props1.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3.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94dfd066-b0e0-433c-b197-9cd860b9314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1713</TotalTime>
  <Words>4595</Words>
  <Application>Microsoft Office PowerPoint</Application>
  <PresentationFormat>Letter Paper (8.5x11 in)</PresentationFormat>
  <Paragraphs>282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Vello</cp:lastModifiedBy>
  <cp:revision>65</cp:revision>
  <dcterms:created xsi:type="dcterms:W3CDTF">2023-03-17T17:27:08Z</dcterms:created>
  <dcterms:modified xsi:type="dcterms:W3CDTF">2026-07-10T18:12:33Z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