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80" r:id="rId7"/>
    <p:sldId id="276" r:id="rId8"/>
    <p:sldId id="277" r:id="rId9"/>
    <p:sldId id="278" r:id="rId10"/>
    <p:sldId id="283" r:id="rId11"/>
    <p:sldId id="284" r:id="rId1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652" autoAdjust="0"/>
  </p:normalViewPr>
  <p:slideViewPr>
    <p:cSldViewPr snapToGrid="0">
      <p:cViewPr varScale="1">
        <p:scale>
          <a:sx n="93" d="100"/>
          <a:sy n="93" d="100"/>
        </p:scale>
        <p:origin x="378"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Pulp &amp; Paper</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Closing of the “Arbex” acquisition</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Pulp &amp; Paper</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SUZ US Equity / SUZB3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Buy</a:t>
            </a:r>
            <a:endParaRPr lang="pt-BR" sz="800" b="1" dirty="0">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Price: </a:t>
            </a:r>
            <a:r>
              <a:rPr lang="pt-BR" sz="800" dirty="0">
                <a:latin typeface="Montserrat Medium" pitchFamily="2" charset="0"/>
                <a:cs typeface="Arial" panose="020B0604020202020204" pitchFamily="34" charset="0"/>
              </a:rPr>
              <a:t>R$39.58 (01-Jul-2026)</a:t>
            </a:r>
          </a:p>
          <a:p>
            <a:r>
              <a:rPr lang="pt-BR" sz="800" b="1" dirty="0">
                <a:latin typeface="Montserrat Medium" pitchFamily="2" charset="0"/>
                <a:cs typeface="Arial" panose="020B0604020202020204" pitchFamily="34" charset="0"/>
              </a:rPr>
              <a:t>Target Price 12M: </a:t>
            </a:r>
            <a:r>
              <a:rPr lang="pt-BR" sz="800" dirty="0">
                <a:latin typeface="Montserrat Medium" pitchFamily="2" charset="0"/>
                <a:cs typeface="Arial" panose="020B0604020202020204" pitchFamily="34" charset="0"/>
              </a:rPr>
              <a:t>R$60.00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64645" y="3444044"/>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r>
              <a:rPr lang="en-US" sz="800" b="1" dirty="0">
                <a:solidFill>
                  <a:srgbClr val="2121A9"/>
                </a:solidFill>
                <a:latin typeface="Montserrat Medium" pitchFamily="2" charset="0"/>
              </a:rPr>
              <a:t>Conclusion</a:t>
            </a:r>
          </a:p>
          <a:p>
            <a:pPr algn="just"/>
            <a:endParaRPr lang="en-US" sz="800" dirty="0">
              <a:latin typeface="Montserrat Medium" pitchFamily="2" charset="0"/>
            </a:endParaRPr>
          </a:p>
          <a:p>
            <a:pPr algn="just"/>
            <a:r>
              <a:rPr lang="en-US" sz="800" dirty="0">
                <a:latin typeface="Montserrat Medium" pitchFamily="2" charset="0"/>
              </a:rPr>
              <a:t>The closing of the Arbex acquisition is, from a strictly financial standpoint, a transaction structured to minimize Suzano’s immediate cash outlay (US$1.3b vs. US$1.7b originally agreed), at the cost of higher consolidated debt taken on at the acquired asset itself. The implied enterprise value (EV) stayed relatively stable around US$3.4–3.6b between signing (Jun/2025) and closing (Jul/2026).</a:t>
            </a:r>
          </a:p>
          <a:p>
            <a:pPr algn="just"/>
            <a:endParaRPr lang="en-US" sz="800" dirty="0">
              <a:latin typeface="Montserrat Medium" pitchFamily="2" charset="0"/>
            </a:endParaRPr>
          </a:p>
          <a:p>
            <a:pPr algn="just"/>
            <a:r>
              <a:rPr lang="en-US" sz="800" dirty="0">
                <a:latin typeface="Montserrat Medium" pitchFamily="2" charset="0"/>
              </a:rPr>
              <a:t>The key points to watch over the coming quarters: </a:t>
            </a:r>
            <a:r>
              <a:rPr lang="en-US" sz="800" b="1" dirty="0">
                <a:latin typeface="Montserrat Medium" pitchFamily="2" charset="0"/>
              </a:rPr>
              <a:t>(i)</a:t>
            </a:r>
            <a:r>
              <a:rPr lang="en-US" sz="800" dirty="0">
                <a:latin typeface="Montserrat Medium" pitchFamily="2" charset="0"/>
              </a:rPr>
              <a:t> the detail of Arbex’s opening balance sheet and EBITDA, which will define the real impact on consolidated leverage; </a:t>
            </a:r>
            <a:r>
              <a:rPr lang="en-US" sz="800" b="1" dirty="0">
                <a:latin typeface="Montserrat Medium" pitchFamily="2" charset="0"/>
              </a:rPr>
              <a:t>(ii)</a:t>
            </a:r>
            <a:r>
              <a:rPr lang="en-US" sz="800" dirty="0">
                <a:latin typeface="Montserrat Medium" pitchFamily="2" charset="0"/>
              </a:rPr>
              <a:t> the pace of industrial/commercial synergy capture between the two companies; and </a:t>
            </a:r>
            <a:r>
              <a:rPr lang="en-US" sz="800" b="1" dirty="0">
                <a:latin typeface="Montserrat Medium" pitchFamily="2" charset="0"/>
              </a:rPr>
              <a:t>(iii)</a:t>
            </a:r>
            <a:r>
              <a:rPr lang="en-US" sz="800" dirty="0">
                <a:latin typeface="Montserrat Medium" pitchFamily="2" charset="0"/>
              </a:rPr>
              <a:t> the trajectory of financial leverage, which already starts from a challenging level before consolidating the new asset.</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1. What was announced?</a:t>
            </a:r>
          </a:p>
          <a:p>
            <a:pPr algn="just"/>
            <a:endParaRPr lang="en-US" sz="800" dirty="0">
              <a:latin typeface="Montserrat Medium" pitchFamily="2" charset="0"/>
            </a:endParaRPr>
          </a:p>
          <a:p>
            <a:pPr algn="just"/>
            <a:r>
              <a:rPr lang="en-US" sz="800" dirty="0">
                <a:latin typeface="Montserrat Medium" pitchFamily="2" charset="0"/>
              </a:rPr>
              <a:t>Suzano, through its subsidiary Suzano International Holding B.V., completed the purchase of a 51% stake in FamPro Tissue Holdings B.V., renamed “Arbex”, upon fulfillment of all conditions precedent in the agreement signed on 4-Jun-2025, including KC’s corporate reorganization in the included regions and the required antitrust approvals (confirmed in a 28-May-2026 Material Fact). Closing occurred within the Company’s guidance (3Q26).</a:t>
            </a: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dirty="0">
              <a:latin typeface="Montserrat Medium" pitchFamily="2" charset="0"/>
            </a:endParaRPr>
          </a:p>
          <a:p>
            <a:pPr algn="just"/>
            <a:endParaRPr lang="en-US" sz="800" b="1" dirty="0">
              <a:solidFill>
                <a:srgbClr val="2121A9"/>
              </a:solidFill>
              <a:latin typeface="Montserrat Medium" pitchFamily="2" charset="0"/>
            </a:endParaRPr>
          </a:p>
        </p:txBody>
      </p:sp>
      <p:pic>
        <p:nvPicPr>
          <p:cNvPr id="11" name="Picture 10">
            <a:extLst>
              <a:ext uri="{FF2B5EF4-FFF2-40B4-BE49-F238E27FC236}">
                <a16:creationId xmlns:a16="http://schemas.microsoft.com/office/drawing/2014/main" id="{EFC755B1-9204-7B4C-7E44-C0C5C63363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770" y="4898798"/>
            <a:ext cx="4499634" cy="2919763"/>
          </a:xfrm>
          <a:prstGeom prst="rect">
            <a:avLst/>
          </a:prstGeom>
        </p:spPr>
      </p:pic>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2875" y="552450"/>
            <a:ext cx="4600575" cy="8172450"/>
          </a:xfrm>
          <a:prstGeom prst="rect">
            <a:avLst/>
          </a:prstGeom>
          <a:noFill/>
        </p:spPr>
        <p:txBody>
          <a:bodyPr wrap="square">
            <a:noAutofit/>
          </a:bodyPr>
          <a:lstStyle/>
          <a:p>
            <a:pPr algn="just"/>
            <a:r>
              <a:rPr lang="en-US" sz="800" b="1" dirty="0">
                <a:solidFill>
                  <a:srgbClr val="2121A9"/>
                </a:solidFill>
                <a:latin typeface="Montserrat Medium" pitchFamily="2" charset="0"/>
              </a:rPr>
              <a:t>2. The financial engineering behind the lower price</a:t>
            </a:r>
          </a:p>
          <a:p>
            <a:pPr algn="just"/>
            <a:endParaRPr lang="en-US" sz="800" dirty="0">
              <a:latin typeface="Montserrat Medium" pitchFamily="2" charset="0"/>
            </a:endParaRPr>
          </a:p>
          <a:p>
            <a:pPr algn="just"/>
            <a:r>
              <a:rPr lang="en-US" sz="800" dirty="0">
                <a:latin typeface="Montserrat Medium" pitchFamily="2" charset="0"/>
              </a:rPr>
              <a:t>The most relevant point is not the US$1.3b figure itself, but the reason for its difference vs. the US$1.7b originally contracted. The closing Material Fact is explicit: the price paid “considers the JV’s initial capital structure”, which is born with net debt of ~US$1.0b “resulting from financing raised in the context of the Transaction”. In other words, part of the acquisition value was migrated from Suzano’s equity check to debt taken on by Arbex itself — equivalent to a leveraged recapitalization at the asset level before closing.</a:t>
            </a:r>
          </a:p>
          <a:p>
            <a:pPr algn="just"/>
            <a:endParaRPr lang="en-US" sz="800" b="1" dirty="0">
              <a:latin typeface="Montserrat Medium" pitchFamily="2" charset="0"/>
            </a:endParaRPr>
          </a:p>
          <a:p>
            <a:pPr algn="just"/>
            <a:r>
              <a:rPr lang="en-US" sz="800" b="1" dirty="0">
                <a:latin typeface="Montserrat Medium" pitchFamily="2" charset="0"/>
              </a:rPr>
              <a:t>Jun/25: </a:t>
            </a:r>
            <a:r>
              <a:rPr lang="en-US" sz="800" dirty="0">
                <a:latin typeface="Montserrat Medium" pitchFamily="2" charset="0"/>
              </a:rPr>
              <a:t>US$1.7b for 51% implies 100% equity of ~US$3.4b (assuming no relevant net debt at the time).</a:t>
            </a:r>
          </a:p>
          <a:p>
            <a:pPr algn="just"/>
            <a:r>
              <a:rPr lang="en-US" sz="800" b="1" dirty="0">
                <a:latin typeface="Montserrat Medium" pitchFamily="2" charset="0"/>
              </a:rPr>
              <a:t>Jul/26 (closing): </a:t>
            </a:r>
            <a:r>
              <a:rPr lang="en-US" sz="800" dirty="0">
                <a:latin typeface="Montserrat Medium" pitchFamily="2" charset="0"/>
              </a:rPr>
              <a:t>US$1.3b for 51% implies 100% equity of ~US$2.6b; adding the ~US$1.0b net debt assumed by the JV, implied EV rises to ~US$3.55b.</a:t>
            </a:r>
          </a:p>
          <a:p>
            <a:pPr algn="just"/>
            <a:endParaRPr lang="en-US" sz="800" dirty="0">
              <a:latin typeface="Montserrat Medium" pitchFamily="2" charset="0"/>
            </a:endParaRPr>
          </a:p>
          <a:p>
            <a:pPr algn="just"/>
            <a:r>
              <a:rPr lang="en-US" sz="800" dirty="0">
                <a:latin typeface="Montserrat Medium" pitchFamily="2" charset="0"/>
              </a:rPr>
              <a:t>So EV barely moved (slightly higher), but Suzano’s cash outlay fell ~25%. A </a:t>
            </a:r>
            <a:r>
              <a:rPr lang="en-US" sz="800" b="1" dirty="0">
                <a:latin typeface="Montserrat Medium" pitchFamily="2" charset="0"/>
              </a:rPr>
              <a:t>favorable</a:t>
            </a:r>
            <a:r>
              <a:rPr lang="en-US" sz="800" dirty="0">
                <a:latin typeface="Montserrat Medium" pitchFamily="2" charset="0"/>
              </a:rPr>
              <a:t> read for the controller’s liquidity at entry — with the direct trade-off that, taking control, </a:t>
            </a:r>
            <a:r>
              <a:rPr lang="en-US" sz="800" b="1" dirty="0">
                <a:latin typeface="Montserrat Medium" pitchFamily="2" charset="0"/>
              </a:rPr>
              <a:t>the JV’s net debt should be fully consolidated</a:t>
            </a:r>
            <a:r>
              <a:rPr lang="en-US" sz="800" dirty="0">
                <a:latin typeface="Montserrat Medium" pitchFamily="2" charset="0"/>
              </a:rPr>
              <a:t> in Suzano’s financials, not just 51%.</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3. Impact on the consolidated balance sheet</a:t>
            </a:r>
          </a:p>
          <a:p>
            <a:pPr algn="just"/>
            <a:endParaRPr lang="en-US" sz="800" dirty="0">
              <a:latin typeface="Montserrat Medium" pitchFamily="2" charset="0"/>
            </a:endParaRPr>
          </a:p>
          <a:p>
            <a:pPr algn="just"/>
            <a:r>
              <a:rPr lang="en-US" sz="800" dirty="0">
                <a:latin typeface="Montserrat Medium" pitchFamily="2" charset="0"/>
              </a:rPr>
              <a:t>The closing note states the shareholders’ agreement “reflects the Company’s position as controlling shareholder”. With the Chairman and functional board majority (Schalka + Carlos Aníbal vs. two KC appointees and one independent), the likely accounting treatment is </a:t>
            </a:r>
            <a:r>
              <a:rPr lang="en-US" sz="800" b="1" dirty="0">
                <a:latin typeface="Montserrat Medium" pitchFamily="2" charset="0"/>
              </a:rPr>
              <a:t>full consolidation</a:t>
            </a:r>
            <a:r>
              <a:rPr lang="en-US" sz="800" dirty="0">
                <a:latin typeface="Montserrat Medium" pitchFamily="2" charset="0"/>
              </a:rPr>
              <a:t> of Arbex (IFRS 10), with KC’s 49% as non-controlling interest (NCI), not equity method.</a:t>
            </a:r>
          </a:p>
          <a:p>
            <a:pPr algn="just"/>
            <a:endParaRPr lang="en-US" sz="800" dirty="0">
              <a:latin typeface="Montserrat Medium" pitchFamily="2" charset="0"/>
            </a:endParaRPr>
          </a:p>
          <a:p>
            <a:pPr algn="just"/>
            <a:r>
              <a:rPr lang="en-US" sz="800" dirty="0">
                <a:latin typeface="Montserrat Medium" pitchFamily="2" charset="0"/>
              </a:rPr>
              <a:t>Suzano ended 1Q26 with net debt of R$68.1b (US$13b) and leverage of 3.2x (R$) / 3.3x (US$). The combined effect — US$1.3b cash outlay + consolidation of ~US$1.0b of Arbex debt — points to a gross addition of up to </a:t>
            </a:r>
            <a:r>
              <a:rPr lang="en-US" sz="800" b="1" dirty="0">
                <a:latin typeface="Montserrat Medium" pitchFamily="2" charset="0"/>
              </a:rPr>
              <a:t>~US$2.3b</a:t>
            </a:r>
            <a:r>
              <a:rPr lang="en-US" sz="800" dirty="0">
                <a:latin typeface="Montserrat Medium" pitchFamily="2" charset="0"/>
              </a:rPr>
              <a:t> to consolidated net debt, before any EBITDA from the new operation. The net effect should fall between a marginal increase (if Arbex contributes relevant EBITDA from the first consolidated quarter) and a sharper jump (if debt is recognized before EBITDA, or integration costs arise). Either way, the deal lifts leverage from the highest level of the recent cycle (3.2x–3.3x vs. 3.0x in 1Q25).</a:t>
            </a:r>
          </a:p>
          <a:p>
            <a:pPr algn="just"/>
            <a:endParaRPr lang="en-US" sz="800" b="1" dirty="0">
              <a:solidFill>
                <a:srgbClr val="2121A9"/>
              </a:solidFill>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pic>
        <p:nvPicPr>
          <p:cNvPr id="12" name="Picture 11">
            <a:extLst>
              <a:ext uri="{FF2B5EF4-FFF2-40B4-BE49-F238E27FC236}">
                <a16:creationId xmlns:a16="http://schemas.microsoft.com/office/drawing/2014/main" id="{8ACA266E-1D2F-48EF-647B-02DEDFA891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033" y="5303246"/>
            <a:ext cx="4517418" cy="2136237"/>
          </a:xfrm>
          <a:prstGeom prst="rect">
            <a:avLst/>
          </a:prstGeom>
        </p:spPr>
      </p:pic>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52400" y="561144"/>
            <a:ext cx="4608513" cy="8142844"/>
          </a:xfrm>
          <a:prstGeom prst="rect">
            <a:avLst/>
          </a:prstGeom>
          <a:noFill/>
        </p:spPr>
        <p:txBody>
          <a:bodyPr wrap="square">
            <a:noAutofit/>
          </a:bodyPr>
          <a:lstStyle/>
          <a:p>
            <a:pPr algn="just"/>
            <a:r>
              <a:rPr lang="en-US" sz="800" b="1" dirty="0">
                <a:solidFill>
                  <a:srgbClr val="2121A9"/>
                </a:solidFill>
                <a:latin typeface="Montserrat Medium" pitchFamily="2" charset="0"/>
              </a:rPr>
              <a:t>4. Strategic rationale and read-through</a:t>
            </a:r>
          </a:p>
          <a:p>
            <a:pPr algn="just"/>
            <a:endParaRPr lang="en-US" sz="800" b="1" dirty="0">
              <a:latin typeface="Montserrat Medium" pitchFamily="2" charset="0"/>
            </a:endParaRPr>
          </a:p>
          <a:p>
            <a:pPr algn="just"/>
            <a:r>
              <a:rPr lang="en-US" sz="800" b="1" dirty="0">
                <a:latin typeface="Montserrat Medium" pitchFamily="2" charset="0"/>
              </a:rPr>
              <a:t>4.1 On Suzano’s side — diversification with operational control. </a:t>
            </a:r>
            <a:r>
              <a:rPr lang="en-US" sz="800" dirty="0">
                <a:latin typeface="Montserrat Medium" pitchFamily="2" charset="0"/>
              </a:rPr>
              <a:t>The deal aligns with the strategy of growth with financial discipline in scalable businesses. Arbex turns residual consumer-goods exposure into a global tissue platform with 22 plants in 14 countries and a presence in 70+ markets. The call option on KC’s remaining 49% (from the 3rd anniversary) preserves optionality for full consolidation without requiring the full outlay now.</a:t>
            </a:r>
          </a:p>
          <a:p>
            <a:pPr algn="just"/>
            <a:endParaRPr lang="en-US" sz="800" b="1" dirty="0">
              <a:latin typeface="Montserrat Medium" pitchFamily="2" charset="0"/>
            </a:endParaRPr>
          </a:p>
          <a:p>
            <a:pPr algn="just"/>
            <a:r>
              <a:rPr lang="en-US" sz="800" b="1" dirty="0">
                <a:latin typeface="Montserrat Medium" pitchFamily="2" charset="0"/>
              </a:rPr>
              <a:t>4.2 On KC’s side — reinforcing the Health &amp; Wellness “pure play”. </a:t>
            </a:r>
            <a:r>
              <a:rPr lang="en-US" sz="800" dirty="0">
                <a:latin typeface="Montserrat Medium" pitchFamily="2" charset="0"/>
              </a:rPr>
              <a:t>KC had been divesting capital-intensive, fiber-price-exposed assets (Brazil tissue in 2023, PPE in 2024, US private label 2022–2025) to focus on higher-margin personal-care categories, a move accelerated by the ongoing </a:t>
            </a:r>
            <a:r>
              <a:rPr lang="en-US" sz="800" dirty="0" err="1">
                <a:latin typeface="Montserrat Medium" pitchFamily="2" charset="0"/>
              </a:rPr>
              <a:t>Kenvue</a:t>
            </a:r>
            <a:r>
              <a:rPr lang="en-US" sz="800" dirty="0">
                <a:latin typeface="Montserrat Medium" pitchFamily="2" charset="0"/>
              </a:rPr>
              <a:t> acquisition. As KC exits a non-core business, Suzano’s management needs heightened focus on near-term synergy capture.</a:t>
            </a:r>
          </a:p>
          <a:p>
            <a:pPr algn="just"/>
            <a:endParaRPr lang="en-US" sz="800" b="1" dirty="0">
              <a:solidFill>
                <a:srgbClr val="2121A9"/>
              </a:solidFill>
              <a:latin typeface="Montserrat Medium" pitchFamily="2" charset="0"/>
            </a:endParaRPr>
          </a:p>
          <a:p>
            <a:pPr algn="just"/>
            <a:r>
              <a:rPr lang="en-US" sz="800" b="1" dirty="0">
                <a:solidFill>
                  <a:srgbClr val="2121A9"/>
                </a:solidFill>
                <a:latin typeface="Montserrat Medium" pitchFamily="2" charset="0"/>
              </a:rPr>
              <a:t>5. Points of attention</a:t>
            </a:r>
          </a:p>
          <a:p>
            <a:pPr algn="just"/>
            <a:endParaRPr lang="en-US" sz="800" b="1" dirty="0">
              <a:latin typeface="Montserrat Medium" pitchFamily="2" charset="0"/>
            </a:endParaRPr>
          </a:p>
          <a:p>
            <a:pPr algn="just"/>
            <a:r>
              <a:rPr lang="en-US" sz="800" b="1" dirty="0">
                <a:latin typeface="Montserrat Medium" pitchFamily="2" charset="0"/>
              </a:rPr>
              <a:t>Leverage. </a:t>
            </a:r>
            <a:r>
              <a:rPr lang="en-US" sz="800" dirty="0">
                <a:latin typeface="Montserrat Medium" pitchFamily="2" charset="0"/>
              </a:rPr>
              <a:t>Suzano enters already at a historically high level (3.2x–3.3x in 1Q26); full consolidation of Arbex’s debt (~US$1.0b) should push the metric higher before any offsetting EBITDA.</a:t>
            </a:r>
          </a:p>
          <a:p>
            <a:pPr algn="just"/>
            <a:endParaRPr lang="en-US" sz="800" b="1" dirty="0">
              <a:latin typeface="Montserrat Medium" pitchFamily="2" charset="0"/>
            </a:endParaRPr>
          </a:p>
          <a:p>
            <a:pPr algn="just"/>
            <a:r>
              <a:rPr lang="en-US" sz="800" b="1" dirty="0">
                <a:latin typeface="Montserrat Medium" pitchFamily="2" charset="0"/>
              </a:rPr>
              <a:t>Pending disclosure. </a:t>
            </a:r>
            <a:r>
              <a:rPr lang="en-US" sz="800" dirty="0">
                <a:latin typeface="Montserrat Medium" pitchFamily="2" charset="0"/>
              </a:rPr>
              <a:t>Arbex’s opening balance sheet (assets, liabilities, pro forma EBITDA) has not yet been detailed; the real magnitude should only become clear in 2Q26/3Q26 results.</a:t>
            </a:r>
          </a:p>
          <a:p>
            <a:pPr algn="just"/>
            <a:endParaRPr lang="en-US" sz="800" b="1" dirty="0">
              <a:latin typeface="Montserrat Medium" pitchFamily="2" charset="0"/>
            </a:endParaRPr>
          </a:p>
          <a:p>
            <a:pPr algn="just"/>
            <a:r>
              <a:rPr lang="en-US" sz="800" b="1" dirty="0">
                <a:latin typeface="Montserrat Medium" pitchFamily="2" charset="0"/>
              </a:rPr>
              <a:t>Separation/integration costs. </a:t>
            </a:r>
            <a:r>
              <a:rPr lang="en-US" sz="800" dirty="0">
                <a:latin typeface="Montserrat Medium" pitchFamily="2" charset="0"/>
              </a:rPr>
              <a:t>KC already reports recurring “IFP Separation Costs” (US$32m in 1Q26); part of these transition costs should keep impacting Arbex in the coming quarters.</a:t>
            </a:r>
          </a:p>
          <a:p>
            <a:pPr algn="just"/>
            <a:endParaRPr lang="en-US" sz="800" b="1" dirty="0">
              <a:latin typeface="Montserrat Medium" pitchFamily="2" charset="0"/>
            </a:endParaRPr>
          </a:p>
          <a:p>
            <a:pPr algn="just"/>
            <a:r>
              <a:rPr lang="en-US" sz="800" b="1" dirty="0">
                <a:latin typeface="Montserrat Medium" pitchFamily="2" charset="0"/>
              </a:rPr>
              <a:t>Shared governance. </a:t>
            </a:r>
            <a:r>
              <a:rPr lang="en-US" sz="800" dirty="0">
                <a:latin typeface="Montserrat Medium" pitchFamily="2" charset="0"/>
              </a:rPr>
              <a:t>With a CEO from KC and a CFO with a mixed KC/Mars background, integrating culture and reporting will be a key factor in the first post-closing quarters.</a:t>
            </a:r>
          </a:p>
          <a:p>
            <a:pPr algn="just"/>
            <a:endParaRPr lang="en-US" sz="800" b="1" dirty="0">
              <a:latin typeface="Montserrat Medium" pitchFamily="2" charset="0"/>
            </a:endParaRPr>
          </a:p>
          <a:p>
            <a:pPr algn="just"/>
            <a:r>
              <a:rPr lang="en-US" sz="800" b="1" dirty="0">
                <a:latin typeface="Montserrat Medium" pitchFamily="2" charset="0"/>
              </a:rPr>
              <a:t>FX. </a:t>
            </a:r>
            <a:r>
              <a:rPr lang="en-US" sz="800" dirty="0">
                <a:latin typeface="Montserrat Medium" pitchFamily="2" charset="0"/>
              </a:rPr>
              <a:t>The new operation widens exposure to multiple emerging and European currencies (14 countries), an added complexity for the Company’s FX hedge, historically concentrated in USD/BRL.</a:t>
            </a: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25">
            <a:extLst>
              <a:ext uri="{FF2B5EF4-FFF2-40B4-BE49-F238E27FC236}">
                <a16:creationId xmlns:a16="http://schemas.microsoft.com/office/drawing/2014/main" id="{9181B87D-89D7-ABAF-4F69-C60AE761DE8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1750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63463"/>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July 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94dfd066-b0e0-433c-b197-9cd860b93142"/>
    <ds:schemaRef ds:uri="http://www.w3.org/XML/1998/namespace"/>
    <ds:schemaRef ds:uri="http://purl.org/dc/elements/1.1/"/>
  </ds:schemaRefs>
</ds:datastoreItem>
</file>

<file path=customXml/itemProps2.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FC131D-AB68-4E82-A0AC-63B9EF0ABF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1701</TotalTime>
  <Words>4322</Words>
  <Application>Microsoft Office PowerPoint</Application>
  <PresentationFormat>Letter Paper (8.5x11 in)</PresentationFormat>
  <Paragraphs>170</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China Quota Cliff</dc:title>
  <dc:creator>Igor Guedes</dc:creator>
  <cp:lastModifiedBy>Luca Vello - Genial</cp:lastModifiedBy>
  <cp:revision>57</cp:revision>
  <dcterms:created xsi:type="dcterms:W3CDTF">2023-03-17T17:27:08Z</dcterms:created>
  <dcterms:modified xsi:type="dcterms:W3CDTF">2026-07-01T15:43:42Z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