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85" r:id="rId6"/>
    <p:sldId id="286" r:id="rId7"/>
    <p:sldId id="276" r:id="rId8"/>
    <p:sldId id="277" r:id="rId9"/>
    <p:sldId id="278" r:id="rId10"/>
    <p:sldId id="283" r:id="rId11"/>
    <p:sldId id="284" r:id="rId1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6" userDrawn="1">
          <p15:clr>
            <a:srgbClr val="A4A3A4"/>
          </p15:clr>
        </p15:guide>
        <p15:guide id="2" pos="96" userDrawn="1">
          <p15:clr>
            <a:srgbClr val="A4A3A4"/>
          </p15:clr>
        </p15:guide>
        <p15:guide id="3" pos="3974" userDrawn="1">
          <p15:clr>
            <a:srgbClr val="A4A3A4"/>
          </p15:clr>
        </p15:guide>
        <p15:guide id="4" pos="2160" userDrawn="1">
          <p15:clr>
            <a:srgbClr val="A4A3A4"/>
          </p15:clr>
        </p15:guide>
        <p15:guide id="5" pos="2999" userDrawn="1">
          <p15:clr>
            <a:srgbClr val="A4A3A4"/>
          </p15:clr>
        </p15:guide>
        <p15:guide id="6" pos="154" userDrawn="1">
          <p15:clr>
            <a:srgbClr val="A4A3A4"/>
          </p15:clr>
        </p15:guide>
        <p15:guide id="7" pos="4224" userDrawn="1">
          <p15:clr>
            <a:srgbClr val="A4A3A4"/>
          </p15:clr>
        </p15:guide>
        <p15:guide id="8" pos="2228" userDrawn="1">
          <p15:clr>
            <a:srgbClr val="A4A3A4"/>
          </p15:clr>
        </p15:guide>
        <p15:guide id="9" orient="horz" pos="2980" userDrawn="1">
          <p15:clr>
            <a:srgbClr val="A4A3A4"/>
          </p15:clr>
        </p15:guide>
        <p15:guide id="10" pos="3113" userDrawn="1">
          <p15:clr>
            <a:srgbClr val="A4A3A4"/>
          </p15:clr>
        </p15:guide>
        <p15:guide id="11" pos="20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21A9"/>
    <a:srgbClr val="0A1774"/>
    <a:srgbClr val="329EE3"/>
    <a:srgbClr val="F1F0F0"/>
    <a:srgbClr val="0A1074"/>
    <a:srgbClr val="161776"/>
    <a:srgbClr val="D7D7D7"/>
    <a:srgbClr val="E6E6E6"/>
    <a:srgbClr val="0F21A6"/>
    <a:srgbClr val="0821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6" autoAdjust="0"/>
    <p:restoredTop sz="96652" autoAdjust="0"/>
  </p:normalViewPr>
  <p:slideViewPr>
    <p:cSldViewPr snapToGrid="0">
      <p:cViewPr varScale="1">
        <p:scale>
          <a:sx n="93" d="100"/>
          <a:sy n="93" d="100"/>
        </p:scale>
        <p:origin x="378" y="102"/>
      </p:cViewPr>
      <p:guideLst>
        <p:guide orient="horz" pos="46"/>
        <p:guide pos="96"/>
        <p:guide pos="3974"/>
        <p:guide pos="2160"/>
        <p:guide pos="2999"/>
        <p:guide pos="154"/>
        <p:guide pos="4224"/>
        <p:guide pos="2228"/>
        <p:guide orient="horz" pos="2980"/>
        <p:guide pos="3113"/>
        <p:guide pos="209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008473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6460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345679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337574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8E477B-E6D4-435F-9DE2-011A1699FAF4}" type="datetimeFigureOut">
              <a:rPr lang="en-US" smtClean="0"/>
              <a:t>7/1/2026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847645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8E477B-E6D4-435F-9DE2-011A1699FAF4}" type="datetimeFigureOut">
              <a:rPr lang="en-US" smtClean="0"/>
              <a:t>7/1/2026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290532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8E477B-E6D4-435F-9DE2-011A1699FAF4}" type="datetimeFigureOut">
              <a:rPr lang="en-US" smtClean="0"/>
              <a:t>7/1/2026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488062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8E477B-E6D4-435F-9DE2-011A1699FAF4}" type="datetimeFigureOut">
              <a:rPr lang="en-US" smtClean="0"/>
              <a:t>7/1/2026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1512547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8E477B-E6D4-435F-9DE2-011A1699FAF4}" type="datetimeFigureOut">
              <a:rPr lang="en-US" smtClean="0"/>
              <a:t>7/1/2026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79619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7/1/2026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986487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7/1/2026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691371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AA8E477B-E6D4-435F-9DE2-011A1699FAF4}" type="datetimeFigureOut">
              <a:rPr lang="en-US" smtClean="0"/>
              <a:t>7/1/2026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F3EB860C-C488-4227-A898-C0FD716B36A9}" type="slidenum">
              <a:rPr lang="en-US" smtClean="0"/>
              <a:t>‹#›</a:t>
            </a:fld>
            <a:endParaRPr lang="en-US"/>
          </a:p>
        </p:txBody>
      </p:sp>
    </p:spTree>
    <p:extLst>
      <p:ext uri="{BB962C8B-B14F-4D97-AF65-F5344CB8AC3E}">
        <p14:creationId xmlns:p14="http://schemas.microsoft.com/office/powerpoint/2010/main" val="21907364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47CDB28-0B95-4E20-FDF9-347280ACAF7C}"/>
              </a:ext>
            </a:extLst>
          </p:cNvPr>
          <p:cNvSpPr/>
          <p:nvPr/>
        </p:nvSpPr>
        <p:spPr>
          <a:xfrm>
            <a:off x="0" y="534526"/>
            <a:ext cx="5328919" cy="1181100"/>
          </a:xfrm>
          <a:prstGeom prst="rect">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5" name="Rectangle: Rounded Corners 4">
            <a:extLst>
              <a:ext uri="{FF2B5EF4-FFF2-40B4-BE49-F238E27FC236}">
                <a16:creationId xmlns:a16="http://schemas.microsoft.com/office/drawing/2014/main" id="{A896D0DA-17CA-FCF6-3157-FAC0EA7D2F83}"/>
              </a:ext>
            </a:extLst>
          </p:cNvPr>
          <p:cNvSpPr/>
          <p:nvPr/>
        </p:nvSpPr>
        <p:spPr>
          <a:xfrm>
            <a:off x="4175442" y="534526"/>
            <a:ext cx="2682558" cy="1181100"/>
          </a:xfrm>
          <a:prstGeom prst="roundRect">
            <a:avLst>
              <a:gd name="adj" fmla="val 0"/>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6" name="TextBox 5">
            <a:extLst>
              <a:ext uri="{FF2B5EF4-FFF2-40B4-BE49-F238E27FC236}">
                <a16:creationId xmlns:a16="http://schemas.microsoft.com/office/drawing/2014/main" id="{57E8F4AF-D5E9-2C1A-F90F-700386D52614}"/>
              </a:ext>
            </a:extLst>
          </p:cNvPr>
          <p:cNvSpPr txBox="1"/>
          <p:nvPr/>
        </p:nvSpPr>
        <p:spPr>
          <a:xfrm>
            <a:off x="152400" y="618067"/>
            <a:ext cx="1279517" cy="292388"/>
          </a:xfrm>
          <a:prstGeom prst="rect">
            <a:avLst/>
          </a:prstGeom>
          <a:noFill/>
        </p:spPr>
        <p:txBody>
          <a:bodyPr wrap="none" rtlCol="0">
            <a:spAutoFit/>
          </a:bodyPr>
          <a:lstStyle/>
          <a:p>
            <a:r>
              <a:rPr lang="pt-BR" sz="1300" b="1" dirty="0">
                <a:solidFill>
                  <a:schemeClr val="bg1"/>
                </a:solidFill>
                <a:latin typeface="Montserrat Medium" pitchFamily="2" charset="0"/>
                <a:cs typeface="Arial" panose="020B0604020202020204" pitchFamily="34" charset="0"/>
              </a:rPr>
              <a:t>Celulose</a:t>
            </a:r>
            <a:endParaRPr lang="en-US" sz="1300" b="1" dirty="0">
              <a:solidFill>
                <a:schemeClr val="bg1"/>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0E01F140-3FCE-1463-A81B-6696EF9DA503}"/>
              </a:ext>
            </a:extLst>
          </p:cNvPr>
          <p:cNvSpPr txBox="1"/>
          <p:nvPr/>
        </p:nvSpPr>
        <p:spPr>
          <a:xfrm>
            <a:off x="152400" y="860200"/>
            <a:ext cx="5769935" cy="292388"/>
          </a:xfrm>
          <a:prstGeom prst="rect">
            <a:avLst/>
          </a:prstGeom>
          <a:noFill/>
        </p:spPr>
        <p:txBody>
          <a:bodyPr wrap="square" rtlCol="0">
            <a:spAutoFit/>
          </a:bodyPr>
          <a:lstStyle/>
          <a:p>
            <a:r>
              <a:rPr lang="en-US" sz="1300" dirty="0">
                <a:solidFill>
                  <a:schemeClr val="bg1"/>
                </a:solidFill>
                <a:latin typeface="Montserrat Medium" pitchFamily="2" charset="0"/>
                <a:cs typeface="Arial" panose="020B0604020202020204" pitchFamily="34" charset="0"/>
              </a:rPr>
              <a:t>Conclusão da aquisição da “Arbex”</a:t>
            </a:r>
          </a:p>
        </p:txBody>
      </p:sp>
      <p:sp>
        <p:nvSpPr>
          <p:cNvPr id="9" name="TextBox 8">
            <a:extLst>
              <a:ext uri="{FF2B5EF4-FFF2-40B4-BE49-F238E27FC236}">
                <a16:creationId xmlns:a16="http://schemas.microsoft.com/office/drawing/2014/main" id="{90F04314-B4A2-A029-3904-731FC41E09B8}"/>
              </a:ext>
            </a:extLst>
          </p:cNvPr>
          <p:cNvSpPr txBox="1"/>
          <p:nvPr/>
        </p:nvSpPr>
        <p:spPr>
          <a:xfrm>
            <a:off x="4941888" y="1877390"/>
            <a:ext cx="1763709" cy="12311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Analistas</a:t>
            </a:r>
            <a:endParaRPr lang="en-US" sz="800" dirty="0">
              <a:latin typeface="Montserrat Medium" pitchFamily="2" charset="0"/>
              <a:cs typeface="Arial" panose="020B0604020202020204" pitchFamily="34" charset="0"/>
            </a:endParaRPr>
          </a:p>
        </p:txBody>
      </p:sp>
      <p:grpSp>
        <p:nvGrpSpPr>
          <p:cNvPr id="16" name="Group 15">
            <a:extLst>
              <a:ext uri="{FF2B5EF4-FFF2-40B4-BE49-F238E27FC236}">
                <a16:creationId xmlns:a16="http://schemas.microsoft.com/office/drawing/2014/main" id="{F930319D-308C-FBFB-2FF9-1025F0505868}"/>
              </a:ext>
            </a:extLst>
          </p:cNvPr>
          <p:cNvGrpSpPr/>
          <p:nvPr/>
        </p:nvGrpSpPr>
        <p:grpSpPr>
          <a:xfrm>
            <a:off x="6285788" y="136414"/>
            <a:ext cx="519199" cy="276291"/>
            <a:chOff x="6089650" y="113737"/>
            <a:chExt cx="519199" cy="276291"/>
          </a:xfrm>
        </p:grpSpPr>
        <p:cxnSp>
          <p:nvCxnSpPr>
            <p:cNvPr id="14" name="Straight Connector 13">
              <a:extLst>
                <a:ext uri="{FF2B5EF4-FFF2-40B4-BE49-F238E27FC236}">
                  <a16:creationId xmlns:a16="http://schemas.microsoft.com/office/drawing/2014/main" id="{0DEF4829-BCA7-8F6A-2ECB-9BEB27AF553F}"/>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7CE3800C-4EF1-5FD1-66D7-376208E966AA}"/>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7" name="Picture 16">
            <a:extLst>
              <a:ext uri="{FF2B5EF4-FFF2-40B4-BE49-F238E27FC236}">
                <a16:creationId xmlns:a16="http://schemas.microsoft.com/office/drawing/2014/main" id="{9181F31A-1205-A154-E182-5030CF355904}"/>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19" name="Straight Connector 18">
            <a:extLst>
              <a:ext uri="{FF2B5EF4-FFF2-40B4-BE49-F238E27FC236}">
                <a16:creationId xmlns:a16="http://schemas.microsoft.com/office/drawing/2014/main" id="{AFDC8448-E90C-79F3-A5BA-ADF2A07EB4F0}"/>
              </a:ext>
            </a:extLst>
          </p:cNvPr>
          <p:cNvCxnSpPr>
            <a:cxnSpLocks/>
          </p:cNvCxnSpPr>
          <p:nvPr/>
        </p:nvCxnSpPr>
        <p:spPr>
          <a:xfrm>
            <a:off x="4940300" y="185361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1F27CE6-CF9A-FC4C-3B4F-B66BFC78B043}"/>
              </a:ext>
            </a:extLst>
          </p:cNvPr>
          <p:cNvCxnSpPr>
            <a:cxnSpLocks/>
          </p:cNvCxnSpPr>
          <p:nvPr/>
        </p:nvCxnSpPr>
        <p:spPr>
          <a:xfrm>
            <a:off x="4940300"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9B1AFEF-0D44-C778-3E5E-8A670D510E4B}"/>
              </a:ext>
            </a:extLst>
          </p:cNvPr>
          <p:cNvCxnSpPr>
            <a:cxnSpLocks/>
          </p:cNvCxnSpPr>
          <p:nvPr/>
        </p:nvCxnSpPr>
        <p:spPr>
          <a:xfrm>
            <a:off x="4938709"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06142A79-581C-8B5B-3C1F-73D5FEA28F55}"/>
              </a:ext>
            </a:extLst>
          </p:cNvPr>
          <p:cNvSpPr txBox="1"/>
          <p:nvPr/>
        </p:nvSpPr>
        <p:spPr>
          <a:xfrm>
            <a:off x="5571611" y="1532680"/>
            <a:ext cx="1049967" cy="123111"/>
          </a:xfrm>
          <a:prstGeom prst="rect">
            <a:avLst/>
          </a:prstGeom>
          <a:noFill/>
        </p:spPr>
        <p:txBody>
          <a:bodyPr wrap="none" lIns="0" tIns="0" rIns="0" bIns="0" rtlCol="0">
            <a:spAutoFit/>
          </a:bodyPr>
          <a:lstStyle/>
          <a:p>
            <a:pPr algn="r"/>
            <a:r>
              <a:rPr lang="en-US" sz="800" b="1" dirty="0">
                <a:solidFill>
                  <a:schemeClr val="bg1"/>
                </a:solidFill>
                <a:latin typeface="Montserrat Medium" pitchFamily="2" charset="0"/>
                <a:cs typeface="Arial" panose="020B0604020202020204" pitchFamily="34" charset="0"/>
              </a:rPr>
              <a:t>Papel &amp; Celulose</a:t>
            </a:r>
          </a:p>
        </p:txBody>
      </p:sp>
      <p:cxnSp>
        <p:nvCxnSpPr>
          <p:cNvPr id="71" name="Straight Connector 70">
            <a:extLst>
              <a:ext uri="{FF2B5EF4-FFF2-40B4-BE49-F238E27FC236}">
                <a16:creationId xmlns:a16="http://schemas.microsoft.com/office/drawing/2014/main" id="{54633684-E91C-9CE3-6C55-89E570E0D152}"/>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99CFC6B-0370-747F-BE98-5720DC9F8E6B}"/>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3" name="TextBox 72">
            <a:extLst>
              <a:ext uri="{FF2B5EF4-FFF2-40B4-BE49-F238E27FC236}">
                <a16:creationId xmlns:a16="http://schemas.microsoft.com/office/drawing/2014/main" id="{418D7A02-5037-3AEC-F1DE-7A3B11056D0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cxnSp>
        <p:nvCxnSpPr>
          <p:cNvPr id="12" name="Straight Connector 11">
            <a:extLst>
              <a:ext uri="{FF2B5EF4-FFF2-40B4-BE49-F238E27FC236}">
                <a16:creationId xmlns:a16="http://schemas.microsoft.com/office/drawing/2014/main" id="{011F4A23-121E-19BC-12C6-98E87DD76A3B}"/>
              </a:ext>
            </a:extLst>
          </p:cNvPr>
          <p:cNvCxnSpPr>
            <a:cxnSpLocks/>
          </p:cNvCxnSpPr>
          <p:nvPr/>
        </p:nvCxnSpPr>
        <p:spPr>
          <a:xfrm>
            <a:off x="4938709" y="2466170"/>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67D84E79-A660-D022-2C68-C141C5A65BF1}"/>
              </a:ext>
            </a:extLst>
          </p:cNvPr>
          <p:cNvSpPr txBox="1"/>
          <p:nvPr/>
        </p:nvSpPr>
        <p:spPr>
          <a:xfrm>
            <a:off x="4941891" y="2520020"/>
            <a:ext cx="1763709" cy="12311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Empresa</a:t>
            </a:r>
            <a:endParaRPr lang="en-US" sz="800" dirty="0">
              <a:latin typeface="Montserrat Medium" pitchFamily="2" charset="0"/>
              <a:cs typeface="Arial" panose="020B0604020202020204" pitchFamily="34" charset="0"/>
            </a:endParaRPr>
          </a:p>
        </p:txBody>
      </p:sp>
      <p:cxnSp>
        <p:nvCxnSpPr>
          <p:cNvPr id="20" name="Straight Connector 19">
            <a:extLst>
              <a:ext uri="{FF2B5EF4-FFF2-40B4-BE49-F238E27FC236}">
                <a16:creationId xmlns:a16="http://schemas.microsoft.com/office/drawing/2014/main" id="{07CB01BD-21F3-6B81-BFEA-4CDAFEF5E48D}"/>
              </a:ext>
            </a:extLst>
          </p:cNvPr>
          <p:cNvCxnSpPr>
            <a:cxnSpLocks/>
          </p:cNvCxnSpPr>
          <p:nvPr/>
        </p:nvCxnSpPr>
        <p:spPr>
          <a:xfrm>
            <a:off x="4940300" y="2486818"/>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D088498-ECB6-E633-FF33-4F1E5A5AEABD}"/>
              </a:ext>
            </a:extLst>
          </p:cNvPr>
          <p:cNvCxnSpPr>
            <a:cxnSpLocks/>
          </p:cNvCxnSpPr>
          <p:nvPr/>
        </p:nvCxnSpPr>
        <p:spPr>
          <a:xfrm>
            <a:off x="4938709" y="269454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9CDFB62-59DA-A755-4C13-7FE67B1EDAC7}"/>
              </a:ext>
            </a:extLst>
          </p:cNvPr>
          <p:cNvCxnSpPr>
            <a:cxnSpLocks/>
          </p:cNvCxnSpPr>
          <p:nvPr/>
        </p:nvCxnSpPr>
        <p:spPr>
          <a:xfrm>
            <a:off x="4938709" y="2672475"/>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16B38EE8-F3FD-851C-3E15-3033F39EE9C4}"/>
              </a:ext>
            </a:extLst>
          </p:cNvPr>
          <p:cNvSpPr txBox="1"/>
          <p:nvPr/>
        </p:nvSpPr>
        <p:spPr>
          <a:xfrm>
            <a:off x="4938708" y="2773536"/>
            <a:ext cx="1763709" cy="584775"/>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SUZ US Equity / SUZB3 BZ Equity</a:t>
            </a:r>
          </a:p>
          <a:p>
            <a:pPr>
              <a:spcAft>
                <a:spcPts val="600"/>
              </a:spcAft>
            </a:pPr>
            <a:r>
              <a:rPr lang="en-US" sz="900" b="1" noProof="0" dirty="0">
                <a:solidFill>
                  <a:schemeClr val="tx1">
                    <a:lumMod val="65000"/>
                    <a:lumOff val="35000"/>
                  </a:schemeClr>
                </a:solidFill>
                <a:latin typeface="Montserrat Medium" pitchFamily="2" charset="0"/>
                <a:cs typeface="Arial" panose="020B0604020202020204" pitchFamily="34" charset="0"/>
              </a:rPr>
              <a:t>COMPRAR</a:t>
            </a:r>
            <a:endParaRPr lang="pt-BR" sz="900" b="1" dirty="0">
              <a:solidFill>
                <a:schemeClr val="tx1">
                  <a:lumMod val="65000"/>
                  <a:lumOff val="35000"/>
                </a:schemeClr>
              </a:solidFill>
              <a:latin typeface="Montserrat Medium" pitchFamily="2" charset="0"/>
              <a:cs typeface="Arial" panose="020B0604020202020204" pitchFamily="34" charset="0"/>
            </a:endParaRPr>
          </a:p>
          <a:p>
            <a:r>
              <a:rPr lang="pt-BR" sz="800" b="1" dirty="0">
                <a:latin typeface="Montserrat Medium" pitchFamily="2" charset="0"/>
                <a:cs typeface="Arial" panose="020B0604020202020204" pitchFamily="34" charset="0"/>
              </a:rPr>
              <a:t>Preço: </a:t>
            </a:r>
            <a:r>
              <a:rPr lang="pt-BR" sz="800" dirty="0">
                <a:latin typeface="Montserrat Medium" pitchFamily="2" charset="0"/>
                <a:cs typeface="Arial" panose="020B0604020202020204" pitchFamily="34" charset="0"/>
              </a:rPr>
              <a:t>R$39,58 (01/07/2026)</a:t>
            </a:r>
          </a:p>
          <a:p>
            <a:r>
              <a:rPr lang="pt-BR" sz="800" b="1" dirty="0">
                <a:latin typeface="Montserrat Medium" pitchFamily="2" charset="0"/>
                <a:cs typeface="Arial" panose="020B0604020202020204" pitchFamily="34" charset="0"/>
              </a:rPr>
              <a:t>Preço-Alvo 12M: </a:t>
            </a:r>
            <a:r>
              <a:rPr lang="pt-BR" sz="800" dirty="0">
                <a:latin typeface="Montserrat Medium" pitchFamily="2" charset="0"/>
                <a:cs typeface="Arial" panose="020B0604020202020204" pitchFamily="34" charset="0"/>
              </a:rPr>
              <a:t>R$60,00</a:t>
            </a:r>
          </a:p>
        </p:txBody>
      </p:sp>
      <p:cxnSp>
        <p:nvCxnSpPr>
          <p:cNvPr id="29" name="Straight Connector 28">
            <a:extLst>
              <a:ext uri="{FF2B5EF4-FFF2-40B4-BE49-F238E27FC236}">
                <a16:creationId xmlns:a16="http://schemas.microsoft.com/office/drawing/2014/main" id="{90519E78-65EC-134B-DADE-8932B34528D5}"/>
              </a:ext>
            </a:extLst>
          </p:cNvPr>
          <p:cNvCxnSpPr>
            <a:cxnSpLocks/>
          </p:cNvCxnSpPr>
          <p:nvPr/>
        </p:nvCxnSpPr>
        <p:spPr>
          <a:xfrm>
            <a:off x="4938708" y="3404712"/>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5">
            <a:extLst>
              <a:ext uri="{FF2B5EF4-FFF2-40B4-BE49-F238E27FC236}">
                <a16:creationId xmlns:a16="http://schemas.microsoft.com/office/drawing/2014/main" id="{75084483-B59F-C7D6-36CB-7B0B74270491}"/>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01 de julho de 2026</a:t>
            </a:r>
          </a:p>
          <a:p>
            <a:r>
              <a:rPr lang="pt-BR" sz="800" dirty="0">
                <a:latin typeface="Montserrat Medium" pitchFamily="2" charset="0"/>
                <a:cs typeface="Arial" panose="020B0604020202020204" pitchFamily="34" charset="0"/>
              </a:rPr>
              <a:t>Genial Institucional S.A. CCTVM</a:t>
            </a:r>
          </a:p>
        </p:txBody>
      </p:sp>
      <p:sp>
        <p:nvSpPr>
          <p:cNvPr id="27" name="TextBox 24">
            <a:extLst>
              <a:ext uri="{FF2B5EF4-FFF2-40B4-BE49-F238E27FC236}">
                <a16:creationId xmlns:a16="http://schemas.microsoft.com/office/drawing/2014/main" id="{564E8301-F133-1EB0-75B6-A67044B34AA6}"/>
              </a:ext>
            </a:extLst>
          </p:cNvPr>
          <p:cNvSpPr txBox="1"/>
          <p:nvPr/>
        </p:nvSpPr>
        <p:spPr>
          <a:xfrm>
            <a:off x="4941532" y="2117331"/>
            <a:ext cx="1366837" cy="292388"/>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Luca Vello</a:t>
            </a:r>
          </a:p>
          <a:p>
            <a:r>
              <a:rPr lang="pt-BR" sz="550" dirty="0">
                <a:solidFill>
                  <a:schemeClr val="tx1">
                    <a:lumMod val="65000"/>
                    <a:lumOff val="35000"/>
                  </a:schemeClr>
                </a:solidFill>
                <a:latin typeface="Montserrat Medium" pitchFamily="2" charset="0"/>
                <a:cs typeface="Arial" panose="020B0604020202020204" pitchFamily="34" charset="0"/>
              </a:rPr>
              <a:t>+55 (11) 3206-1457</a:t>
            </a:r>
          </a:p>
          <a:p>
            <a:r>
              <a:rPr lang="pt-BR" sz="550" dirty="0">
                <a:solidFill>
                  <a:schemeClr val="tx1">
                    <a:lumMod val="65000"/>
                    <a:lumOff val="35000"/>
                  </a:schemeClr>
                </a:solidFill>
                <a:latin typeface="Montserrat Medium" pitchFamily="2" charset="0"/>
                <a:cs typeface="Arial" panose="020B0604020202020204" pitchFamily="34" charset="0"/>
              </a:rPr>
              <a:t>luca.vello@genial.com.vc</a:t>
            </a:r>
            <a:endParaRPr lang="en-US" sz="550" dirty="0">
              <a:solidFill>
                <a:schemeClr val="tx1">
                  <a:lumMod val="65000"/>
                  <a:lumOff val="35000"/>
                </a:schemeClr>
              </a:solidFill>
              <a:latin typeface="Montserrat Medium" pitchFamily="2" charset="0"/>
              <a:cs typeface="Arial" panose="020B0604020202020204" pitchFamily="34" charset="0"/>
            </a:endParaRPr>
          </a:p>
        </p:txBody>
      </p:sp>
      <p:sp>
        <p:nvSpPr>
          <p:cNvPr id="3" name="TextBox 2">
            <a:extLst>
              <a:ext uri="{FF2B5EF4-FFF2-40B4-BE49-F238E27FC236}">
                <a16:creationId xmlns:a16="http://schemas.microsoft.com/office/drawing/2014/main" id="{EBA68141-9E09-9BF6-00BC-4CE3B87F444C}"/>
              </a:ext>
            </a:extLst>
          </p:cNvPr>
          <p:cNvSpPr txBox="1"/>
          <p:nvPr/>
        </p:nvSpPr>
        <p:spPr>
          <a:xfrm>
            <a:off x="149891" y="1877390"/>
            <a:ext cx="4608513" cy="6868675"/>
          </a:xfrm>
          <a:prstGeom prst="rect">
            <a:avLst/>
          </a:prstGeom>
          <a:noFill/>
        </p:spPr>
        <p:txBody>
          <a:bodyPr wrap="square">
            <a:noAutofit/>
          </a:bodyPr>
          <a:lstStyle/>
          <a:p>
            <a:pPr algn="just"/>
            <a:r>
              <a:rPr lang="pt-BR" sz="800" b="1" dirty="0">
                <a:solidFill>
                  <a:srgbClr val="2121A9"/>
                </a:solidFill>
                <a:latin typeface="Montserrat Medium" pitchFamily="2" charset="0"/>
              </a:rPr>
              <a:t>Conclusão</a:t>
            </a:r>
          </a:p>
          <a:p>
            <a:pPr algn="just"/>
            <a:endParaRPr lang="pt-BR" sz="800" dirty="0">
              <a:latin typeface="Montserrat Medium" pitchFamily="2" charset="0"/>
            </a:endParaRPr>
          </a:p>
          <a:p>
            <a:pPr algn="just"/>
            <a:r>
              <a:rPr lang="pt-BR" sz="800" dirty="0">
                <a:latin typeface="Montserrat Medium" pitchFamily="2" charset="0"/>
              </a:rPr>
              <a:t>O fechamento da aquisição da Arbex é, do ponto de vista estritamente financeiro, uma transação estruturada para minimizar o desembolso imediato de caixa da Suzano (US$1,3b vs. US$1,7b originalmente pactuados), à custa de maior dívida consolidada assumida no nível do próprio ativo adquirido. O valor de empresa (EV) implícito permaneceu relativamente estável ao redor de US$3,4–3,6b entre a assinatura (jun/2025) e o fechamento (jul/2026).</a:t>
            </a:r>
          </a:p>
          <a:p>
            <a:pPr algn="just"/>
            <a:endParaRPr lang="pt-BR" sz="800" dirty="0">
              <a:latin typeface="Montserrat Medium" pitchFamily="2" charset="0"/>
            </a:endParaRPr>
          </a:p>
          <a:p>
            <a:pPr algn="just"/>
            <a:r>
              <a:rPr lang="pt-BR" sz="800" dirty="0">
                <a:latin typeface="Montserrat Medium" pitchFamily="2" charset="0"/>
              </a:rPr>
              <a:t>Os pontos centrais a monitorar nos próximos trimestres: </a:t>
            </a:r>
            <a:r>
              <a:rPr lang="pt-BR" sz="800" b="1" dirty="0">
                <a:latin typeface="Montserrat Medium" pitchFamily="2" charset="0"/>
              </a:rPr>
              <a:t>(i)</a:t>
            </a:r>
            <a:r>
              <a:rPr lang="pt-BR" sz="800" dirty="0">
                <a:latin typeface="Montserrat Medium" pitchFamily="2" charset="0"/>
              </a:rPr>
              <a:t> o detalhamento do balanço de abertura e do EBITDA da Arbex, que definirá o real impacto sobre a alavancagem consolidada; </a:t>
            </a:r>
            <a:r>
              <a:rPr lang="pt-BR" sz="800" b="1" dirty="0">
                <a:latin typeface="Montserrat Medium" pitchFamily="2" charset="0"/>
              </a:rPr>
              <a:t>(ii)</a:t>
            </a:r>
            <a:r>
              <a:rPr lang="pt-BR" sz="800" dirty="0">
                <a:latin typeface="Montserrat Medium" pitchFamily="2" charset="0"/>
              </a:rPr>
              <a:t> o ritmo de captura de sinergias industriais/comerciais entre as duas companhias; e </a:t>
            </a:r>
            <a:r>
              <a:rPr lang="pt-BR" sz="800" b="1" dirty="0">
                <a:latin typeface="Montserrat Medium" pitchFamily="2" charset="0"/>
              </a:rPr>
              <a:t>(iii)</a:t>
            </a:r>
            <a:r>
              <a:rPr lang="pt-BR" sz="800" dirty="0">
                <a:latin typeface="Montserrat Medium" pitchFamily="2" charset="0"/>
              </a:rPr>
              <a:t> a trajetória da alavancagem financeira, que já parte de um patamar desafiador antes mesmo da consolidação do novo ativo.</a:t>
            </a:r>
          </a:p>
          <a:p>
            <a:pPr algn="just"/>
            <a:endParaRPr lang="pt-BR" sz="800" b="1" dirty="0">
              <a:solidFill>
                <a:srgbClr val="2121A9"/>
              </a:solidFill>
              <a:latin typeface="Montserrat Medium" pitchFamily="2" charset="0"/>
            </a:endParaRPr>
          </a:p>
          <a:p>
            <a:pPr algn="just"/>
            <a:r>
              <a:rPr lang="pt-BR" sz="800" b="1" dirty="0">
                <a:solidFill>
                  <a:srgbClr val="2121A9"/>
                </a:solidFill>
                <a:latin typeface="Montserrat Medium" pitchFamily="2" charset="0"/>
              </a:rPr>
              <a:t>1. O que foi anunciado?</a:t>
            </a:r>
          </a:p>
          <a:p>
            <a:pPr algn="just"/>
            <a:endParaRPr lang="pt-BR" sz="800" dirty="0">
              <a:latin typeface="Montserrat Medium" pitchFamily="2" charset="0"/>
            </a:endParaRPr>
          </a:p>
          <a:p>
            <a:pPr algn="just"/>
            <a:r>
              <a:rPr lang="pt-BR" sz="800" dirty="0">
                <a:latin typeface="Montserrat Medium" pitchFamily="2" charset="0"/>
              </a:rPr>
              <a:t>A Suzano, por meio de sua subsidiária Suzano International Holding B.V., concluiu a compra de 51% da FamPro Tissue Holdings B.V., renomeada “Arbex”, com o cumprimento de todas as condições precedentes do Contrato firmado em 4/jun de 2025, incluindo a reorganização societária da KC nas regiões incluídas e as aprovações concorrenciais (confirmadas em FR de 28/mai de 2026). O fechamento ocorreu dentro do guidance da Companhia (3T26).</a:t>
            </a: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dirty="0">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a:p>
            <a:pPr algn="just"/>
            <a:endParaRPr lang="pt-BR" sz="800" b="1" dirty="0">
              <a:solidFill>
                <a:srgbClr val="2121A9"/>
              </a:solidFill>
              <a:latin typeface="Montserrat Medium" pitchFamily="2" charset="0"/>
            </a:endParaRPr>
          </a:p>
        </p:txBody>
      </p:sp>
      <p:pic>
        <p:nvPicPr>
          <p:cNvPr id="8" name="Picture 7">
            <a:extLst>
              <a:ext uri="{FF2B5EF4-FFF2-40B4-BE49-F238E27FC236}">
                <a16:creationId xmlns:a16="http://schemas.microsoft.com/office/drawing/2014/main" id="{99C74CCB-4D1C-63C0-ACB1-FDA5F769062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2132" y="4952199"/>
            <a:ext cx="4516271" cy="3051012"/>
          </a:xfrm>
          <a:prstGeom prst="rect">
            <a:avLst/>
          </a:prstGeom>
        </p:spPr>
      </p:pic>
    </p:spTree>
    <p:extLst>
      <p:ext uri="{BB962C8B-B14F-4D97-AF65-F5344CB8AC3E}">
        <p14:creationId xmlns:p14="http://schemas.microsoft.com/office/powerpoint/2010/main" val="1456612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2875" y="552450"/>
            <a:ext cx="4600575" cy="8172450"/>
          </a:xfrm>
          <a:prstGeom prst="rect">
            <a:avLst/>
          </a:prstGeom>
          <a:noFill/>
        </p:spPr>
        <p:txBody>
          <a:bodyPr wrap="square">
            <a:noAutofit/>
          </a:bodyPr>
          <a:lstStyle/>
          <a:p>
            <a:pPr algn="just"/>
            <a:r>
              <a:rPr lang="pt-BR" sz="800" b="1" dirty="0">
                <a:solidFill>
                  <a:srgbClr val="2121A9"/>
                </a:solidFill>
                <a:latin typeface="Montserrat Medium" pitchFamily="2" charset="0"/>
              </a:rPr>
              <a:t>2. A engenharia financeira por trás da queda de preço</a:t>
            </a:r>
          </a:p>
          <a:p>
            <a:pPr algn="just"/>
            <a:endParaRPr lang="pt-BR" sz="800" dirty="0">
              <a:latin typeface="Montserrat Medium" pitchFamily="2" charset="0"/>
            </a:endParaRPr>
          </a:p>
          <a:p>
            <a:pPr algn="just"/>
            <a:r>
              <a:rPr lang="pt-BR" sz="800" dirty="0">
                <a:latin typeface="Montserrat Medium" pitchFamily="2" charset="0"/>
              </a:rPr>
              <a:t>O ponto mais relevante não é o valor de US$1,3b em si, mas a razão da diferença frente aos US$1,7b originais. O FR é explícito: o valor pago “considera a estrutura de capital inicial da JV”, que já nasce com dívida líquida de ~US$1,0b “resultante de financiamento levantado no contexto da Transação”. Ou seja, parte do valor foi migrado do cheque de </a:t>
            </a:r>
            <a:r>
              <a:rPr lang="pt-BR" sz="800" dirty="0" err="1">
                <a:latin typeface="Montserrat Medium" pitchFamily="2" charset="0"/>
              </a:rPr>
              <a:t>equity</a:t>
            </a:r>
            <a:r>
              <a:rPr lang="pt-BR" sz="800" dirty="0">
                <a:latin typeface="Montserrat Medium" pitchFamily="2" charset="0"/>
              </a:rPr>
              <a:t> da Suzano para dívida da própria Arbex — equivalente a uma recapitalização alavancada no nível do ativo antes do fechamento.</a:t>
            </a:r>
          </a:p>
          <a:p>
            <a:pPr algn="just"/>
            <a:endParaRPr lang="pt-BR" sz="800" b="1" dirty="0">
              <a:latin typeface="Montserrat Medium" pitchFamily="2" charset="0"/>
            </a:endParaRPr>
          </a:p>
          <a:p>
            <a:pPr algn="just"/>
            <a:r>
              <a:rPr lang="pt-BR" sz="800" b="1" dirty="0" err="1">
                <a:latin typeface="Montserrat Medium" pitchFamily="2" charset="0"/>
              </a:rPr>
              <a:t>Jun</a:t>
            </a:r>
            <a:r>
              <a:rPr lang="pt-BR" sz="800" b="1" dirty="0">
                <a:latin typeface="Montserrat Medium" pitchFamily="2" charset="0"/>
              </a:rPr>
              <a:t>/25: </a:t>
            </a:r>
            <a:r>
              <a:rPr lang="pt-BR" sz="800" dirty="0">
                <a:latin typeface="Montserrat Medium" pitchFamily="2" charset="0"/>
              </a:rPr>
              <a:t>US$1,7b por 51% implica </a:t>
            </a:r>
            <a:r>
              <a:rPr lang="pt-BR" sz="800" dirty="0" err="1">
                <a:latin typeface="Montserrat Medium" pitchFamily="2" charset="0"/>
              </a:rPr>
              <a:t>equity</a:t>
            </a:r>
            <a:r>
              <a:rPr lang="pt-BR" sz="800" dirty="0">
                <a:latin typeface="Montserrat Medium" pitchFamily="2" charset="0"/>
              </a:rPr>
              <a:t> a 100% de ~US$3,4b (sem dívida líquida relevante à época).</a:t>
            </a:r>
          </a:p>
          <a:p>
            <a:pPr algn="just"/>
            <a:r>
              <a:rPr lang="pt-BR" sz="800" b="1" dirty="0">
                <a:latin typeface="Montserrat Medium" pitchFamily="2" charset="0"/>
              </a:rPr>
              <a:t>Jul/26 (fechamento): </a:t>
            </a:r>
            <a:r>
              <a:rPr lang="pt-BR" sz="800" dirty="0">
                <a:latin typeface="Montserrat Medium" pitchFamily="2" charset="0"/>
              </a:rPr>
              <a:t>US$1,3b por 51% implica </a:t>
            </a:r>
            <a:r>
              <a:rPr lang="pt-BR" sz="800" dirty="0" err="1">
                <a:latin typeface="Montserrat Medium" pitchFamily="2" charset="0"/>
              </a:rPr>
              <a:t>equity</a:t>
            </a:r>
            <a:r>
              <a:rPr lang="pt-BR" sz="800" dirty="0">
                <a:latin typeface="Montserrat Medium" pitchFamily="2" charset="0"/>
              </a:rPr>
              <a:t> a 100% de ~US$2,6b; somando a dívida líquida de ~US$1,0b da JV, o EV implícito sobe para ~US$3,55b.</a:t>
            </a:r>
          </a:p>
          <a:p>
            <a:pPr algn="just"/>
            <a:endParaRPr lang="pt-BR" sz="800" dirty="0">
              <a:latin typeface="Montserrat Medium" pitchFamily="2" charset="0"/>
            </a:endParaRPr>
          </a:p>
          <a:p>
            <a:pPr algn="just"/>
            <a:r>
              <a:rPr lang="pt-BR" sz="800" dirty="0">
                <a:latin typeface="Montserrat Medium" pitchFamily="2" charset="0"/>
              </a:rPr>
              <a:t>Ou seja, o EV pouco se moveu (ligeiramente maior), mas o desembolso de caixa da Suzano caiu ~25%. Leitura </a:t>
            </a:r>
            <a:r>
              <a:rPr lang="pt-BR" sz="800" b="1" dirty="0">
                <a:latin typeface="Montserrat Medium" pitchFamily="2" charset="0"/>
              </a:rPr>
              <a:t>favorável</a:t>
            </a:r>
            <a:r>
              <a:rPr lang="pt-BR" sz="800" dirty="0">
                <a:latin typeface="Montserrat Medium" pitchFamily="2" charset="0"/>
              </a:rPr>
              <a:t> para a liquidez do controlador na entrada — com a contrapartida de que, assumindo o controle, a </a:t>
            </a:r>
            <a:r>
              <a:rPr lang="pt-BR" sz="800" b="1" dirty="0">
                <a:latin typeface="Montserrat Medium" pitchFamily="2" charset="0"/>
              </a:rPr>
              <a:t>dívida líquida da JV deve ser integralmente consolidada</a:t>
            </a:r>
            <a:r>
              <a:rPr lang="pt-BR" sz="800" dirty="0">
                <a:latin typeface="Montserrat Medium" pitchFamily="2" charset="0"/>
              </a:rPr>
              <a:t> nas </a:t>
            </a:r>
            <a:r>
              <a:rPr lang="pt-BR" sz="800" dirty="0" err="1">
                <a:latin typeface="Montserrat Medium" pitchFamily="2" charset="0"/>
              </a:rPr>
              <a:t>DFs</a:t>
            </a:r>
            <a:r>
              <a:rPr lang="pt-BR" sz="800" dirty="0">
                <a:latin typeface="Montserrat Medium" pitchFamily="2" charset="0"/>
              </a:rPr>
              <a:t> de Suzano, e não apenas 51%.</a:t>
            </a:r>
          </a:p>
          <a:p>
            <a:pPr algn="just"/>
            <a:endParaRPr lang="pt-BR" sz="800" b="1" dirty="0">
              <a:solidFill>
                <a:srgbClr val="2121A9"/>
              </a:solidFill>
              <a:latin typeface="Montserrat Medium" pitchFamily="2" charset="0"/>
            </a:endParaRPr>
          </a:p>
          <a:p>
            <a:pPr algn="just"/>
            <a:r>
              <a:rPr lang="pt-BR" sz="800" b="1" dirty="0">
                <a:solidFill>
                  <a:srgbClr val="2121A9"/>
                </a:solidFill>
                <a:latin typeface="Montserrat Medium" pitchFamily="2" charset="0"/>
              </a:rPr>
              <a:t>3. Impacto no balanço consolidado</a:t>
            </a:r>
          </a:p>
          <a:p>
            <a:pPr algn="just"/>
            <a:endParaRPr lang="pt-BR" sz="800" dirty="0">
              <a:latin typeface="Montserrat Medium" pitchFamily="2" charset="0"/>
            </a:endParaRPr>
          </a:p>
          <a:p>
            <a:pPr algn="just"/>
            <a:r>
              <a:rPr lang="pt-BR" sz="800" dirty="0">
                <a:latin typeface="Montserrat Medium" pitchFamily="2" charset="0"/>
              </a:rPr>
              <a:t>A nota de fechamento afirma que o acordo de acionistas “reflete a posição da Companhia como acionista controladora”. Com Chairman e maioria funcional no board (Schalka + Carlos Aníbal frente a dois indicados da KC e um independente), a leitura contábil provável é </a:t>
            </a:r>
            <a:r>
              <a:rPr lang="pt-BR" sz="800" b="1" dirty="0">
                <a:latin typeface="Montserrat Medium" pitchFamily="2" charset="0"/>
              </a:rPr>
              <a:t>consolidação integral</a:t>
            </a:r>
            <a:r>
              <a:rPr lang="pt-BR" sz="800" dirty="0">
                <a:latin typeface="Montserrat Medium" pitchFamily="2" charset="0"/>
              </a:rPr>
              <a:t> da Arbex (IFRS 10), com os 49% da KC como participação de não controladores (NCI), e não equivalência patrimonial.</a:t>
            </a:r>
          </a:p>
          <a:p>
            <a:pPr algn="just"/>
            <a:endParaRPr lang="pt-BR" sz="800" dirty="0">
              <a:latin typeface="Montserrat Medium" pitchFamily="2" charset="0"/>
            </a:endParaRPr>
          </a:p>
          <a:p>
            <a:pPr algn="just"/>
            <a:r>
              <a:rPr lang="pt-BR" sz="800" dirty="0">
                <a:latin typeface="Montserrat Medium" pitchFamily="2" charset="0"/>
              </a:rPr>
              <a:t>Suzano encerrou o 1T26 com dívida líquida de R$68,1b (US$13b) e alavancagem de 3,2x (R$) / 3,3x (US$). O efeito combinado — desembolso de US$1,3b + consolidação de ~US$1,0b de dívida da Arbex — aponta para adição bruta de até </a:t>
            </a:r>
            <a:r>
              <a:rPr lang="pt-BR" sz="800" b="1" dirty="0">
                <a:latin typeface="Montserrat Medium" pitchFamily="2" charset="0"/>
              </a:rPr>
              <a:t>~US$2,3b</a:t>
            </a:r>
            <a:r>
              <a:rPr lang="pt-BR" sz="800" dirty="0">
                <a:latin typeface="Montserrat Medium" pitchFamily="2" charset="0"/>
              </a:rPr>
              <a:t> à dívida líquida consolidada, antes de qualquer EBITDA da nova operação. O efeito líquido deve ficar entre um aumento marginal (se a Arbex contribuir EBITDA relevante desde o 1º trimestre) e um salto mais expressivo (se a dívida vier antes do EBITDA ou houver custos de integração). De todo modo, a transação eleva a alavancagem a partir do patamar mais alto do ciclo recente (3,2x–3,3x vs. 3,0x no 1T25).</a:t>
            </a:r>
          </a:p>
          <a:p>
            <a:pPr algn="just"/>
            <a:endParaRPr lang="pt-BR" sz="800" b="1" dirty="0">
              <a:solidFill>
                <a:srgbClr val="2121A9"/>
              </a:solidFill>
              <a:latin typeface="Montserrat Medium" pitchFamily="2" charset="0"/>
            </a:endParaRPr>
          </a:p>
          <a:p>
            <a:pPr algn="just"/>
            <a:endParaRPr lang="pt-BR" sz="800"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3" name="TextBox 72">
            <a:extLst>
              <a:ext uri="{FF2B5EF4-FFF2-40B4-BE49-F238E27FC236}">
                <a16:creationId xmlns:a16="http://schemas.microsoft.com/office/drawing/2014/main" id="{A8BC2957-5CA7-A88B-7AE4-A7BBE3925554}"/>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2" name="TextBox 25">
            <a:extLst>
              <a:ext uri="{FF2B5EF4-FFF2-40B4-BE49-F238E27FC236}">
                <a16:creationId xmlns:a16="http://schemas.microsoft.com/office/drawing/2014/main" id="{DD55B28F-9C43-D989-04CC-C16DB5D23390}"/>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01 de julho de 2026</a:t>
            </a:r>
          </a:p>
          <a:p>
            <a:r>
              <a:rPr lang="pt-BR" sz="800" dirty="0">
                <a:latin typeface="Montserrat Medium" pitchFamily="2" charset="0"/>
                <a:cs typeface="Arial" panose="020B0604020202020204" pitchFamily="34" charset="0"/>
              </a:rPr>
              <a:t>Genial Institucional S.A. CCTVM</a:t>
            </a:r>
          </a:p>
        </p:txBody>
      </p:sp>
      <p:pic>
        <p:nvPicPr>
          <p:cNvPr id="12" name="Picture 11">
            <a:extLst>
              <a:ext uri="{FF2B5EF4-FFF2-40B4-BE49-F238E27FC236}">
                <a16:creationId xmlns:a16="http://schemas.microsoft.com/office/drawing/2014/main" id="{8E68D483-15EC-9790-79CF-40890A3A26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663" y="5101014"/>
            <a:ext cx="4508787" cy="2244392"/>
          </a:xfrm>
          <a:prstGeom prst="rect">
            <a:avLst/>
          </a:prstGeom>
        </p:spPr>
      </p:pic>
    </p:spTree>
    <p:extLst>
      <p:ext uri="{BB962C8B-B14F-4D97-AF65-F5344CB8AC3E}">
        <p14:creationId xmlns:p14="http://schemas.microsoft.com/office/powerpoint/2010/main" val="417443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F230E3-1D51-DDD4-A2B2-9B35CA0E82EE}"/>
            </a:ext>
          </a:extLst>
        </p:cNvPr>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2CEBCC2B-48E3-5CFF-5AFE-FEA5879CCEAB}"/>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42673D86-632A-689F-68E6-55CD041AF23A}"/>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F313AFE5-19CC-3157-88A8-E49C83AB510C}"/>
              </a:ext>
            </a:extLst>
          </p:cNvPr>
          <p:cNvSpPr txBox="1"/>
          <p:nvPr/>
        </p:nvSpPr>
        <p:spPr>
          <a:xfrm>
            <a:off x="142875" y="552450"/>
            <a:ext cx="4600575" cy="8172450"/>
          </a:xfrm>
          <a:prstGeom prst="rect">
            <a:avLst/>
          </a:prstGeom>
          <a:noFill/>
        </p:spPr>
        <p:txBody>
          <a:bodyPr wrap="square">
            <a:noAutofit/>
          </a:bodyPr>
          <a:lstStyle/>
          <a:p>
            <a:pPr algn="just"/>
            <a:r>
              <a:rPr lang="pt-BR" sz="800" b="1" dirty="0">
                <a:solidFill>
                  <a:srgbClr val="2121A9"/>
                </a:solidFill>
                <a:latin typeface="Montserrat Medium" pitchFamily="2" charset="0"/>
              </a:rPr>
              <a:t>4. Racional estratégico e leitura para a tese</a:t>
            </a:r>
          </a:p>
          <a:p>
            <a:pPr algn="just"/>
            <a:endParaRPr lang="pt-BR" sz="800" b="1" dirty="0">
              <a:latin typeface="Montserrat Medium" pitchFamily="2" charset="0"/>
            </a:endParaRPr>
          </a:p>
          <a:p>
            <a:pPr algn="just"/>
            <a:r>
              <a:rPr lang="pt-BR" sz="800" b="1" dirty="0">
                <a:latin typeface="Montserrat Medium" pitchFamily="2" charset="0"/>
              </a:rPr>
              <a:t>4.1 Do lado da Suzano — diversificação com controle operacional. </a:t>
            </a:r>
            <a:r>
              <a:rPr lang="pt-BR" sz="800" dirty="0">
                <a:latin typeface="Montserrat Medium" pitchFamily="2" charset="0"/>
              </a:rPr>
              <a:t>A transação alinha-se à estratégia de crescimento com disciplina financeira em negócios escaláveis. A Arbex transforma a exposição residual a bens de consumo numa plataforma global de </a:t>
            </a:r>
            <a:r>
              <a:rPr lang="pt-BR" sz="800" dirty="0" err="1">
                <a:latin typeface="Montserrat Medium" pitchFamily="2" charset="0"/>
              </a:rPr>
              <a:t>tissue</a:t>
            </a:r>
            <a:r>
              <a:rPr lang="pt-BR" sz="800" dirty="0">
                <a:latin typeface="Montserrat Medium" pitchFamily="2" charset="0"/>
              </a:rPr>
              <a:t> com 22 fábricas em 14 países e presença em 70+ mercados. A opção de compra dos 49% remanescentes da KC (a partir do 3º aniversário) preserva opcionalidade de consolidação total sem exigir o desembolso agora.</a:t>
            </a:r>
          </a:p>
          <a:p>
            <a:pPr algn="just"/>
            <a:endParaRPr lang="pt-BR" sz="800" b="1" dirty="0">
              <a:latin typeface="Montserrat Medium" pitchFamily="2" charset="0"/>
            </a:endParaRPr>
          </a:p>
          <a:p>
            <a:pPr algn="just"/>
            <a:r>
              <a:rPr lang="pt-BR" sz="800" b="1" dirty="0">
                <a:latin typeface="Montserrat Medium" pitchFamily="2" charset="0"/>
              </a:rPr>
              <a:t>4.2 Do lado da KC — reforço da tese de “</a:t>
            </a:r>
            <a:r>
              <a:rPr lang="pt-BR" sz="800" b="1" dirty="0" err="1">
                <a:latin typeface="Montserrat Medium" pitchFamily="2" charset="0"/>
              </a:rPr>
              <a:t>pure</a:t>
            </a:r>
            <a:r>
              <a:rPr lang="pt-BR" sz="800" b="1" dirty="0">
                <a:latin typeface="Montserrat Medium" pitchFamily="2" charset="0"/>
              </a:rPr>
              <a:t> play” em Health &amp; </a:t>
            </a:r>
            <a:r>
              <a:rPr lang="pt-BR" sz="800" b="1" dirty="0" err="1">
                <a:latin typeface="Montserrat Medium" pitchFamily="2" charset="0"/>
              </a:rPr>
              <a:t>Wellness</a:t>
            </a:r>
            <a:r>
              <a:rPr lang="pt-BR" sz="800" b="1" dirty="0">
                <a:latin typeface="Montserrat Medium" pitchFamily="2" charset="0"/>
              </a:rPr>
              <a:t>. </a:t>
            </a:r>
            <a:r>
              <a:rPr lang="pt-BR" sz="800" dirty="0">
                <a:latin typeface="Montserrat Medium" pitchFamily="2" charset="0"/>
              </a:rPr>
              <a:t>A KC vinha se desfazendo de ativos intensivos em capital e expostos à fibra (</a:t>
            </a:r>
            <a:r>
              <a:rPr lang="pt-BR" sz="800" dirty="0" err="1">
                <a:latin typeface="Montserrat Medium" pitchFamily="2" charset="0"/>
              </a:rPr>
              <a:t>tissue</a:t>
            </a:r>
            <a:r>
              <a:rPr lang="pt-BR" sz="800" dirty="0">
                <a:latin typeface="Montserrat Medium" pitchFamily="2" charset="0"/>
              </a:rPr>
              <a:t> Brasil em 2023, EPI em 2024, marca própria dos EUA 2022–2025) para focar em cuidados pessoais de maior margem, movimento acelerado pela aquisição da </a:t>
            </a:r>
            <a:r>
              <a:rPr lang="pt-BR" sz="800" dirty="0" err="1">
                <a:latin typeface="Montserrat Medium" pitchFamily="2" charset="0"/>
              </a:rPr>
              <a:t>Kenvue</a:t>
            </a:r>
            <a:r>
              <a:rPr lang="pt-BR" sz="800" dirty="0">
                <a:latin typeface="Montserrat Medium" pitchFamily="2" charset="0"/>
              </a:rPr>
              <a:t>. Como a KC sai de um negócio não-core, o management da Suzano precisa de atenção redobrada à captura de sinergias no curto prazo.</a:t>
            </a:r>
          </a:p>
          <a:p>
            <a:pPr algn="just"/>
            <a:endParaRPr lang="pt-BR" sz="800" dirty="0">
              <a:latin typeface="Montserrat Medium" pitchFamily="2" charset="0"/>
            </a:endParaRPr>
          </a:p>
          <a:p>
            <a:pPr algn="just"/>
            <a:r>
              <a:rPr lang="pt-BR" sz="800" b="1" dirty="0">
                <a:solidFill>
                  <a:srgbClr val="2121A9"/>
                </a:solidFill>
                <a:latin typeface="Montserrat Medium" pitchFamily="2" charset="0"/>
              </a:rPr>
              <a:t>5. Pontos de atenção</a:t>
            </a:r>
          </a:p>
          <a:p>
            <a:pPr algn="just"/>
            <a:endParaRPr lang="pt-BR" sz="800" b="1" dirty="0">
              <a:latin typeface="Montserrat Medium" pitchFamily="2" charset="0"/>
            </a:endParaRPr>
          </a:p>
          <a:p>
            <a:pPr algn="just"/>
            <a:r>
              <a:rPr lang="pt-BR" sz="800" b="1" dirty="0">
                <a:latin typeface="Montserrat Medium" pitchFamily="2" charset="0"/>
              </a:rPr>
              <a:t>Alavancagem. </a:t>
            </a:r>
            <a:r>
              <a:rPr lang="pt-BR" sz="800" dirty="0">
                <a:latin typeface="Montserrat Medium" pitchFamily="2" charset="0"/>
              </a:rPr>
              <a:t>A Suzano entra já em patamar historicamente elevado (3,2x–3,3x no 1T26); a consolidação integral da dívida da Arbex (~US$1,0b) deve elevar ainda mais o indicador antes de qualquer ganho de EBITDA.</a:t>
            </a:r>
          </a:p>
          <a:p>
            <a:pPr algn="just"/>
            <a:endParaRPr lang="pt-BR" sz="800" b="1" dirty="0">
              <a:latin typeface="Montserrat Medium" pitchFamily="2" charset="0"/>
            </a:endParaRPr>
          </a:p>
          <a:p>
            <a:pPr algn="just"/>
            <a:r>
              <a:rPr lang="pt-BR" sz="800" b="1" dirty="0">
                <a:latin typeface="Montserrat Medium" pitchFamily="2" charset="0"/>
              </a:rPr>
              <a:t>Divulgação pendente. </a:t>
            </a:r>
            <a:r>
              <a:rPr lang="pt-BR" sz="800" dirty="0">
                <a:latin typeface="Montserrat Medium" pitchFamily="2" charset="0"/>
              </a:rPr>
              <a:t>O balanço de abertura da Arbex (ativos, passivos, EBITDA proforma) ainda não foi detalhado; a magnitude real só deve ficar clara nos resultados do 2T26/3T26.</a:t>
            </a:r>
          </a:p>
          <a:p>
            <a:pPr algn="just"/>
            <a:endParaRPr lang="pt-BR" sz="800" b="1" dirty="0">
              <a:latin typeface="Montserrat Medium" pitchFamily="2" charset="0"/>
            </a:endParaRPr>
          </a:p>
          <a:p>
            <a:pPr algn="just"/>
            <a:r>
              <a:rPr lang="pt-BR" sz="800" b="1" dirty="0">
                <a:latin typeface="Montserrat Medium" pitchFamily="2" charset="0"/>
              </a:rPr>
              <a:t>Custos de separação/integração. </a:t>
            </a:r>
            <a:r>
              <a:rPr lang="pt-BR" sz="800" dirty="0">
                <a:latin typeface="Montserrat Medium" pitchFamily="2" charset="0"/>
              </a:rPr>
              <a:t>A KC já reporta “IFP </a:t>
            </a:r>
            <a:r>
              <a:rPr lang="pt-BR" sz="800" dirty="0" err="1">
                <a:latin typeface="Montserrat Medium" pitchFamily="2" charset="0"/>
              </a:rPr>
              <a:t>Separation</a:t>
            </a:r>
            <a:r>
              <a:rPr lang="pt-BR" sz="800" dirty="0">
                <a:latin typeface="Montserrat Medium" pitchFamily="2" charset="0"/>
              </a:rPr>
              <a:t> </a:t>
            </a:r>
            <a:r>
              <a:rPr lang="pt-BR" sz="800" dirty="0" err="1">
                <a:latin typeface="Montserrat Medium" pitchFamily="2" charset="0"/>
              </a:rPr>
              <a:t>Costs</a:t>
            </a:r>
            <a:r>
              <a:rPr lang="pt-BR" sz="800" dirty="0">
                <a:latin typeface="Montserrat Medium" pitchFamily="2" charset="0"/>
              </a:rPr>
              <a:t>” recorrentes (US$32m no 1T26); parte desses custos de transição deve seguir impactando a Arbex nos próximos trimestres.</a:t>
            </a:r>
          </a:p>
          <a:p>
            <a:pPr algn="just"/>
            <a:endParaRPr lang="pt-BR" sz="800" b="1" dirty="0">
              <a:latin typeface="Montserrat Medium" pitchFamily="2" charset="0"/>
            </a:endParaRPr>
          </a:p>
          <a:p>
            <a:pPr algn="just"/>
            <a:r>
              <a:rPr lang="pt-BR" sz="800" b="1" dirty="0">
                <a:latin typeface="Montserrat Medium" pitchFamily="2" charset="0"/>
              </a:rPr>
              <a:t>Governança compartilhada. </a:t>
            </a:r>
            <a:r>
              <a:rPr lang="pt-BR" sz="800" dirty="0">
                <a:latin typeface="Montserrat Medium" pitchFamily="2" charset="0"/>
              </a:rPr>
              <a:t>Com CEO oriundo da KC e CFO com histórico misto KC/Mars, a integração de cultura e </a:t>
            </a:r>
            <a:r>
              <a:rPr lang="pt-BR" sz="800" dirty="0" err="1">
                <a:latin typeface="Montserrat Medium" pitchFamily="2" charset="0"/>
              </a:rPr>
              <a:t>reporting</a:t>
            </a:r>
            <a:r>
              <a:rPr lang="pt-BR" sz="800" dirty="0">
                <a:latin typeface="Montserrat Medium" pitchFamily="2" charset="0"/>
              </a:rPr>
              <a:t> será fator-chave nos primeiros trimestres.</a:t>
            </a:r>
          </a:p>
          <a:p>
            <a:pPr algn="just"/>
            <a:endParaRPr lang="pt-BR" sz="800" b="1" dirty="0">
              <a:latin typeface="Montserrat Medium" pitchFamily="2" charset="0"/>
            </a:endParaRPr>
          </a:p>
          <a:p>
            <a:pPr algn="just"/>
            <a:r>
              <a:rPr lang="pt-BR" sz="800" b="1" dirty="0">
                <a:latin typeface="Montserrat Medium" pitchFamily="2" charset="0"/>
              </a:rPr>
              <a:t>Câmbio. </a:t>
            </a:r>
            <a:r>
              <a:rPr lang="pt-BR" sz="800" dirty="0">
                <a:latin typeface="Montserrat Medium" pitchFamily="2" charset="0"/>
              </a:rPr>
              <a:t>A nova operação amplia a exposição a múltiplas moedas emergentes e europeias (14 países), fator adicional de complexidade para o hedge cambial, historicamente concentrado em USD/BRL.</a:t>
            </a:r>
          </a:p>
          <a:p>
            <a:pPr algn="just"/>
            <a:endParaRPr lang="pt-BR" sz="800" dirty="0">
              <a:latin typeface="Montserrat Medium" pitchFamily="2" charset="0"/>
            </a:endParaRPr>
          </a:p>
        </p:txBody>
      </p:sp>
      <p:grpSp>
        <p:nvGrpSpPr>
          <p:cNvPr id="8" name="Group 7">
            <a:extLst>
              <a:ext uri="{FF2B5EF4-FFF2-40B4-BE49-F238E27FC236}">
                <a16:creationId xmlns:a16="http://schemas.microsoft.com/office/drawing/2014/main" id="{29153864-11FF-874A-F7DF-49711DC7B251}"/>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336D9CCA-50CB-7FE8-A3FC-3B72F648330F}"/>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61462666-6E8F-C175-C5B5-74CB64DAB2FC}"/>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CF32C6CA-4BA6-488E-A634-F6F255795318}"/>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FB6A2F87-1C4B-203C-D293-39681449E781}"/>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3" name="TextBox 72">
            <a:extLst>
              <a:ext uri="{FF2B5EF4-FFF2-40B4-BE49-F238E27FC236}">
                <a16:creationId xmlns:a16="http://schemas.microsoft.com/office/drawing/2014/main" id="{895EDF68-7888-30B4-5595-80D9BA6AC2D3}"/>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2" name="TextBox 25">
            <a:extLst>
              <a:ext uri="{FF2B5EF4-FFF2-40B4-BE49-F238E27FC236}">
                <a16:creationId xmlns:a16="http://schemas.microsoft.com/office/drawing/2014/main" id="{2F3E5BBF-A93A-AB39-639F-419FEC007137}"/>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01 de julho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033256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27798"/>
            <a:ext cx="6435192" cy="8407022"/>
          </a:xfrm>
          <a:prstGeom prst="rect">
            <a:avLst/>
          </a:prstGeom>
          <a:noFill/>
        </p:spPr>
        <p:txBody>
          <a:bodyPr wrap="square">
            <a:noAutofit/>
          </a:bodyPr>
          <a:lstStyle/>
          <a:p>
            <a:pPr algn="just">
              <a:lnSpc>
                <a:spcPct val="107000"/>
              </a:lnSpc>
              <a:spcBef>
                <a:spcPts val="800"/>
              </a:spcBef>
              <a:spcAft>
                <a:spcPts val="800"/>
              </a:spcAft>
            </a:pPr>
            <a:r>
              <a:rPr lang="en-US" sz="800" b="1" dirty="0">
                <a:solidFill>
                  <a:srgbClr val="002060"/>
                </a:solidFill>
                <a:latin typeface="Montserrat Medium" pitchFamily="2" charset="0"/>
              </a:rPr>
              <a:t>Seção de Disclosure</a:t>
            </a:r>
            <a:endParaRPr lang="pt-BR" sz="800" b="1" dirty="0">
              <a:solidFill>
                <a:srgbClr val="002060"/>
              </a:solidFill>
              <a:latin typeface="Montserrat Medium" pitchFamily="2"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1.  DISCLAIMER GERAL</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foi produzido pelo departamento de análise (“Genial Institutional Research”) da Genial Institutional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Corretora</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de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Câmbio</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Títulos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Valores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Mobiliários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S.A. (“GENIAL INSTITUTIONAL CCTVM”). Genial Institutional é uma marca da Genial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Investimentos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CCTVM.</a:t>
            </a:r>
          </a:p>
          <a:p>
            <a:pPr algn="just">
              <a:lnSpc>
                <a:spcPct val="115000"/>
              </a:lnSpc>
              <a:spcBef>
                <a:spcPts val="400"/>
              </a:spcBef>
              <a:spcAft>
                <a:spcPts val="400"/>
              </a:spcAft>
            </a:pP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não pode ser reproduzido ou redistribuído a qualquer outra pessoa, no todo ou em parte, para qualquer finalidade, sem o consentimento prévio por escrito da GENIAL INSTITUTIONAL CCTVM. A GENIAL INSTITUTIONAL CCTVM não se responsabiliza por quaisquer atos de terceiros nesse sentido.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de análise destina-se à distribuição apenas nas circunstâncias permitidas pela legislação aplicável. Este relatório não leva em consideração os objetivos de investimento, a situação financeira ou as necessidades específicas de qualquer destinatário, ainda que enviado a um único destinatário. Não há garantia de que constitua declaração ou resumo completo de quaisquer valores mobiliários, mercados, relatórios ou desdobramentos nele referidos. Nem a GENIAL INSTITUTIONAL CCTVM, nem seus diretores, administradores, funcionários ou agentes terão qualquer responsabilidade, a que título for, por erro, imprecisão ou incompletude de fato ou de opinião contidos neste relatório, ou por falta de diligência em sua preparação ou publicação, ou por quaisquer perdas ou danos decorrentes do uso deste relatório.</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 GENIAL INSTITUTIONAL CCTVM pode valer-se de barreiras de informação, como “Chinese Walls”, para controlar o fluxo de informações entre as áreas, unidades, divisões, grupos ou afiliadas da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Investir em quaisquer valores mobiliários não norte-americanos ou instrumentos financeiros relacionados (inclusive ADRs) discutidos neste relatório pode apresentar certos riscos. Os valores mobiliários de emissores não norte-americanos podem não estar registrados na, ou sujeitos às regulamentações da, U.S. Securities and Exchange Commission. As informações sobre tais valores mobiliários podem ser limitadas. Empresas estrangeiras podem não estar sujeitas a padrões de auditoria e divulgação e a exigências regulatórias comparáveis aos vigentes nos Estados Unidos.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valor de qualquer investimento ou rendimento de quaisquer valores mobiliários ou instrumentos financeiros relacionados discutidos neste relatório denominados em moeda diferente do dólar norte-americano está sujeito a flutuações cambiais que podem ter efeito positivo ou adverso sobre seu valor ou rendimento.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desempenho passado não é necessariamente indicativo de desempenho futuro, e a GENIAL INSTITUTIONAL CCTVM não presta qualquer declaração ou garantia, expressa ou implícita, quanto ao desempenho futuro. Os rendimentos de investimentos podem oscilar. O preço ou valor dos investimentos a que este relatório se refere, direta ou indiretamente, pode cair ou subir contra o interesse dos investidores. Qualquer recomendação ou opinião aqui contida pode tornar-se desatualizada em razão de mudanças no ambiente em que opera o emissor dos valores mobiliários analisados, além de alterações nas estimativas, projeções, premissas e metodologia de avaliação aqui utilizadas.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As ações de companhias brasileiras listadas localmente somente podem ser adquiridas por investidores fora do Brasil que sejam “investidores elegíveis” nos termos das leis e regulamentações aplicáveis.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00000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480E843A-F8FE-4845-ABF1-9BD48E6D59BC}"/>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pic>
        <p:nvPicPr>
          <p:cNvPr id="3" name="Imagem 2">
            <a:extLst>
              <a:ext uri="{FF2B5EF4-FFF2-40B4-BE49-F238E27FC236}">
                <a16:creationId xmlns:a16="http://schemas.microsoft.com/office/drawing/2014/main" id="{3115388A-57F3-8A73-45ED-48E3F36295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5445" y="1542915"/>
            <a:ext cx="6204084" cy="92423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25">
            <a:extLst>
              <a:ext uri="{FF2B5EF4-FFF2-40B4-BE49-F238E27FC236}">
                <a16:creationId xmlns:a16="http://schemas.microsoft.com/office/drawing/2014/main" id="{1156EA86-516B-30B7-920F-9BC56B5726D5}"/>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01 de julho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107995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2</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DISCLOSURES E CERTIFICAÇÃO DO(S) ANALISTA(S)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principal, LUCA VELLO, é responsável pelo conteúdo deste relatório e pelo cumprimento das exigências da Instrução CVM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Os analistas certificam que as opiniões expressas neste relatório refletem com precisão suas visões pessoais sobre os valores mobiliários e emissores analisados e que o relatório foi elaborado de forma independente, inclusive em relação à GENIAL INSTITUTIONAL.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não possui qualquer vínculo com qualquer pessoa que trabalhe para o(s) emissor(es) discutido(s) neste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direta ou indiretamente, em nome próprio ou de terceiros, não detém quaisquer dos valores mobiliários objeto deste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não está direta ou indiretamente envolvido(a) na aquisição, alienação ou intermediação dos valores mobiliários objeto deste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não possui interesse financeiro direto ou indireto no emissor objeto deste relatório (exceto a negociação de cotas de fundos de investimento, nos quais o analista não pode controlar, direta ou indiretamente, a administração ou gestão do fundo, ou que não concentrem investimentos em setores ou empresas cobertos por relatórios produzidos pelo analista).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 remuneração do analista é, direta ou indiretamente, determinada pelas receitas das operações comerciais e financeiras da GENIAL INSTITUTIONAL.</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Adicionalmente, os analistas certificam que nenhuma parcela de sua remuneração esteve, está ou estará direta ou indiretamente relacionada às recomendações ou visões específicas expressas neste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 remuneração do analista que preparou este relatório é determinada pela gestão de análise e pela alta administração (não incluindo o banco de investimento). A remuneração do analista não se baseia em receitas de banco de investimento; contudo, pode relacionar-se às receitas da GENIAL INSTITUTIONAL CCTVM, suas afiliadas e/ou subsidiárias como um todo, das quais banco de investimento, vendas e trading fazem parte. A remuneração paga aos analistas é de responsabilidade exclusiva da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certifica que ele(a), ou seu cônjuge ou companheiro(a), não atua como diretor, conselheiro ou membro de conselho consultivo da companhia objeto deste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principal é responsável pelo conteúdo deste relatório e pelo cumprimento das exigências da Instrução CVM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Salvo indicação em contrário, as pessoas listadas na capa deste relatório são analistas de valores mobiliários.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064B2BFA-E47B-E715-21F6-8AA31D91B3C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8415F75-34E6-6EE2-C099-61E395E0CFCC}"/>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01 de julho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51903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3.  DISCLOSURE ADICIONAL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b="1"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Este documento foi preparado pela GENIAL INSTITUTIONAL Research e é fornecido com o único propósito de prestar informações sobre companhias e seus valores mobiliários.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As informações aqui contidas são fornecidas apenas para fins informativos e não constituem oferta de compra ou venda, nem devem ser interpretadas como solicitação para adquirir quaisquer valores mobiliários em qualquer jurisdição. As opiniões aqui expressas quanto à compra, venda ou manutenção de valores mobiliários, ou quanto à ponderação de tais ativos em uma carteira real ou hipotética, baseiam-se em análise cuidadosa dos analistas que prepararam este relatório e não devem ser interpretadas por investidores atuais ou futuros como recomendações para qualquer decisão ou ação de investimento específica. A decisão final do investidor deve considerar todos os riscos e custos envolvidos. Este relatório baseia-se em informações obtidas de fontes públicas primárias ou secundárias, ou diretamente das companhias, combinadas com estimativas e cálculos elaborados pela GENIAL INSTITUTIONAL CCTVM. Este relatório não pretende ser uma declaração completa de todos os fatos relevantes relativos a qualquer companhia, indústria, valor mobiliário ou estratégia de mercado mencionados. As informações foram obtidas de fontes consideradas confiáveis, mas a GENIAL INSTITUTIONAL CCTVM não presta qualquer declaração ou garantia, expressa ou implícita, quanto à completude, confiabilidade ou exatidão de tais informações. As informações, opiniões, estimativas e projeções contidas neste documento baseiam-se em dados atuais e estão sujeitas a alterações. Preços e disponibilidade de instrumentos financeiros são meramente indicativos e sujeitos a alteração sem aviso. A GENIAL INSTITUTIONAL CCTVM não tem qualquer obrigação de atualizar ou revisar este documento ou de comunicar quaisquer alterações em tais dados.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Os valores mobiliários discutidos neste relatório, bem como as opiniões e recomendações aqui contidas, podem não ser adequados a todo tipo de investidor. Este relatório não leva em consideração os objetivos de investimento, a situação financeira ou as necessidades específicas de qualquer investidor em particular. Investidores que desejem comprar, vender ou investir nos valores mobiliários cobertos devem buscar assessoria financeira independente que considere suas características e necessidades individuais antes de tomar qualquer decisão de investimento. Cada investidor deve tomar decisões independentes após analisar cuidadosamente os riscos, taxas e comissões envolvidos. Se um instrumento financeiro for denominado em moeda diferente da do investidor, variações cambiais podem afetar adversamente o preço, o valor ou o rendimento do instrumento, e o leitor assume todos os riscos cambiais. Os rendimentos podem variar e, portanto, seu preço ou valor pode subir ou cair, direta ou indiretamente. As informações, opiniões e recomendações aqui contidas não constituem e não devem ser interpretadas como promessa ou garantia de qualquer retorno específico. O desempenho passado não indica necessariamente resultados futuros, e nenhuma declaração ou garantia, expressa ou implícita, é feita quanto ao desempenho futuro. Portanto, a GENIAL INSTITUTIONAL CCTVM, suas empresas afiliadas e os analistas envolvidos não assumem qualquer responsabilidade por perdas diretas, indiretas ou consequenciais decorrentes do uso das informações aqui contidas, e qualquer pessoa que utilize este relatório compromete-se a indenizar de forma irrevogável a GENIAL INSTITUTIONAL CCTVM e suas afiliadas de quaisquer reivindicações e demandas.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(iv)</a:t>
            </a: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Os preços neste relatório são considerados confiáveis na data de sua emissão e derivam de uma ou mais das seguintes fontes: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fontes expressamente especificadas junto aos dados relevantes; (ii) o preço cotado no principal mercado regulado para o valor mobiliário em questão; (iii) outras fontes públicas consideradas confiáveis; ou (iv) dados proprietários da GENIAL INSTITUTIONAL CCTVM ou a ela disponíveis.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70CB4ED1-B1A4-E557-A28E-44F8CBDFF19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01 de julho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2951990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2" y="561145"/>
            <a:ext cx="6421730" cy="8001828"/>
          </a:xfrm>
          <a:prstGeom prst="rect">
            <a:avLst/>
          </a:prstGeom>
          <a:noFill/>
        </p:spPr>
        <p:txBody>
          <a:bodyPr wrap="square">
            <a:noAutofit/>
          </a:bodyPr>
          <a:lstStyle/>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Nenhuma declaração ou garantia, expressa ou implícita, é prestada quanto à exatidão, completude ou confiabilidade das informações aqui contidas, exceto quanto às informações relativas à GENIAL INSTITUTIONAL CCTVM, suas subsidiárias e afiliadas. Em todos os casos, os investidores devem conduzir sua própria investigação e análise dessas informações antes de tomar ou deixar de tomar qualquer ação em relação aos valores mobiliários ou mercados analisados neste relatório.</a:t>
            </a:r>
            <a:endParaRPr lang="pt-BR" sz="800" dirty="0">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 GENIAL INSTITUTIONAL CCTVM não declara que os investidores obterão lucros. A GENIAL INSTITUTIONAL CCTVM não compartilhará com os investidores quaisquer lucros nem aceitará qualquer responsabilidade por perdas de investimento. Investimentos envolvem riscos e os investidores devem agir com prudência em suas decisões. A GENIAL INSTITUTIONAL CCTVM não assume deveres fiduciários em nome dos destinatários deste relatório e, ao comunicá-lo, não atua na qualidade de fiduciária. Este relatório não deve substituir o exercício do julgamento independente do destinatário. Opiniões, estimativas e projeções aqui expressas constituem o julgamento atual do analista responsável pelo conteúdo na data de emissão e estão sujeitas a alteração sem aviso, podendo diferir ou ser contrárias a opiniões de outras áreas ou grupos da GENIAL INSTITUTIONAL CCTVM em razão do uso de premissas e critérios diferentes. As informações, opiniões e recomendações aqui contidas não constituem e não devem ser interpretadas como promessa ou garantia de retorno específico.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Como as visões pessoais dos analistas podem diferir entre si, a GENIAL INSTITUTIONAL CCTVM, suas subsidiárias e afiliadas podem ter emitido ou vir a emitir relatórios inconsistentes com, e/ou que cheguem a conclusões diferentes das, informações aqui apresentadas. Tais opiniões, estimativas e projeções não devem ser interpretadas como declaração de que os assuntos nelas referidos ocorrerão. Preços e disponibilidade de instrumentos financeiros são meramente indicativos e sujeitos a alteração sem aviso. Os rendimentos podem variar e, portanto, seu preço ou valor pode subir ou cair, direta ou indiretamente.</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documento não pode ser: (a) fotocopiado ou duplicado de qualquer forma, no todo ou em parte, e/ou (b) distribuído sem o consentimento prévio por escrito da GENIAL INSTITUTIONAL CCTVM. A GENIAL INSTITUTIONAL CCTVM não se responsabiliza por quaisquer atos de terceiros nesse sentido.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(ix)</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Nem a GENIAL INSTITUTIONAL CCTVM, nem qualquer de suas afiliadas, nem seus respectivos diretores, funcionários ou agentes, aceitam qualquer responsabilidade por perdas ou danos decorrentes do uso de todo ou parte deste relatório.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(x)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a:t>
            </a:r>
            <a:r>
              <a:rPr lang="en-GB" sz="800" dirty="0">
                <a:solidFill>
                  <a:srgbClr val="231F20"/>
                </a:solidFill>
                <a:effectLst/>
                <a:latin typeface="Montserrat Medium" pitchFamily="2" charset="0"/>
                <a:ea typeface="Times New Roman" panose="02020603050405020304" pitchFamily="18" charset="0"/>
                <a:cs typeface="Arial" panose="020B0604020202020204" pitchFamily="34" charset="0"/>
              </a:rPr>
              <a:t>(ou suas afiliadas, executivos, diretores ou funcionários) pode, na medida permitida por lei, ter agido com base nas informações aqui contidas ou utilizá-las antes da publicação deste relatório, podendo deter posição em valores mobiliários emitidos pelas companhias aqui mencionadas e atuar como formador de mercado ou principal em quaisquer transações com tais valores.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a:t>
            </a:r>
            <a:r>
              <a:rPr lang="en-GB" sz="800" dirty="0">
                <a:solidFill>
                  <a:srgbClr val="231F20"/>
                </a:solidFill>
                <a:effectLst/>
                <a:latin typeface="Montserrat Medium" pitchFamily="2" charset="0"/>
                <a:ea typeface="Times New Roman" panose="02020603050405020304" pitchFamily="18" charset="0"/>
                <a:cs typeface="Arial" panose="020B0604020202020204" pitchFamily="34" charset="0"/>
              </a:rPr>
              <a:t>pode, de tempos em tempos, prestar serviços de banco de investimento ou outros às companhias aqui mencionadas, ou buscar tais negócios junto a elas.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172D4B1-1BA3-894E-3290-699B37DD19C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01 de julho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3495085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9º </a:t>
            </a:r>
            <a:r>
              <a:rPr lang="pt-BR" sz="700" dirty="0" err="1">
                <a:solidFill>
                  <a:schemeClr val="tx1">
                    <a:lumMod val="50000"/>
                    <a:lumOff val="50000"/>
                  </a:schemeClr>
                </a:solidFill>
                <a:latin typeface="Montserrat Medium" pitchFamily="2" charset="0"/>
                <a:cs typeface="Arial" panose="020B0604020202020204" pitchFamily="34" charset="0"/>
              </a:rPr>
              <a:t>andar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6" name="TextBox 6">
            <a:extLst>
              <a:ext uri="{FF2B5EF4-FFF2-40B4-BE49-F238E27FC236}">
                <a16:creationId xmlns:a16="http://schemas.microsoft.com/office/drawing/2014/main" id="{39BBA460-3F7C-CEF2-F7AA-1AB77A270EF8}"/>
              </a:ext>
            </a:extLst>
          </p:cNvPr>
          <p:cNvSpPr txBox="1"/>
          <p:nvPr/>
        </p:nvSpPr>
        <p:spPr>
          <a:xfrm>
            <a:off x="149892" y="561145"/>
            <a:ext cx="6421730"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4</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DIVULGAÇÕES IMPORTANTES PARA PESSOAS NOS EUA</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Este relatório de análise foi preparado pela Genial Institutional CCTVM, empresa autorizada a exercer atividades de valores mobiliários no Brasil. A Genial Institutional CCTVM não é uma corretora (broker-dealer) registrada nos Estados Unidos e, portanto, não está sujeita às regras dos EUA sobre a preparação de relatórios de análise e a independência de analistas. Este relatório destina-se à distribuição a “major U.S. institutional investors” com base na isenção de registro prevista na Rule 15a-6 do U.S. Securities Exchange Act de 1934, conforme alterado (o “Exchange Act”), e não é fornecido no âmbito de um acordo de soft-dollar.</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Qualquer destinatário nos EUA deste relatório que deseje efetuar qualquer transação de compra ou venda de valores mobiliários ou instrumentos financeiros relacionados com base nas informações aqui fornecidas deve fazê-lo somente por meio da Auerbach Grayson &amp; Company LLC ("AGCO"), uma corretora registrada nos Estados Unidos, com escritório em 20 West 55th Street, New York, NY 10019, (212) 453-3523. Em nenhuma circunstância qualquer destinatário deste relatório deve efetuar transações de compra ou venda de valores mobiliários ou instrumentos relacionados por meio da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Caso o relatório seja distribuído a pessoas que não sejam Major U.S. Institutional Investors nos Estados Unidos, a AGCO assume a responsabilidade pelo conteúdo deste relatório, conforme previsto nas releases pertinentes da SEC e nas no-action letters da equipe da SEC.</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O analista cujo nome aparece neste relatório não é registrado nem qualificado como analista de pesquisa junto à Financial Industry Regulatory Authority (“FINRA”) e pode não ser pessoa associada à Auerbach Grayson &amp; Company LLC ("AGCO") e, portanto, pode não estar sujeito às restrições aplicáveis das regras da FINRA sobre comunicações com a companhia objeto, aparições públicas e negociação de valores mobiliários mantidos em conta de analista.</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As divulgações contidas em relatórios produzidos pela GENIAL INSTITUTIONAL CCTVM e distribuídos pela Auerbach Grayson &amp; Company LLC ("AGCO") nos EUA serão regidas e interpretadas de acordo com a lei dos EUA. Este relatório não pode ser reproduzido ou redistribuído a qualquer outra pessoa, no todo ou em parte, para qualquer finalidade, sem o consentimento prévio por escrito da GENIAL INSTITUTIONAL CCTVM. Informações adicionais sobre os instrumentos financeiros discutidos neste relatório estão disponíveis mediante solicitação.</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Disclaimer Reino Unido: </a:t>
            </a:r>
            <a:endParaRPr lang="pt-BR" sz="800" b="1"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Este documento é ESTRITAMENTE CONFIDENCIAL ao destinatário, não pode ser distribuído à imprensa ou a outros meios e não pode ser reproduzido sob qualquer forma. Este documento é direcionado apenas a pessoas que sejam “INVESTMENT PROFESSIONALS” nos termos do artigo 19(5) da FSMA 2000 (FINANCIAL PROMOTION) ORDER 2005, ou a HIGH NET WORTH BODIES nos termos do ARTIGO 49(2) da referida ordem (em conjunto, as “RELEVANT PERSONS”). Este documento não deve ser utilizado ou invocado por pessoas que não sejam RELEVANT PERSONS.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(ii) A distribuição deste documento em outras jurisdições pode ser restringida por lei, e as pessoas em cuja posse este documento chegar devem informar-se sobre, e observar, tais restrições. O descumprimento dessas restrições pode constituir violação das leis de tais jurisdições.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n-US" sz="800" dirty="0">
                <a:effectLst/>
                <a:latin typeface="Montserrat Medium" pitchFamily="2" charset="0"/>
                <a:ea typeface="Times New Roman" panose="02020603050405020304" pitchFamily="18" charset="0"/>
                <a:cs typeface="Arial" panose="020B0604020202020204" pitchFamily="34" charset="0"/>
              </a:rPr>
              <a:t>Copyright 2024 GENIAL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INSTITUTIONAL</a:t>
            </a:r>
            <a:r>
              <a:rPr lang="en-US" sz="800" dirty="0">
                <a:effectLst/>
                <a:latin typeface="Montserrat Medium" pitchFamily="2" charset="0"/>
                <a:ea typeface="Times New Roman" panose="02020603050405020304" pitchFamily="18" charset="0"/>
                <a:cs typeface="Arial" panose="020B0604020202020204" pitchFamily="34" charset="0"/>
              </a:rPr>
              <a:t>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sp>
        <p:nvSpPr>
          <p:cNvPr id="3" name="TextBox 25">
            <a:extLst>
              <a:ext uri="{FF2B5EF4-FFF2-40B4-BE49-F238E27FC236}">
                <a16:creationId xmlns:a16="http://schemas.microsoft.com/office/drawing/2014/main" id="{3CFFCF77-7283-D0BA-46C1-093395FEC9C8}"/>
              </a:ext>
            </a:extLst>
          </p:cNvPr>
          <p:cNvSpPr txBox="1"/>
          <p:nvPr/>
        </p:nvSpPr>
        <p:spPr>
          <a:xfrm>
            <a:off x="152400" y="140336"/>
            <a:ext cx="3276600" cy="24622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01 de julho de 2026</a:t>
            </a:r>
          </a:p>
          <a:p>
            <a:r>
              <a:rPr lang="pt-BR" sz="800" dirty="0">
                <a:latin typeface="Montserrat Medium" pitchFamily="2" charset="0"/>
                <a:cs typeface="Arial" panose="020B0604020202020204" pitchFamily="34" charset="0"/>
              </a:rPr>
              <a:t>Genial Institucional S.A. CCTVM</a:t>
            </a:r>
          </a:p>
        </p:txBody>
      </p:sp>
    </p:spTree>
    <p:extLst>
      <p:ext uri="{BB962C8B-B14F-4D97-AF65-F5344CB8AC3E}">
        <p14:creationId xmlns:p14="http://schemas.microsoft.com/office/powerpoint/2010/main" val="7284099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94dfd066-b0e0-433c-b197-9cd860b9314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01F44F50AB23B4199FF4361FA428E81" ma:contentTypeVersion="11" ma:contentTypeDescription="Create a new document." ma:contentTypeScope="" ma:versionID="d9569425562df5851da96cf3f3ab05a7">
  <xsd:schema xmlns:xsd="http://www.w3.org/2001/XMLSchema" xmlns:xs="http://www.w3.org/2001/XMLSchema" xmlns:p="http://schemas.microsoft.com/office/2006/metadata/properties" xmlns:ns3="94dfd066-b0e0-433c-b197-9cd860b93142" targetNamespace="http://schemas.microsoft.com/office/2006/metadata/properties" ma:root="true" ma:fieldsID="7760cf8e0a8863b7a91cb399aec913b8" ns3:_="">
    <xsd:import namespace="94dfd066-b0e0-433c-b197-9cd860b93142"/>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element ref="ns3:MediaServiceSystem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dfd066-b0e0-433c-b197-9cd860b93142"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FC131D-AB68-4E82-A0AC-63B9EF0ABFA8}">
  <ds:schemaRefs>
    <ds:schemaRef ds:uri="http://schemas.microsoft.com/sharepoint/v3/contenttype/forms"/>
  </ds:schemaRefs>
</ds:datastoreItem>
</file>

<file path=customXml/itemProps2.xml><?xml version="1.0" encoding="utf-8"?>
<ds:datastoreItem xmlns:ds="http://schemas.openxmlformats.org/officeDocument/2006/customXml" ds:itemID="{DB996974-B94E-403B-A101-BBD413EDE307}">
  <ds:schemaRefs>
    <ds:schemaRef ds:uri="http://purl.org/dc/dcmitype/"/>
    <ds:schemaRef ds:uri="http://schemas.microsoft.com/office/2006/metadata/properties"/>
    <ds:schemaRef ds:uri="http://schemas.microsoft.com/office/infopath/2007/PartnerControls"/>
    <ds:schemaRef ds:uri="http://purl.org/dc/terms/"/>
    <ds:schemaRef ds:uri="http://schemas.openxmlformats.org/package/2006/metadata/core-properties"/>
    <ds:schemaRef ds:uri="http://schemas.microsoft.com/office/2006/documentManagement/types"/>
    <ds:schemaRef ds:uri="94dfd066-b0e0-433c-b197-9cd860b93142"/>
    <ds:schemaRef ds:uri="http://www.w3.org/XML/1998/namespace"/>
    <ds:schemaRef ds:uri="http://purl.org/dc/elements/1.1/"/>
  </ds:schemaRefs>
</ds:datastoreItem>
</file>

<file path=customXml/itemProps3.xml><?xml version="1.0" encoding="utf-8"?>
<ds:datastoreItem xmlns:ds="http://schemas.openxmlformats.org/officeDocument/2006/customXml" ds:itemID="{4A0C54BB-75D8-4C9F-A42E-2167366A0F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dfd066-b0e0-433c-b197-9cd860b931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1701</TotalTime>
  <Words>4187</Words>
  <Application>Microsoft Office PowerPoint</Application>
  <PresentationFormat>Letter Paper (8.5x11 in)</PresentationFormat>
  <Paragraphs>183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Montserrat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China Quota Cliff</dc:title>
  <dc:creator>Igor Guedes</dc:creator>
  <cp:lastModifiedBy>Luca Vello - Genial</cp:lastModifiedBy>
  <cp:revision>57</cp:revision>
  <dcterms:created xsi:type="dcterms:W3CDTF">2023-03-17T17:27:08Z</dcterms:created>
  <dcterms:modified xsi:type="dcterms:W3CDTF">2026-07-01T15:43:41Z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0x010100E01F44F50AB23B4199FF4361FA428E81</vt:lpwstr>
  </property>
</Properties>
</file>