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80" r:id="rId7"/>
    <p:sldId id="276" r:id="rId8"/>
    <p:sldId id="277" r:id="rId9"/>
    <p:sldId id="278" r:id="rId10"/>
    <p:sldId id="283" r:id="rId11"/>
    <p:sldId id="284" r:id="rId1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p:scale>
          <a:sx n="100" d="100"/>
          <a:sy n="100" d="100"/>
        </p:scale>
        <p:origin x="222" y="-276"/>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6/29/2026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Metais</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A miragem do frete se dissipa, e o mercado frouxo se revela</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Analistas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Metais &amp; Mineração</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Empresa</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107721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VALE US Equity / VALE3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MANTER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US$15,07</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US$18,00</a:t>
            </a:r>
            <a:endParaRPr lang="pt-BR" sz="800" b="1" dirty="0">
              <a:latin typeface="Montserrat Medium" pitchFamily="2" charset="0"/>
              <a:cs typeface="Arial" panose="020B0604020202020204" pitchFamily="34" charset="0"/>
            </a:endParaRPr>
          </a:p>
          <a:p>
            <a:endParaRPr lang="pt-BR" sz="800" b="1" dirty="0">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R$78,15 (29/06/2026)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R$93,00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22875" y="4584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O que aconteceu?</a:t>
            </a:r>
          </a:p>
          <a:p>
            <a:pPr algn="just"/>
            <a:endParaRPr lang="pt-BR" sz="800" b="1" dirty="0">
              <a:latin typeface="Montserrat Medium" pitchFamily="2" charset="0"/>
            </a:endParaRPr>
          </a:p>
          <a:p>
            <a:pPr algn="just"/>
            <a:r>
              <a:rPr lang="pt-BR" sz="800" b="1" dirty="0">
                <a:latin typeface="Montserrat Medium" pitchFamily="2" charset="0"/>
              </a:rPr>
              <a:t>A força dos preços foi liderada pelo frete, não pela demanda. </a:t>
            </a:r>
            <a:r>
              <a:rPr lang="pt-BR" sz="800" dirty="0">
                <a:latin typeface="Montserrat Medium" pitchFamily="2" charset="0"/>
              </a:rPr>
              <a:t>O benchmark de finos 61% Fe subiu acima de US$108/t CFR China em abril, recuperando-se de patamares abaixo de US$100 no início do ano, com movimento semelhante no material 65% Fe. Mas o driver foi logístico: o conflito no Oriente Médio elevou combustível e frete nas rotas de longa distância (Brasil–Ásia a mais exposta), inflando os preços landed/CFR sem qualquer aceleração correspondente no consumo. No fim de junho o suporte se inverteu: os futuros de Singapura romperam abaixo de US$100/t (menor nível desde fevereiro) e o índice SunSirs caiu para 714.11 (-1.88% s/s), a 7ª queda semanal consecutiva, a sequência negativa mais longa desde 2022.</a:t>
            </a:r>
          </a:p>
          <a:p>
            <a:pPr algn="just"/>
            <a:endParaRPr lang="pt-BR" sz="800" b="1" dirty="0">
              <a:latin typeface="Montserrat Medium" pitchFamily="2" charset="0"/>
            </a:endParaRPr>
          </a:p>
          <a:p>
            <a:pPr algn="just"/>
            <a:r>
              <a:rPr lang="pt-BR" sz="800" b="1" dirty="0">
                <a:latin typeface="Montserrat Medium" pitchFamily="2" charset="0"/>
              </a:rPr>
              <a:t>O gatilho foi o desaparecimento do prêmio de frete. </a:t>
            </a:r>
            <a:r>
              <a:rPr lang="pt-BR" sz="800" dirty="0">
                <a:latin typeface="Montserrat Medium" pitchFamily="2" charset="0"/>
              </a:rPr>
              <a:t>Após o acordo provisório EUA–Irã, o trânsito por Ormuz foi retomado — o tráfego atingiu 78 navios em 24/jun (próximo de uma máxima do período de guerra), 42% pelo corredor gerido por Omã/IMO — e os custos de combustível e frete despencaram. O frete nas rotas australianas recuou fortemente dos picos do conflito, e as rotas brasileiras tiveram quedas aceleradas. À medida que a participação do frete no preço landed caiu das máximas de 5A, o </a:t>
            </a:r>
            <a:r>
              <a:rPr lang="pt-BR" sz="800" b="1" dirty="0">
                <a:latin typeface="Montserrat Medium" pitchFamily="2" charset="0"/>
              </a:rPr>
              <a:t>suporte de custo que sustentava os preços CFR desapareceu.</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Por que o rali foi uma miragem?</a:t>
            </a:r>
          </a:p>
          <a:p>
            <a:pPr algn="just"/>
            <a:endParaRPr lang="pt-BR" sz="800" b="1" dirty="0">
              <a:latin typeface="Montserrat Medium" pitchFamily="2" charset="0"/>
            </a:endParaRPr>
          </a:p>
          <a:p>
            <a:pPr algn="just"/>
            <a:r>
              <a:rPr lang="pt-BR" sz="800" b="1" dirty="0">
                <a:latin typeface="Montserrat Medium" pitchFamily="2" charset="0"/>
              </a:rPr>
              <a:t>A força do CFR mascarou a fraqueza do FOB. </a:t>
            </a:r>
            <a:r>
              <a:rPr lang="pt-BR" sz="800" dirty="0">
                <a:latin typeface="Montserrat Medium" pitchFamily="2" charset="0"/>
              </a:rPr>
              <a:t>A característica definidora da precificação em 2026 é uma desconexão crescente entre o CFR China, que </a:t>
            </a:r>
            <a:r>
              <a:rPr lang="pt-BR" sz="800" b="1" dirty="0">
                <a:latin typeface="Montserrat Medium" pitchFamily="2" charset="0"/>
              </a:rPr>
              <a:t>incorpora custos logísticos em alta</a:t>
            </a:r>
            <a:r>
              <a:rPr lang="pt-BR" sz="800" dirty="0">
                <a:latin typeface="Montserrat Medium" pitchFamily="2" charset="0"/>
              </a:rPr>
              <a:t>, e o FOB na origem, que reflete </a:t>
            </a:r>
            <a:r>
              <a:rPr lang="pt-BR" sz="800" b="1" dirty="0">
                <a:latin typeface="Montserrat Medium" pitchFamily="2" charset="0"/>
              </a:rPr>
              <a:t>demanda fraca</a:t>
            </a:r>
            <a:r>
              <a:rPr lang="pt-BR" sz="800" dirty="0">
                <a:latin typeface="Montserrat Medium" pitchFamily="2" charset="0"/>
              </a:rPr>
              <a:t>. Quando o frete faz o trabalho, o CFR de manchete pode subir enquanto os netbacks dos produtores se deterioram, especialmente para fornecedores de longa distância e custo mais alto. Retirando o frete, o </a:t>
            </a:r>
            <a:r>
              <a:rPr lang="pt-BR" sz="800" b="1" dirty="0">
                <a:latin typeface="Montserrat Medium" pitchFamily="2" charset="0"/>
              </a:rPr>
              <a:t>mercado subjacente nunca de fato apertou.</a:t>
            </a:r>
          </a:p>
          <a:p>
            <a:pPr algn="just"/>
            <a:endParaRPr lang="pt-BR" sz="800" b="1" dirty="0">
              <a:latin typeface="Montserrat Medium" pitchFamily="2" charset="0"/>
            </a:endParaRPr>
          </a:p>
          <a:p>
            <a:pPr algn="just"/>
            <a:r>
              <a:rPr lang="pt-BR" sz="800" b="1" dirty="0">
                <a:latin typeface="Montserrat Medium" pitchFamily="2" charset="0"/>
              </a:rPr>
              <a:t>O crescimento da demanda permanece estruturalmente limitado. </a:t>
            </a:r>
            <a:r>
              <a:rPr lang="pt-BR" sz="800" dirty="0">
                <a:latin typeface="Montserrat Medium" pitchFamily="2" charset="0"/>
              </a:rPr>
              <a:t>A China ainda ancora a demanda transoceânica, e os sinais são fracos. As margens de HRC (bobina laminada a quente) e vergalhão tornaram-se positivas na maioria das regiões, mas não o suficiente para deflagrar uma recomposição de estoques generalizada. As siderúrgicas estão otimizando o mix de carga para custo, em vez de buscar produção, e </a:t>
            </a:r>
            <a:r>
              <a:rPr lang="pt-BR" sz="800" b="1" dirty="0">
                <a:latin typeface="Montserrat Medium" pitchFamily="2" charset="0"/>
              </a:rPr>
              <a:t>evitando uma recomposição agressiva de estoques de insumos</a:t>
            </a:r>
            <a:r>
              <a:rPr lang="pt-BR" sz="800" dirty="0">
                <a:latin typeface="Montserrat Medium" pitchFamily="2" charset="0"/>
              </a:rPr>
              <a:t> para proteger o capital de giro. </a:t>
            </a:r>
          </a:p>
          <a:p>
            <a:pPr algn="just"/>
            <a:endParaRPr lang="pt-BR" sz="800" dirty="0">
              <a:latin typeface="Montserrat Medium" pitchFamily="2" charset="0"/>
            </a:endParaRPr>
          </a:p>
          <a:p>
            <a:pPr algn="just"/>
            <a:r>
              <a:rPr lang="pt-BR" sz="800" dirty="0">
                <a:latin typeface="Montserrat Medium" pitchFamily="2" charset="0"/>
              </a:rPr>
              <a:t>A rentabilidade das siderúrgicas recuou para ~51% (–4.8p.p. s/s, –8.2p.p. a/a) e, após rodadas de altas no coque, o apetite por minério de preço elevado é baixo (o volume negociado nos portos caiu -21.7% s/s em 25/jun). O setor imobiliário segue bem abaixo das normas históricas, com a produção de cimento apontando para recuperação limitada até 2026E.</a:t>
            </a: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p:txBody>
      </p:sp>
      <p:sp>
        <p:nvSpPr>
          <p:cNvPr id="2" name="TextBox 1">
            <a:extLst>
              <a:ext uri="{FF2B5EF4-FFF2-40B4-BE49-F238E27FC236}">
                <a16:creationId xmlns:a16="http://schemas.microsoft.com/office/drawing/2014/main" id="{01B0B201-48AA-AE8A-09DD-EA547E164DF4}"/>
              </a:ext>
            </a:extLst>
          </p:cNvPr>
          <p:cNvSpPr txBox="1"/>
          <p:nvPr/>
        </p:nvSpPr>
        <p:spPr>
          <a:xfrm>
            <a:off x="4938708" y="3951814"/>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CMIN3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EM REVISÃO</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R$4,25 (29/06/2026)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R$6,00</a:t>
            </a:r>
          </a:p>
        </p:txBody>
      </p:sp>
      <p:pic>
        <p:nvPicPr>
          <p:cNvPr id="10" name="Picture 9">
            <a:extLst>
              <a:ext uri="{FF2B5EF4-FFF2-40B4-BE49-F238E27FC236}">
                <a16:creationId xmlns:a16="http://schemas.microsoft.com/office/drawing/2014/main" id="{2068A129-4A1A-4EA9-50E3-7FA43C9928E1}"/>
              </a:ext>
            </a:extLst>
          </p:cNvPr>
          <p:cNvPicPr>
            <a:picLocks noChangeAspect="1"/>
          </p:cNvPicPr>
          <p:nvPr/>
        </p:nvPicPr>
        <p:blipFill>
          <a:blip r:embed="rId3"/>
          <a:stretch>
            <a:fillRect/>
          </a:stretch>
        </p:blipFill>
        <p:spPr>
          <a:xfrm>
            <a:off x="226757" y="1950029"/>
            <a:ext cx="4454780" cy="823507"/>
          </a:xfrm>
          <a:prstGeom prst="rect">
            <a:avLst/>
          </a:prstGeom>
        </p:spPr>
      </p:pic>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2875" y="552450"/>
            <a:ext cx="4600575" cy="8172450"/>
          </a:xfrm>
          <a:prstGeom prst="rect">
            <a:avLst/>
          </a:prstGeom>
          <a:noFill/>
        </p:spPr>
        <p:txBody>
          <a:bodyPr wrap="square">
            <a:noAutofit/>
          </a:bodyPr>
          <a:lstStyle/>
          <a:p>
            <a:pPr algn="just"/>
            <a:r>
              <a:rPr lang="pt-BR" sz="800" b="1" dirty="0">
                <a:solidFill>
                  <a:srgbClr val="2121A9"/>
                </a:solidFill>
                <a:latin typeface="Montserrat Medium" pitchFamily="2" charset="0"/>
              </a:rPr>
              <a:t>Oferta e estoques reforçam o desequilíbrio</a:t>
            </a:r>
          </a:p>
          <a:p>
            <a:pPr algn="just"/>
            <a:endParaRPr lang="pt-BR" sz="800" b="1" dirty="0">
              <a:latin typeface="Montserrat Medium" pitchFamily="2" charset="0"/>
            </a:endParaRPr>
          </a:p>
          <a:p>
            <a:pPr algn="just"/>
            <a:r>
              <a:rPr lang="pt-BR" sz="800" b="1" dirty="0">
                <a:latin typeface="Montserrat Medium" pitchFamily="2" charset="0"/>
              </a:rPr>
              <a:t>As condições apontam para disponibilidade, não escassez. </a:t>
            </a:r>
            <a:r>
              <a:rPr lang="pt-BR" sz="800" dirty="0">
                <a:latin typeface="Montserrat Medium" pitchFamily="2" charset="0"/>
              </a:rPr>
              <a:t>Os volumes australianos e brasileiros sobem sazonalmente no 2T, e as mineradoras aceleraram os embarques de fim de junho para atingir o </a:t>
            </a:r>
            <a:r>
              <a:rPr lang="pt-BR" sz="800" dirty="0" err="1">
                <a:latin typeface="Montserrat Medium" pitchFamily="2" charset="0"/>
              </a:rPr>
              <a:t>guidance</a:t>
            </a:r>
            <a:r>
              <a:rPr lang="pt-BR" sz="800" dirty="0">
                <a:latin typeface="Montserrat Medium" pitchFamily="2" charset="0"/>
              </a:rPr>
              <a:t> trimestral (embarques semanais globais ~34.7Mt). Com os preços de exportação ainda acima do custo de produção das </a:t>
            </a:r>
            <a:r>
              <a:rPr lang="pt-BR" sz="800" dirty="0" err="1">
                <a:latin typeface="Montserrat Medium" pitchFamily="2" charset="0"/>
              </a:rPr>
              <a:t>majors</a:t>
            </a:r>
            <a:r>
              <a:rPr lang="pt-BR" sz="800" dirty="0">
                <a:latin typeface="Montserrat Medium" pitchFamily="2" charset="0"/>
              </a:rPr>
              <a:t>, </a:t>
            </a:r>
            <a:r>
              <a:rPr lang="pt-BR" sz="800" b="1" dirty="0">
                <a:latin typeface="Montserrat Medium" pitchFamily="2" charset="0"/>
              </a:rPr>
              <a:t>um corte de produção no curto prazo é improvável</a:t>
            </a:r>
            <a:r>
              <a:rPr lang="pt-BR" sz="800" dirty="0">
                <a:latin typeface="Montserrat Medium" pitchFamily="2" charset="0"/>
              </a:rPr>
              <a:t>. </a:t>
            </a:r>
          </a:p>
          <a:p>
            <a:pPr algn="just"/>
            <a:endParaRPr lang="pt-BR" sz="800" dirty="0">
              <a:latin typeface="Montserrat Medium" pitchFamily="2" charset="0"/>
            </a:endParaRPr>
          </a:p>
          <a:p>
            <a:pPr algn="just"/>
            <a:r>
              <a:rPr lang="pt-BR" sz="800" dirty="0">
                <a:latin typeface="Montserrat Medium" pitchFamily="2" charset="0"/>
              </a:rPr>
              <a:t>Os estoques portuários estão em máximas recordes para a estação — ~167.9Mt em 45 portos (faixa de 160–173Mt) —, ainda subindo apesar da elevada produção de gusa, deixando </a:t>
            </a:r>
            <a:r>
              <a:rPr lang="pt-BR" sz="800" b="1" dirty="0">
                <a:latin typeface="Montserrat Medium" pitchFamily="2" charset="0"/>
              </a:rPr>
              <a:t>as siderúrgicas sem pressão para recompor estoques</a:t>
            </a:r>
            <a:r>
              <a:rPr lang="pt-BR" sz="800" dirty="0">
                <a:latin typeface="Montserrat Medium" pitchFamily="2" charset="0"/>
              </a:rPr>
              <a:t>. A produção diária de gusa manteve-se alta em ~2.42Mt, mas o crescimento incremental está perdendo força; a resiliência dos altos-fornos é um suporte de preço de curto prazo, não um piso.</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Dinâmica de teores: a silenciosa mudança estrutural</a:t>
            </a:r>
          </a:p>
          <a:p>
            <a:pPr algn="just"/>
            <a:endParaRPr lang="pt-BR" sz="800" b="1" dirty="0">
              <a:latin typeface="Montserrat Medium" pitchFamily="2" charset="0"/>
            </a:endParaRPr>
          </a:p>
          <a:p>
            <a:pPr algn="just"/>
            <a:r>
              <a:rPr lang="pt-BR" sz="800" b="1" dirty="0">
                <a:latin typeface="Montserrat Medium" pitchFamily="2" charset="0"/>
              </a:rPr>
              <a:t>A preservação de margem está reescrevendo a hierarquia de teores. </a:t>
            </a:r>
            <a:r>
              <a:rPr lang="pt-BR" sz="800" dirty="0">
                <a:latin typeface="Montserrat Medium" pitchFamily="2" charset="0"/>
              </a:rPr>
              <a:t>Com as siderúrgicas minimizando o custo marginal de insumo em vez de maximizar a produtividade, o spread de teores está sendo reprecificado. O alto teor (high-grade) tem enfrentado dificuldades: os prêmios de pelota estão praticamente estáveis e o concentrado não conseguiu ganhar tração apesar das disrupções — </a:t>
            </a:r>
            <a:r>
              <a:rPr lang="pt-BR" sz="800" b="1" dirty="0">
                <a:latin typeface="Montserrat Medium" pitchFamily="2" charset="0"/>
              </a:rPr>
              <a:t>apetite limitado por material de custo mais alto em um mundo de margens baixas</a:t>
            </a:r>
            <a:r>
              <a:rPr lang="pt-BR" sz="800" dirty="0">
                <a:latin typeface="Montserrat Medium" pitchFamily="2" charset="0"/>
              </a:rPr>
              <a:t>. </a:t>
            </a:r>
          </a:p>
          <a:p>
            <a:pPr algn="just"/>
            <a:endParaRPr lang="pt-BR" sz="800" dirty="0">
              <a:latin typeface="Montserrat Medium" pitchFamily="2" charset="0"/>
            </a:endParaRPr>
          </a:p>
          <a:p>
            <a:pPr algn="just"/>
            <a:r>
              <a:rPr lang="pt-BR" sz="800" dirty="0">
                <a:latin typeface="Montserrat Medium" pitchFamily="2" charset="0"/>
              </a:rPr>
              <a:t>O granulado (lump) teve desempenho superior, sendo carregado diretamente no alto-forno e evitando combustível de sinterização. O teor médio (61% Fe) está ganhando relevância nas compras, refletido no lançamento e na expansão de índices 61% Fe. O sinal: a substituição é movida por custo, não por produtividade, e os spreads de teores estão ficando mais voláteis.</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Leitura para a cobertura</a:t>
            </a:r>
          </a:p>
          <a:p>
            <a:pPr algn="just"/>
            <a:endParaRPr lang="pt-BR" sz="800" b="1" dirty="0">
              <a:latin typeface="Montserrat Medium" pitchFamily="2" charset="0"/>
            </a:endParaRPr>
          </a:p>
          <a:p>
            <a:pPr algn="just"/>
            <a:r>
              <a:rPr lang="pt-BR" sz="800" b="1" dirty="0">
                <a:latin typeface="Montserrat Medium" pitchFamily="2" charset="0"/>
              </a:rPr>
              <a:t>Vale: </a:t>
            </a:r>
            <a:r>
              <a:rPr lang="pt-BR" sz="800" b="1" dirty="0" err="1">
                <a:latin typeface="Montserrat Medium" pitchFamily="2" charset="0"/>
              </a:rPr>
              <a:t>netback</a:t>
            </a:r>
            <a:r>
              <a:rPr lang="pt-BR" sz="800" b="1" dirty="0">
                <a:latin typeface="Montserrat Medium" pitchFamily="2" charset="0"/>
              </a:rPr>
              <a:t> e frete, não o preço de tela. </a:t>
            </a:r>
            <a:r>
              <a:rPr lang="pt-BR" sz="800" dirty="0">
                <a:latin typeface="Montserrat Medium" pitchFamily="2" charset="0"/>
              </a:rPr>
              <a:t>O preço realizado de finos da Vale foi de US$95.8/t no 1T26, com 89% dos finos vendidos em CFR e frete marítimo médio de US$18.1/t. Um prêmio de frete em desaparecimento que pressiona o CFR para baixo também reduz o frete que a Vale absorve, amortecendo os </a:t>
            </a:r>
            <a:r>
              <a:rPr lang="pt-BR" sz="800" dirty="0" err="1">
                <a:latin typeface="Montserrat Medium" pitchFamily="2" charset="0"/>
              </a:rPr>
              <a:t>netbacks</a:t>
            </a:r>
            <a:r>
              <a:rPr lang="pt-BR" sz="800" dirty="0">
                <a:latin typeface="Montserrat Medium" pitchFamily="2" charset="0"/>
              </a:rPr>
              <a:t> vs. pares puro-FOB; o afretamento de longo prazo mantém a Vale ~US$6.7/t abaixo da rota C3 Brasil–China. Seu portfólio flexível de teor médio/</a:t>
            </a:r>
            <a:r>
              <a:rPr lang="pt-BR" sz="800" dirty="0" err="1">
                <a:latin typeface="Montserrat Medium" pitchFamily="2" charset="0"/>
              </a:rPr>
              <a:t>blending</a:t>
            </a:r>
            <a:r>
              <a:rPr lang="pt-BR" sz="800" dirty="0">
                <a:latin typeface="Montserrat Medium" pitchFamily="2" charset="0"/>
              </a:rPr>
              <a:t> (BRBF, Carajás de teor médio, PFC) encaixa-se no tema de otimização de carga das siderúrgicas, e um custo </a:t>
            </a:r>
            <a:r>
              <a:rPr lang="pt-BR" sz="800" dirty="0" err="1">
                <a:latin typeface="Montserrat Medium" pitchFamily="2" charset="0"/>
              </a:rPr>
              <a:t>all-in</a:t>
            </a:r>
            <a:r>
              <a:rPr lang="pt-BR" sz="800" dirty="0">
                <a:latin typeface="Montserrat Medium" pitchFamily="2" charset="0"/>
              </a:rPr>
              <a:t> de ~US$55.4/t deixa margem mesmo com o índice drenando em direção a US$100. Os reais pontos de pressão são o BRL e o C1 (US$23.6/t, +12% a/a), não o preço; os prêmios de pelota estáveis são um leve negativo para o book de pelotas.</a:t>
            </a:r>
          </a:p>
          <a:p>
            <a:pPr algn="just"/>
            <a:endParaRPr lang="pt-BR" sz="800" b="1" dirty="0">
              <a:latin typeface="Montserrat Medium" pitchFamily="2" charset="0"/>
            </a:endParaRPr>
          </a:p>
          <a:p>
            <a:pPr algn="just"/>
            <a:r>
              <a:rPr lang="pt-BR" sz="800" b="1" dirty="0">
                <a:latin typeface="Montserrat Medium" pitchFamily="2" charset="0"/>
              </a:rPr>
              <a:t>CMIN: alavancagem </a:t>
            </a:r>
            <a:r>
              <a:rPr lang="pt-BR" sz="800" b="1" dirty="0" err="1">
                <a:latin typeface="Montserrat Medium" pitchFamily="2" charset="0"/>
              </a:rPr>
              <a:t>pure</a:t>
            </a:r>
            <a:r>
              <a:rPr lang="pt-BR" sz="800" b="1" dirty="0">
                <a:latin typeface="Montserrat Medium" pitchFamily="2" charset="0"/>
              </a:rPr>
              <a:t>-play, alta sensibilidade a frete e teor. </a:t>
            </a:r>
            <a:r>
              <a:rPr lang="pt-BR" sz="800" dirty="0">
                <a:latin typeface="Montserrat Medium" pitchFamily="2" charset="0"/>
              </a:rPr>
              <a:t>Como uma </a:t>
            </a:r>
            <a:r>
              <a:rPr lang="pt-BR" sz="800" dirty="0" err="1">
                <a:latin typeface="Montserrat Medium" pitchFamily="2" charset="0"/>
              </a:rPr>
              <a:t>pure</a:t>
            </a:r>
            <a:r>
              <a:rPr lang="pt-BR" sz="800" dirty="0">
                <a:latin typeface="Montserrat Medium" pitchFamily="2" charset="0"/>
              </a:rPr>
              <a:t>-play brasileira, a CMIN carrega a maior alavancagem de resultados ao preço do minério de ferro e a maior exposição à oscilação de frete Brasil–Ásia e à realização de teor médio/baixo (</a:t>
            </a:r>
            <a:r>
              <a:rPr lang="pt-BR" sz="800" dirty="0" err="1">
                <a:latin typeface="Montserrat Medium" pitchFamily="2" charset="0"/>
              </a:rPr>
              <a:t>sinter</a:t>
            </a:r>
            <a:r>
              <a:rPr lang="pt-BR" sz="800" dirty="0">
                <a:latin typeface="Montserrat Medium" pitchFamily="2" charset="0"/>
              </a:rPr>
              <a:t> feed e pellet feed). A mesma normalização de frete que reduz o CFR pressiona a realização FOB, e um spread de teor médio para o benchmark mais fraco comprime as margens mais rápido do que para uma major integrada ou diversificada. O contraponto é o baixo cash </a:t>
            </a:r>
            <a:r>
              <a:rPr lang="pt-BR" sz="800" dirty="0" err="1">
                <a:latin typeface="Montserrat Medium" pitchFamily="2" charset="0"/>
              </a:rPr>
              <a:t>cost</a:t>
            </a:r>
            <a:r>
              <a:rPr lang="pt-BR" sz="800" dirty="0">
                <a:latin typeface="Montserrat Medium" pitchFamily="2" charset="0"/>
              </a:rPr>
              <a:t> e os volumes em </a:t>
            </a:r>
            <a:r>
              <a:rPr lang="pt-BR" sz="800" dirty="0" err="1">
                <a:latin typeface="Montserrat Medium" pitchFamily="2" charset="0"/>
              </a:rPr>
              <a:t>ramp-up</a:t>
            </a:r>
            <a:r>
              <a:rPr lang="pt-BR" sz="800" dirty="0">
                <a:latin typeface="Montserrat Medium" pitchFamily="2" charset="0"/>
              </a:rPr>
              <a:t>. Observaríamos com maior atenção os descontos sobre o preço realizado e os contratos de frete.</a:t>
            </a:r>
          </a:p>
          <a:p>
            <a:pPr algn="just"/>
            <a:endParaRPr lang="pt-BR" sz="800"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52400" y="561144"/>
            <a:ext cx="4608513" cy="8142844"/>
          </a:xfrm>
          <a:prstGeom prst="rect">
            <a:avLst/>
          </a:prstGeom>
          <a:noFill/>
        </p:spPr>
        <p:txBody>
          <a:bodyPr wrap="square">
            <a:noAutofit/>
          </a:bodyPr>
          <a:lstStyle/>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Conclusão e o que observar</a:t>
            </a:r>
          </a:p>
          <a:p>
            <a:pPr algn="just"/>
            <a:endParaRPr lang="pt-BR" sz="800" b="1" dirty="0">
              <a:latin typeface="Montserrat Medium" pitchFamily="2" charset="0"/>
            </a:endParaRPr>
          </a:p>
          <a:p>
            <a:pPr algn="just"/>
            <a:r>
              <a:rPr lang="pt-BR" sz="800" b="1" dirty="0">
                <a:latin typeface="Montserrat Medium" pitchFamily="2" charset="0"/>
              </a:rPr>
              <a:t>Conclusão. </a:t>
            </a:r>
            <a:r>
              <a:rPr lang="pt-BR" sz="800" dirty="0">
                <a:latin typeface="Montserrat Medium" pitchFamily="2" charset="0"/>
              </a:rPr>
              <a:t>O suporte de custo desapareceu, e o minério de ferro está se reacoplando a um balanço frouxo; o caminho de menor resistência é lateral-para-baixo até que uma contração sazonal de oferta em julho atenue a queda. As condições para uma reversão estrutural ainda não estão dadas. Para 2026, o diferencial é ler os netbacks FOB e os spreads de teores, não as manchetes de CFR.</a:t>
            </a:r>
          </a:p>
          <a:p>
            <a:pPr algn="just"/>
            <a:endParaRPr lang="pt-BR" sz="800" b="1" dirty="0">
              <a:latin typeface="Montserrat Medium" pitchFamily="2" charset="0"/>
            </a:endParaRPr>
          </a:p>
          <a:p>
            <a:pPr algn="just"/>
            <a:r>
              <a:rPr lang="pt-BR" sz="800" b="1" dirty="0">
                <a:latin typeface="Montserrat Medium" pitchFamily="2" charset="0"/>
              </a:rPr>
              <a:t>Indicadores a observar. </a:t>
            </a:r>
            <a:r>
              <a:rPr lang="pt-BR" sz="800" dirty="0">
                <a:latin typeface="Montserrat Medium" pitchFamily="2" charset="0"/>
              </a:rPr>
              <a:t>(i) a durabilidade da normalização de Ormuz e a curva de frete (as objeções do IRGC e o incidente do projétil em 25/jun mostram que ela permanece frágil); (ii) a contração sazonal de oferta em julho como um piso potencial; (iii) as margens das siderúrgicas chinesas e a produção de gusa como o termômetro da demanda; (iv) os spreads de 61% Fe / granulado / pelota como a leitura mais limpa do comportamento das siderúrgicas; e (v) a direção dos estoques portuários a partir de níveis recordes.</a:t>
            </a: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181B87D-89D7-ABAF-4F69-C60AE761DE8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1750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58647"/>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78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78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78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78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78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78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78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780" dirty="0">
                <a:effectLst/>
                <a:latin typeface="Montserrat Medium" pitchFamily="2" charset="0"/>
                <a:ea typeface="Times New Roman" panose="02020603050405020304" pitchFamily="18" charset="0"/>
                <a:cs typeface="Arial" panose="020B0604020202020204" pitchFamily="34" charset="0"/>
              </a:rPr>
              <a:t>Copyright 2024 GENIAL </a:t>
            </a:r>
            <a:r>
              <a:rPr lang="en-US" sz="78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780" dirty="0">
                <a:effectLst/>
                <a:latin typeface="Montserrat Medium" pitchFamily="2" charset="0"/>
                <a:ea typeface="Times New Roman" panose="02020603050405020304" pitchFamily="18" charset="0"/>
                <a:cs typeface="Arial" panose="020B0604020202020204" pitchFamily="34" charset="0"/>
              </a:rPr>
              <a:t> CCTVM</a:t>
            </a:r>
            <a:endParaRPr lang="pt-BR" sz="78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780" i="1" dirty="0">
              <a:latin typeface="Montserrat Medium" pitchFamily="2" charset="0"/>
            </a:endParaRPr>
          </a:p>
          <a:p>
            <a:pPr algn="just">
              <a:lnSpc>
                <a:spcPct val="107000"/>
              </a:lnSpc>
              <a:spcAft>
                <a:spcPts val="800"/>
              </a:spcAft>
            </a:pPr>
            <a:endParaRPr lang="pt-BR" sz="78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29 de junho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1704</TotalTime>
  <Words>4490</Words>
  <Application>Microsoft Office PowerPoint</Application>
  <PresentationFormat>Letter Paper (8.5x11 in)</PresentationFormat>
  <Paragraphs>171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59</cp:revision>
  <dcterms:created xsi:type="dcterms:W3CDTF">2023-03-17T17:27:08Z</dcterms:created>
  <dcterms:modified xsi:type="dcterms:W3CDTF">2026-06-29T12:50:59Z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