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0" r:id="rId6"/>
    <p:sldId id="276" r:id="rId7"/>
    <p:sldId id="277" r:id="rId8"/>
    <p:sldId id="278" r:id="rId9"/>
    <p:sldId id="283" r:id="rId10"/>
    <p:sldId id="284" r:id="rId11"/>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33" autoAdjust="0"/>
    <p:restoredTop sz="96652" autoAdjust="0"/>
  </p:normalViewPr>
  <p:slideViewPr>
    <p:cSldViewPr snapToGrid="0">
      <p:cViewPr varScale="1">
        <p:scale>
          <a:sx n="93" d="100"/>
          <a:sy n="93" d="100"/>
        </p:scale>
        <p:origin x="606" y="102"/>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6/26/2026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6/26/2026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6/26/2026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6/26/2026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pt-BR" sz="1300" b="1" dirty="0">
                <a:solidFill>
                  <a:schemeClr val="bg1"/>
                </a:solidFill>
                <a:latin typeface="Montserrat Medium" pitchFamily="2" charset="0"/>
                <a:cs typeface="Arial" panose="020B0604020202020204" pitchFamily="34" charset="0"/>
              </a:rPr>
              <a:t>Frigoríficos</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5769935" cy="292388"/>
          </a:xfrm>
          <a:prstGeom prst="rect">
            <a:avLst/>
          </a:prstGeom>
          <a:noFill/>
        </p:spPr>
        <p:txBody>
          <a:bodyPr wrap="square" rtlCol="0">
            <a:spAutoFit/>
          </a:bodyPr>
          <a:lstStyle/>
          <a:p>
            <a:r>
              <a:rPr lang="en-US" sz="1300" dirty="0">
                <a:solidFill>
                  <a:schemeClr val="bg1"/>
                </a:solidFill>
                <a:latin typeface="Montserrat Medium" pitchFamily="2" charset="0"/>
                <a:cs typeface="Arial" panose="020B0604020202020204" pitchFamily="34" charset="0"/>
              </a:rPr>
              <a:t>Veto da UE: O que muda com o protocolo do MAPA</a:t>
            </a: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Analistas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Frigoríficos LatAm</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Empresa</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954107"/>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JBS US Equity / JBSS32 BZ Equity</a:t>
            </a:r>
          </a:p>
          <a:p>
            <a:pPr>
              <a:spcAft>
                <a:spcPts val="600"/>
              </a:spcAft>
            </a:pPr>
            <a:r>
              <a:rPr lang="en-US" sz="900" b="1" noProof="0" dirty="0">
                <a:solidFill>
                  <a:schemeClr val="tx1">
                    <a:lumMod val="65000"/>
                    <a:lumOff val="35000"/>
                  </a:schemeClr>
                </a:solidFill>
                <a:latin typeface="Montserrat Medium" pitchFamily="2" charset="0"/>
                <a:cs typeface="Arial" panose="020B0604020202020204" pitchFamily="34" charset="0"/>
              </a:rPr>
              <a:t>COMPRAR</a:t>
            </a:r>
            <a:endParaRPr lang="pt-BR" sz="900" b="1" dirty="0">
              <a:solidFill>
                <a:schemeClr val="tx1">
                  <a:lumMod val="65000"/>
                  <a:lumOff val="35000"/>
                </a:schemeClr>
              </a:solidFill>
              <a:latin typeface="Montserrat Medium" pitchFamily="2" charset="0"/>
              <a:cs typeface="Arial" panose="020B0604020202020204" pitchFamily="34" charset="0"/>
            </a:endParaRPr>
          </a:p>
          <a:p>
            <a:r>
              <a:rPr lang="pt-BR" sz="800" b="1" dirty="0">
                <a:latin typeface="Montserrat Medium" pitchFamily="2" charset="0"/>
                <a:cs typeface="Arial" panose="020B0604020202020204" pitchFamily="34" charset="0"/>
              </a:rPr>
              <a:t>Preço: </a:t>
            </a:r>
            <a:r>
              <a:rPr lang="pt-BR" sz="800" dirty="0">
                <a:latin typeface="Montserrat Medium" pitchFamily="2" charset="0"/>
                <a:cs typeface="Arial" panose="020B0604020202020204" pitchFamily="34" charset="0"/>
              </a:rPr>
              <a:t>US$12,21</a:t>
            </a:r>
          </a:p>
          <a:p>
            <a:r>
              <a:rPr lang="pt-BR" sz="800" b="1" dirty="0">
                <a:latin typeface="Montserrat Medium" pitchFamily="2" charset="0"/>
                <a:cs typeface="Arial" panose="020B0604020202020204" pitchFamily="34" charset="0"/>
              </a:rPr>
              <a:t>Preço-Alvo 12M: </a:t>
            </a:r>
            <a:r>
              <a:rPr lang="pt-BR" sz="800" dirty="0">
                <a:latin typeface="Montserrat Medium" pitchFamily="2" charset="0"/>
                <a:cs typeface="Arial" panose="020B0604020202020204" pitchFamily="34" charset="0"/>
              </a:rPr>
              <a:t>US$18,50</a:t>
            </a:r>
            <a:endParaRPr lang="pt-BR" sz="800" b="1" dirty="0">
              <a:latin typeface="Montserrat Medium" pitchFamily="2" charset="0"/>
              <a:cs typeface="Arial" panose="020B0604020202020204" pitchFamily="34" charset="0"/>
            </a:endParaRPr>
          </a:p>
          <a:p>
            <a:endParaRPr lang="pt-BR" sz="800" b="1" dirty="0">
              <a:latin typeface="Montserrat Medium" pitchFamily="2" charset="0"/>
              <a:cs typeface="Arial" panose="020B0604020202020204" pitchFamily="34" charset="0"/>
            </a:endParaRPr>
          </a:p>
          <a:p>
            <a:r>
              <a:rPr lang="pt-BR" sz="800" b="1" dirty="0">
                <a:latin typeface="Montserrat Medium" pitchFamily="2" charset="0"/>
                <a:cs typeface="Arial" panose="020B0604020202020204" pitchFamily="34" charset="0"/>
              </a:rPr>
              <a:t>Preço: </a:t>
            </a:r>
            <a:r>
              <a:rPr lang="pt-BR" sz="800" dirty="0">
                <a:latin typeface="Montserrat Medium" pitchFamily="2" charset="0"/>
                <a:cs typeface="Arial" panose="020B0604020202020204" pitchFamily="34" charset="0"/>
              </a:rPr>
              <a:t>R$62,24 (26/06/2026)</a:t>
            </a:r>
          </a:p>
          <a:p>
            <a:r>
              <a:rPr lang="pt-BR" sz="800" b="1" dirty="0">
                <a:latin typeface="Montserrat Medium" pitchFamily="2" charset="0"/>
                <a:cs typeface="Arial" panose="020B0604020202020204" pitchFamily="34" charset="0"/>
              </a:rPr>
              <a:t>Preço-Alvo 12M: </a:t>
            </a:r>
            <a:r>
              <a:rPr lang="pt-BR" sz="800" dirty="0">
                <a:latin typeface="Montserrat Medium" pitchFamily="2" charset="0"/>
                <a:cs typeface="Arial" panose="020B0604020202020204" pitchFamily="34" charset="0"/>
              </a:rPr>
              <a:t>R$95,50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37117" y="518037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26 de junho de 2026</a:t>
            </a:r>
          </a:p>
          <a:p>
            <a:r>
              <a:rPr lang="pt-BR" sz="800" dirty="0">
                <a:latin typeface="Montserrat Medium" pitchFamily="2" charset="0"/>
                <a:cs typeface="Arial" panose="020B0604020202020204" pitchFamily="34" charset="0"/>
              </a:rPr>
              <a:t>Genial Institucional S.A. CCTVM</a:t>
            </a: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877390"/>
            <a:ext cx="4608513" cy="6868675"/>
          </a:xfrm>
          <a:prstGeom prst="rect">
            <a:avLst/>
          </a:prstGeom>
          <a:noFill/>
        </p:spPr>
        <p:txBody>
          <a:bodyPr wrap="square">
            <a:noAutofit/>
          </a:bodyPr>
          <a:lstStyle/>
          <a:p>
            <a:pPr algn="just"/>
            <a:r>
              <a:rPr lang="pt-BR" sz="800" b="1" dirty="0">
                <a:solidFill>
                  <a:srgbClr val="2121A9"/>
                </a:solidFill>
                <a:latin typeface="Montserrat Medium" pitchFamily="2" charset="0"/>
              </a:rPr>
              <a:t>O fato</a:t>
            </a:r>
          </a:p>
          <a:p>
            <a:pPr algn="just"/>
            <a:endParaRPr lang="pt-BR" sz="800" dirty="0">
              <a:latin typeface="Montserrat Medium" pitchFamily="2" charset="0"/>
            </a:endParaRPr>
          </a:p>
          <a:p>
            <a:pPr algn="just"/>
            <a:r>
              <a:rPr lang="pt-BR" sz="800" dirty="0">
                <a:latin typeface="Montserrat Medium" pitchFamily="2" charset="0"/>
              </a:rPr>
              <a:t>O governo federal publicou o </a:t>
            </a:r>
            <a:r>
              <a:rPr lang="pt-BR" sz="800" b="1" dirty="0">
                <a:latin typeface="Montserrat Medium" pitchFamily="2" charset="0"/>
              </a:rPr>
              <a:t>Protocolo de Certificação para Bovinos Livres do Uso de Medicamentos Antimicrobianos</a:t>
            </a:r>
            <a:r>
              <a:rPr lang="pt-BR" sz="800" dirty="0">
                <a:latin typeface="Montserrat Medium" pitchFamily="2" charset="0"/>
              </a:rPr>
              <a:t> (formalizado em 29/Mai), na tentativa de preservar o acesso da carne bovina brasileira à União Europeia. A partir de </a:t>
            </a:r>
            <a:r>
              <a:rPr lang="pt-BR" sz="800" b="1" dirty="0">
                <a:latin typeface="Montserrat Medium" pitchFamily="2" charset="0"/>
              </a:rPr>
              <a:t>3/Set</a:t>
            </a:r>
            <a:r>
              <a:rPr lang="pt-BR" sz="800" dirty="0">
                <a:latin typeface="Montserrat Medium" pitchFamily="2" charset="0"/>
              </a:rPr>
              <a:t>, o bloco passa a exigir garantia de que os animais destinados à exportação nunca receberam antimicrobianos ao longo da vida; sem comprovação, o Brasil segue fora da lista de países habilitados. A adesão é voluntária, mas indispensável para quem quer vender à UE — e, apesar do prazo, </a:t>
            </a:r>
            <a:r>
              <a:rPr lang="pt-BR" sz="800" b="1" dirty="0">
                <a:latin typeface="Montserrat Medium" pitchFamily="2" charset="0"/>
              </a:rPr>
              <a:t>ainda não há propriedades certificadas</a:t>
            </a:r>
            <a:r>
              <a:rPr lang="pt-BR" sz="800" dirty="0">
                <a:latin typeface="Montserrat Medium" pitchFamily="2" charset="0"/>
              </a:rPr>
              <a:t>.</a:t>
            </a:r>
          </a:p>
          <a:p>
            <a:pPr algn="just"/>
            <a:endParaRPr lang="pt-BR" sz="800" dirty="0">
              <a:latin typeface="Montserrat Medium" pitchFamily="2" charset="0"/>
            </a:endParaRPr>
          </a:p>
          <a:p>
            <a:pPr algn="just"/>
            <a:r>
              <a:rPr lang="pt-BR" sz="800" b="1" dirty="0">
                <a:solidFill>
                  <a:srgbClr val="2121A9"/>
                </a:solidFill>
                <a:latin typeface="Montserrat Medium" pitchFamily="2" charset="0"/>
              </a:rPr>
              <a:t>Nossa leitura: confirma a tese, não a derruba</a:t>
            </a:r>
          </a:p>
          <a:p>
            <a:pPr algn="just"/>
            <a:endParaRPr lang="pt-BR" sz="800" dirty="0">
              <a:latin typeface="Montserrat Medium" pitchFamily="2" charset="0"/>
            </a:endParaRPr>
          </a:p>
          <a:p>
            <a:pPr algn="just"/>
            <a:r>
              <a:rPr lang="pt-BR" sz="800" dirty="0">
                <a:latin typeface="Montserrat Medium" pitchFamily="2" charset="0"/>
              </a:rPr>
              <a:t>A medida </a:t>
            </a:r>
            <a:r>
              <a:rPr lang="pt-BR" sz="800" b="1" dirty="0">
                <a:latin typeface="Montserrat Medium" pitchFamily="2" charset="0"/>
              </a:rPr>
              <a:t>não altera</a:t>
            </a:r>
            <a:r>
              <a:rPr lang="pt-BR" sz="800" dirty="0">
                <a:latin typeface="Montserrat Medium" pitchFamily="2" charset="0"/>
              </a:rPr>
              <a:t> nossas estimativas, ratings ou preços-alvo. Em nosso relatório de 07/Jun apontamos dois caminhos técnicos de reabilitação — ampliar a restrição legal aos medicamentos remanescentes ou implantar </a:t>
            </a:r>
            <a:r>
              <a:rPr lang="pt-BR" sz="800" b="1" dirty="0">
                <a:latin typeface="Montserrat Medium" pitchFamily="2" charset="0"/>
              </a:rPr>
              <a:t>rastreabilidade</a:t>
            </a:r>
            <a:r>
              <a:rPr lang="pt-BR" sz="800" dirty="0">
                <a:latin typeface="Montserrat Medium" pitchFamily="2" charset="0"/>
              </a:rPr>
              <a:t> que comprove a ausência das substâncias nos lotes. O protocolo do MAPA é justamente o segundo caminho saindo do papel: certificadora credenciada, planos sanitário e nutricional, inspeção em fazenda e emissão em até sete dias. </a:t>
            </a:r>
          </a:p>
          <a:p>
            <a:pPr algn="just"/>
            <a:endParaRPr lang="pt-BR" sz="800" dirty="0">
              <a:latin typeface="Montserrat Medium" pitchFamily="2" charset="0"/>
            </a:endParaRPr>
          </a:p>
          <a:p>
            <a:pPr algn="just"/>
            <a:r>
              <a:rPr lang="pt-BR" sz="800" dirty="0">
                <a:latin typeface="Montserrat Medium" pitchFamily="2" charset="0"/>
              </a:rPr>
              <a:t>É progresso concreto rumo ao nosso cenário favorável, mas com uma ressalva que reforça o curtíssimo prazo: com </a:t>
            </a:r>
            <a:r>
              <a:rPr lang="pt-BR" sz="800" b="1" dirty="0">
                <a:latin typeface="Montserrat Medium" pitchFamily="2" charset="0"/>
              </a:rPr>
              <a:t>zero propriedades certificadas</a:t>
            </a:r>
            <a:r>
              <a:rPr lang="pt-BR" sz="800" dirty="0">
                <a:latin typeface="Montserrat Medium" pitchFamily="2" charset="0"/>
              </a:rPr>
              <a:t> e prazo em cima, o protocolo </a:t>
            </a:r>
            <a:r>
              <a:rPr lang="pt-BR" sz="800" b="1" dirty="0">
                <a:latin typeface="Montserrat Medium" pitchFamily="2" charset="0"/>
              </a:rPr>
              <a:t>não evita a ruptura de 3/Set</a:t>
            </a:r>
            <a:r>
              <a:rPr lang="pt-BR" sz="800" dirty="0">
                <a:latin typeface="Montserrat Medium" pitchFamily="2" charset="0"/>
              </a:rPr>
              <a:t>. Ele viabiliza uma reconstrução gradual do acesso conforme as fazendas certificam (questão de meses). A janela de ~3 meses para realocação e negociação que descrevemos segue válida; a ponte agora tem nome: </a:t>
            </a:r>
            <a:r>
              <a:rPr lang="pt-BR" sz="800" b="1" dirty="0">
                <a:latin typeface="Montserrat Medium" pitchFamily="2" charset="0"/>
              </a:rPr>
              <a:t>velocidade de certificação</a:t>
            </a:r>
            <a:r>
              <a:rPr lang="pt-BR" sz="800" dirty="0">
                <a:latin typeface="Montserrat Medium" pitchFamily="2" charset="0"/>
              </a:rPr>
              <a:t>.</a:t>
            </a:r>
          </a:p>
          <a:p>
            <a:pPr algn="just"/>
            <a:endParaRPr lang="pt-BR" sz="800" dirty="0">
              <a:latin typeface="Montserrat Medium" pitchFamily="2" charset="0"/>
            </a:endParaRPr>
          </a:p>
          <a:p>
            <a:pPr algn="just"/>
            <a:r>
              <a:rPr lang="pt-BR" sz="800" b="1" dirty="0">
                <a:solidFill>
                  <a:srgbClr val="2121A9"/>
                </a:solidFill>
                <a:latin typeface="Montserrat Medium" pitchFamily="2" charset="0"/>
              </a:rPr>
              <a:t>O que a notícia reforça</a:t>
            </a:r>
          </a:p>
          <a:p>
            <a:pPr algn="just"/>
            <a:endParaRPr lang="pt-BR" sz="800" b="1" dirty="0">
              <a:latin typeface="Montserrat Medium" pitchFamily="2" charset="0"/>
            </a:endParaRPr>
          </a:p>
          <a:p>
            <a:pPr algn="just"/>
            <a:r>
              <a:rPr lang="pt-BR" sz="800" b="1" dirty="0">
                <a:latin typeface="Montserrat Medium" pitchFamily="2" charset="0"/>
              </a:rPr>
              <a:t>Monensina é o gargalo e o eixo é confinamento vs. pasto. </a:t>
            </a:r>
            <a:r>
              <a:rPr lang="pt-BR" sz="800" dirty="0">
                <a:latin typeface="Montserrat Medium" pitchFamily="2" charset="0"/>
              </a:rPr>
              <a:t>O principal obstáculo é a monensina, ionóforo onipresente na dieta de confinamento. Gado a pasto/extensivo e, sobretudo, o Uruguai </a:t>
            </a:r>
            <a:r>
              <a:rPr lang="pt-BR" sz="800" dirty="0" err="1">
                <a:latin typeface="Montserrat Medium" pitchFamily="2" charset="0"/>
              </a:rPr>
              <a:t>grass-fed</a:t>
            </a:r>
            <a:r>
              <a:rPr lang="pt-BR" sz="800" dirty="0">
                <a:latin typeface="Montserrat Medium" pitchFamily="2" charset="0"/>
              </a:rPr>
              <a:t> é naturalmente aderente. A falha, portanto, não é “Brasil”, é “Brasil-confinamento”: isso fortalece o argumento de </a:t>
            </a:r>
            <a:r>
              <a:rPr lang="pt-BR" sz="800" dirty="0" err="1">
                <a:latin typeface="Montserrat Medium" pitchFamily="2" charset="0"/>
              </a:rPr>
              <a:t>footprint</a:t>
            </a:r>
            <a:r>
              <a:rPr lang="pt-BR" sz="800" dirty="0">
                <a:latin typeface="Montserrat Medium" pitchFamily="2" charset="0"/>
              </a:rPr>
              <a:t> </a:t>
            </a:r>
            <a:r>
              <a:rPr lang="pt-BR" sz="800" dirty="0" err="1">
                <a:latin typeface="Montserrat Medium" pitchFamily="2" charset="0"/>
              </a:rPr>
              <a:t>multi-país</a:t>
            </a:r>
            <a:r>
              <a:rPr lang="pt-BR" sz="800" dirty="0">
                <a:latin typeface="Montserrat Medium" pitchFamily="2" charset="0"/>
              </a:rPr>
              <a:t> e penaliza o volume cativo de origem brasileira confinada.</a:t>
            </a:r>
          </a:p>
          <a:p>
            <a:pPr algn="just"/>
            <a:endParaRPr lang="pt-BR" sz="800" b="1" dirty="0">
              <a:latin typeface="Montserrat Medium" pitchFamily="2" charset="0"/>
            </a:endParaRPr>
          </a:p>
          <a:p>
            <a:pPr algn="just"/>
            <a:r>
              <a:rPr lang="pt-BR" sz="800" b="1" dirty="0">
                <a:latin typeface="Montserrat Medium" pitchFamily="2" charset="0"/>
              </a:rPr>
              <a:t>O protocolo é bovino-</a:t>
            </a:r>
            <a:r>
              <a:rPr lang="pt-BR" sz="800" b="1" dirty="0" err="1">
                <a:latin typeface="Montserrat Medium" pitchFamily="2" charset="0"/>
              </a:rPr>
              <a:t>only</a:t>
            </a:r>
            <a:r>
              <a:rPr lang="pt-BR" sz="800" b="1" dirty="0">
                <a:latin typeface="Montserrat Medium" pitchFamily="2" charset="0"/>
              </a:rPr>
              <a:t>. </a:t>
            </a:r>
            <a:r>
              <a:rPr lang="pt-BR" sz="800" dirty="0">
                <a:latin typeface="Montserrat Medium" pitchFamily="2" charset="0"/>
              </a:rPr>
              <a:t>A certificação cobre apenas bovinos, não há equivalente para aves. Logo, a perna de frango da BRF segue “presa” ao Brasil (0,5% da receita consolidada da MBRF, além do fluxo Seara da JBS): a mitigação em curso ajuda o boi, mas não faz nada pelo frango.</a:t>
            </a:r>
          </a:p>
          <a:p>
            <a:pPr algn="just"/>
            <a:endParaRPr lang="pt-BR" sz="800" dirty="0">
              <a:latin typeface="Montserrat Medium" pitchFamily="2" charset="0"/>
            </a:endParaRPr>
          </a:p>
          <a:p>
            <a:pPr algn="just"/>
            <a:r>
              <a:rPr lang="pt-BR" sz="800" b="1" dirty="0">
                <a:solidFill>
                  <a:srgbClr val="2121A9"/>
                </a:solidFill>
                <a:latin typeface="Montserrat Medium" pitchFamily="2" charset="0"/>
              </a:rPr>
              <a:t>O que NÃO muda</a:t>
            </a:r>
          </a:p>
          <a:p>
            <a:pPr algn="just"/>
            <a:endParaRPr lang="pt-BR" sz="800" dirty="0">
              <a:latin typeface="Montserrat Medium" pitchFamily="2" charset="0"/>
            </a:endParaRPr>
          </a:p>
          <a:p>
            <a:pPr algn="just"/>
            <a:r>
              <a:rPr lang="pt-BR" sz="800" dirty="0">
                <a:latin typeface="Montserrat Medium" pitchFamily="2" charset="0"/>
              </a:rPr>
              <a:t>O veto vale só para o Brasil, então o que interessa é a parcela </a:t>
            </a:r>
            <a:r>
              <a:rPr lang="pt-BR" sz="800" b="1" dirty="0">
                <a:latin typeface="Montserrat Medium" pitchFamily="2" charset="0"/>
              </a:rPr>
              <a:t>de origem brasileira</a:t>
            </a:r>
            <a:r>
              <a:rPr lang="pt-BR" sz="800" dirty="0">
                <a:latin typeface="Montserrat Medium" pitchFamily="2" charset="0"/>
              </a:rPr>
              <a:t> enviada à UE. Mantemos as exposições e o direcional do relatório anterior; impacto agregado </a:t>
            </a:r>
            <a:r>
              <a:rPr lang="pt-BR" sz="800" b="1" dirty="0">
                <a:latin typeface="Montserrat Medium" pitchFamily="2" charset="0"/>
              </a:rPr>
              <a:t>administrável</a:t>
            </a:r>
            <a:r>
              <a:rPr lang="pt-BR" sz="800" dirty="0">
                <a:latin typeface="Montserrat Medium" pitchFamily="2" charset="0"/>
              </a:rPr>
              <a:t>, concentrado em mix e margem (destino premium / cota Hilton), não em volume.</a:t>
            </a:r>
          </a:p>
          <a:p>
            <a:pPr algn="just"/>
            <a:endParaRPr lang="pt-BR" sz="800" dirty="0">
              <a:latin typeface="Montserrat Medium" pitchFamily="2" charset="0"/>
            </a:endParaRPr>
          </a:p>
        </p:txBody>
      </p:sp>
      <p:sp>
        <p:nvSpPr>
          <p:cNvPr id="2" name="TextBox 1">
            <a:extLst>
              <a:ext uri="{FF2B5EF4-FFF2-40B4-BE49-F238E27FC236}">
                <a16:creationId xmlns:a16="http://schemas.microsoft.com/office/drawing/2014/main" id="{01B0B201-48AA-AE8A-09DD-EA547E164DF4}"/>
              </a:ext>
            </a:extLst>
          </p:cNvPr>
          <p:cNvSpPr txBox="1"/>
          <p:nvPr/>
        </p:nvSpPr>
        <p:spPr>
          <a:xfrm>
            <a:off x="4938708" y="3824309"/>
            <a:ext cx="1763709" cy="584775"/>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MBRF3 BZ Equity</a:t>
            </a:r>
          </a:p>
          <a:p>
            <a:pPr>
              <a:spcAft>
                <a:spcPts val="600"/>
              </a:spcAft>
            </a:pPr>
            <a:r>
              <a:rPr lang="en-US" sz="900" b="1" noProof="0" dirty="0">
                <a:solidFill>
                  <a:schemeClr val="tx1">
                    <a:lumMod val="65000"/>
                    <a:lumOff val="35000"/>
                  </a:schemeClr>
                </a:solidFill>
                <a:latin typeface="Montserrat Medium" pitchFamily="2" charset="0"/>
                <a:cs typeface="Arial" panose="020B0604020202020204" pitchFamily="34" charset="0"/>
              </a:rPr>
              <a:t>COMPRAR</a:t>
            </a:r>
            <a:endParaRPr lang="pt-BR" sz="900" b="1" dirty="0">
              <a:solidFill>
                <a:schemeClr val="tx1">
                  <a:lumMod val="65000"/>
                  <a:lumOff val="35000"/>
                </a:schemeClr>
              </a:solidFill>
              <a:latin typeface="Montserrat Medium" pitchFamily="2" charset="0"/>
              <a:cs typeface="Arial" panose="020B0604020202020204" pitchFamily="34" charset="0"/>
            </a:endParaRPr>
          </a:p>
          <a:p>
            <a:r>
              <a:rPr lang="pt-BR" sz="800" b="1" dirty="0">
                <a:latin typeface="Montserrat Medium" pitchFamily="2" charset="0"/>
                <a:cs typeface="Arial" panose="020B0604020202020204" pitchFamily="34" charset="0"/>
              </a:rPr>
              <a:t>Preço: </a:t>
            </a:r>
            <a:r>
              <a:rPr lang="pt-BR" sz="800" dirty="0">
                <a:latin typeface="Montserrat Medium" pitchFamily="2" charset="0"/>
                <a:cs typeface="Arial" panose="020B0604020202020204" pitchFamily="34" charset="0"/>
              </a:rPr>
              <a:t>R$16,68 (26/06/2026)</a:t>
            </a:r>
          </a:p>
          <a:p>
            <a:r>
              <a:rPr lang="pt-BR" sz="800" b="1" dirty="0">
                <a:latin typeface="Montserrat Medium" pitchFamily="2" charset="0"/>
                <a:cs typeface="Arial" panose="020B0604020202020204" pitchFamily="34" charset="0"/>
              </a:rPr>
              <a:t>Preço-Alvo 12M: </a:t>
            </a:r>
            <a:r>
              <a:rPr lang="pt-BR" sz="800" dirty="0">
                <a:latin typeface="Montserrat Medium" pitchFamily="2" charset="0"/>
                <a:cs typeface="Arial" panose="020B0604020202020204" pitchFamily="34" charset="0"/>
              </a:rPr>
              <a:t>R$23,00</a:t>
            </a:r>
          </a:p>
        </p:txBody>
      </p:sp>
      <p:sp>
        <p:nvSpPr>
          <p:cNvPr id="8" name="TextBox 7">
            <a:extLst>
              <a:ext uri="{FF2B5EF4-FFF2-40B4-BE49-F238E27FC236}">
                <a16:creationId xmlns:a16="http://schemas.microsoft.com/office/drawing/2014/main" id="{77F3F1BC-49BF-46D1-50D0-9785A19910F4}"/>
              </a:ext>
            </a:extLst>
          </p:cNvPr>
          <p:cNvSpPr txBox="1"/>
          <p:nvPr/>
        </p:nvSpPr>
        <p:spPr>
          <a:xfrm>
            <a:off x="4938708" y="4500678"/>
            <a:ext cx="1763709" cy="584775"/>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BEEF3 BZ Equity</a:t>
            </a:r>
          </a:p>
          <a:p>
            <a:pPr>
              <a:spcAft>
                <a:spcPts val="600"/>
              </a:spcAft>
            </a:pPr>
            <a:r>
              <a:rPr lang="en-US" sz="900" b="1" dirty="0">
                <a:solidFill>
                  <a:schemeClr val="tx1">
                    <a:lumMod val="65000"/>
                    <a:lumOff val="35000"/>
                  </a:schemeClr>
                </a:solidFill>
                <a:latin typeface="Montserrat Medium" pitchFamily="2" charset="0"/>
                <a:cs typeface="Arial" panose="020B0604020202020204" pitchFamily="34" charset="0"/>
              </a:rPr>
              <a:t>MANTER</a:t>
            </a:r>
            <a:endParaRPr lang="pt-BR" sz="900" b="1" dirty="0">
              <a:solidFill>
                <a:schemeClr val="tx1">
                  <a:lumMod val="65000"/>
                  <a:lumOff val="35000"/>
                </a:schemeClr>
              </a:solidFill>
              <a:latin typeface="Montserrat Medium" pitchFamily="2" charset="0"/>
              <a:cs typeface="Arial" panose="020B0604020202020204" pitchFamily="34" charset="0"/>
            </a:endParaRPr>
          </a:p>
          <a:p>
            <a:r>
              <a:rPr lang="pt-BR" sz="800" b="1" dirty="0">
                <a:latin typeface="Montserrat Medium" pitchFamily="2" charset="0"/>
                <a:cs typeface="Arial" panose="020B0604020202020204" pitchFamily="34" charset="0"/>
              </a:rPr>
              <a:t>Preço: </a:t>
            </a:r>
            <a:r>
              <a:rPr lang="pt-BR" sz="800" dirty="0">
                <a:latin typeface="Montserrat Medium" pitchFamily="2" charset="0"/>
                <a:cs typeface="Arial" panose="020B0604020202020204" pitchFamily="34" charset="0"/>
              </a:rPr>
              <a:t>R$3,52 (26/06/2026)</a:t>
            </a:r>
          </a:p>
          <a:p>
            <a:r>
              <a:rPr lang="pt-BR" sz="800" b="1" dirty="0">
                <a:latin typeface="Montserrat Medium" pitchFamily="2" charset="0"/>
                <a:cs typeface="Arial" panose="020B0604020202020204" pitchFamily="34" charset="0"/>
              </a:rPr>
              <a:t>Preço-Alvo 12M: </a:t>
            </a:r>
            <a:r>
              <a:rPr lang="pt-BR" sz="800" dirty="0">
                <a:latin typeface="Montserrat Medium" pitchFamily="2" charset="0"/>
                <a:cs typeface="Arial" panose="020B0604020202020204" pitchFamily="34" charset="0"/>
              </a:rPr>
              <a:t>R$4,75</a:t>
            </a:r>
          </a:p>
        </p:txBody>
      </p:sp>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52400" y="561144"/>
            <a:ext cx="4608513" cy="8142844"/>
          </a:xfrm>
          <a:prstGeom prst="rect">
            <a:avLst/>
          </a:prstGeom>
          <a:noFill/>
        </p:spPr>
        <p:txBody>
          <a:bodyPr wrap="square">
            <a:noAutofit/>
          </a:bodyPr>
          <a:lstStyle/>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r>
              <a:rPr lang="pt-BR" sz="800" b="1" dirty="0">
                <a:solidFill>
                  <a:srgbClr val="2121A9"/>
                </a:solidFill>
                <a:latin typeface="Montserrat Medium" pitchFamily="2" charset="0"/>
              </a:rPr>
              <a:t>Gancho macro: UE e China batem na mesma janela</a:t>
            </a:r>
          </a:p>
          <a:p>
            <a:pPr algn="just"/>
            <a:endParaRPr lang="pt-BR" sz="800" dirty="0">
              <a:latin typeface="Montserrat Medium" pitchFamily="2" charset="0"/>
            </a:endParaRPr>
          </a:p>
          <a:p>
            <a:pPr algn="just"/>
            <a:r>
              <a:rPr lang="pt-BR" sz="800" dirty="0">
                <a:latin typeface="Montserrat Medium" pitchFamily="2" charset="0"/>
              </a:rPr>
              <a:t>O veto da UE (3/Set) e a cota da China (out-</a:t>
            </a:r>
            <a:r>
              <a:rPr lang="pt-BR" sz="800" dirty="0" err="1">
                <a:latin typeface="Montserrat Medium" pitchFamily="2" charset="0"/>
              </a:rPr>
              <a:t>of</a:t>
            </a:r>
            <a:r>
              <a:rPr lang="pt-BR" sz="800" dirty="0">
                <a:latin typeface="Montserrat Medium" pitchFamily="2" charset="0"/>
              </a:rPr>
              <a:t>-quota a partir de </a:t>
            </a:r>
            <a:r>
              <a:rPr lang="pt-BR" sz="800" dirty="0" err="1">
                <a:latin typeface="Montserrat Medium" pitchFamily="2" charset="0"/>
              </a:rPr>
              <a:t>ago</a:t>
            </a:r>
            <a:r>
              <a:rPr lang="pt-BR" sz="800" dirty="0">
                <a:latin typeface="Montserrat Medium" pitchFamily="2" charset="0"/>
              </a:rPr>
              <a:t>–set) se sobrepõem no calendário. Com dois destinos premium constritos ao mesmo tempo, mais carne de origem Brasil deve ser redirecionada ao mercado doméstico e a outros destinos (EUA à frente), o que pode </a:t>
            </a:r>
            <a:r>
              <a:rPr lang="pt-BR" sz="800" b="1" dirty="0">
                <a:latin typeface="Montserrat Medium" pitchFamily="2" charset="0"/>
              </a:rPr>
              <a:t>reforçar a tese de boi mais barato no 2S26</a:t>
            </a:r>
            <a:r>
              <a:rPr lang="pt-BR" sz="800" dirty="0">
                <a:latin typeface="Montserrat Medium" pitchFamily="2" charset="0"/>
              </a:rPr>
              <a:t> — menos apetite de abate pressiona a arroba para baixo (conversa de mercado de ~R$350/@ rumo a ~R$310–315/@), efeito que tende a ser efêmero (2–3 meses) e amplia a importância da arbitragem do mercado americano para quem tem planta habilitada. Tratamos os dois temas como um único “aperto de acesso do 2S26”.</a:t>
            </a:r>
          </a:p>
          <a:p>
            <a:pPr algn="just"/>
            <a:endParaRPr lang="pt-BR" sz="800" dirty="0">
              <a:latin typeface="Montserrat Medium" pitchFamily="2" charset="0"/>
            </a:endParaRPr>
          </a:p>
          <a:p>
            <a:pPr algn="just"/>
            <a:r>
              <a:rPr lang="pt-BR" sz="800" b="1" dirty="0">
                <a:solidFill>
                  <a:srgbClr val="2121A9"/>
                </a:solidFill>
                <a:latin typeface="Montserrat Medium" pitchFamily="2" charset="0"/>
              </a:rPr>
              <a:t>O que monitorar</a:t>
            </a:r>
          </a:p>
          <a:p>
            <a:pPr algn="just"/>
            <a:endParaRPr lang="pt-BR" sz="800" b="1" dirty="0">
              <a:latin typeface="Montserrat Medium" pitchFamily="2" charset="0"/>
            </a:endParaRPr>
          </a:p>
          <a:p>
            <a:pPr algn="just"/>
            <a:r>
              <a:rPr lang="pt-BR" sz="800" b="1" dirty="0">
                <a:latin typeface="Montserrat Medium" pitchFamily="2" charset="0"/>
              </a:rPr>
              <a:t>Ritmo de certificação (novo). </a:t>
            </a:r>
            <a:r>
              <a:rPr lang="pt-BR" sz="800" dirty="0">
                <a:latin typeface="Montserrat Medium" pitchFamily="2" charset="0"/>
              </a:rPr>
              <a:t>Número de propriedades certificadas no protocolo do MAPA vs. 3/Set — é o catalisador-ponte mais relevante para o caso-base de reconstrução do acesso.</a:t>
            </a:r>
          </a:p>
          <a:p>
            <a:pPr algn="just"/>
            <a:endParaRPr lang="pt-BR" sz="800" b="1" dirty="0">
              <a:latin typeface="Montserrat Medium" pitchFamily="2" charset="0"/>
            </a:endParaRPr>
          </a:p>
          <a:p>
            <a:pPr algn="just"/>
            <a:r>
              <a:rPr lang="pt-BR" sz="800" b="1" dirty="0">
                <a:latin typeface="Montserrat Medium" pitchFamily="2" charset="0"/>
              </a:rPr>
              <a:t>Negociação diplomática. </a:t>
            </a:r>
            <a:r>
              <a:rPr lang="pt-BR" sz="800" dirty="0">
                <a:latin typeface="Montserrat Medium" pitchFamily="2" charset="0"/>
              </a:rPr>
              <a:t>Qualquer sinal de adiamento da data ou reabilitação antecipada é o gatilho positivo de maior peso.</a:t>
            </a:r>
          </a:p>
          <a:p>
            <a:pPr algn="just"/>
            <a:endParaRPr lang="pt-BR" sz="800" b="1" dirty="0">
              <a:latin typeface="Montserrat Medium" pitchFamily="2" charset="0"/>
            </a:endParaRPr>
          </a:p>
          <a:p>
            <a:pPr algn="just"/>
            <a:r>
              <a:rPr lang="pt-BR" sz="800" b="1" dirty="0">
                <a:latin typeface="Montserrat Medium" pitchFamily="2" charset="0"/>
              </a:rPr>
              <a:t>Realocação e capacidade. </a:t>
            </a:r>
            <a:r>
              <a:rPr lang="pt-BR" sz="800" dirty="0">
                <a:latin typeface="Montserrat Medium" pitchFamily="2" charset="0"/>
              </a:rPr>
              <a:t>Ritmo de redirecionamento para Argentina e Uruguai e eventual gargalo fabril fora do Brasil — sobretudo em aves, onde não há válvula.</a:t>
            </a:r>
          </a:p>
          <a:p>
            <a:pPr algn="just"/>
            <a:endParaRPr lang="pt-BR" sz="800" b="1" dirty="0">
              <a:latin typeface="Montserrat Medium" pitchFamily="2" charset="0"/>
            </a:endParaRPr>
          </a:p>
          <a:p>
            <a:pPr algn="just"/>
            <a:r>
              <a:rPr lang="pt-BR" sz="800" b="1" dirty="0">
                <a:latin typeface="Montserrat Medium" pitchFamily="2" charset="0"/>
              </a:rPr>
              <a:t>Preço e mix. </a:t>
            </a:r>
            <a:r>
              <a:rPr lang="pt-BR" sz="800" dirty="0">
                <a:latin typeface="Montserrat Medium" pitchFamily="2" charset="0"/>
              </a:rPr>
              <a:t>Prêmios da cota Hilton e spreads de exportação; absorção do volume por Ásia, Oriente Médio e EUA.</a:t>
            </a:r>
          </a:p>
          <a:p>
            <a:pPr algn="just"/>
            <a:endParaRPr lang="pt-BR" sz="800" dirty="0">
              <a:latin typeface="Montserrat Medium" pitchFamily="2" charset="0"/>
            </a:endParaRPr>
          </a:p>
          <a:p>
            <a:pPr algn="just"/>
            <a:endParaRPr lang="pt-BR" sz="800" dirty="0">
              <a:latin typeface="Montserrat Medium" pitchFamily="2" charset="0"/>
            </a:endParaRPr>
          </a:p>
          <a:p>
            <a:pPr algn="just"/>
            <a:r>
              <a:rPr lang="pt-BR" sz="800" b="1" dirty="0">
                <a:solidFill>
                  <a:srgbClr val="2121A9"/>
                </a:solidFill>
                <a:latin typeface="Montserrat Medium" pitchFamily="2" charset="0"/>
              </a:rPr>
              <a:t>Cenários (reafirmados)</a:t>
            </a:r>
          </a:p>
          <a:p>
            <a:pPr algn="just"/>
            <a:endParaRPr lang="pt-BR" sz="800" b="1" dirty="0">
              <a:latin typeface="Montserrat Medium" pitchFamily="2" charset="0"/>
            </a:endParaRPr>
          </a:p>
          <a:p>
            <a:pPr algn="just"/>
            <a:r>
              <a:rPr lang="pt-BR" sz="800" b="1" dirty="0">
                <a:latin typeface="Montserrat Medium" pitchFamily="2" charset="0"/>
              </a:rPr>
              <a:t>Base (mais provável). </a:t>
            </a:r>
            <a:r>
              <a:rPr lang="pt-BR" sz="800" dirty="0">
                <a:latin typeface="Montserrat Medium" pitchFamily="2" charset="0"/>
              </a:rPr>
              <a:t>Acordo parcial ou adiamento; protocolo acelera a recertificação ao longo do 2S26; realocação absorve a maior parte do volume bovino; impacto líquido modesto no EBITDA setorial, concentrado em mix/margem. Minerva e JBS pouco afetadas; MBRF com atenção no frango.</a:t>
            </a:r>
          </a:p>
          <a:p>
            <a:pPr algn="just"/>
            <a:endParaRPr lang="pt-BR" sz="800" b="1" dirty="0">
              <a:latin typeface="Montserrat Medium" pitchFamily="2" charset="0"/>
            </a:endParaRPr>
          </a:p>
          <a:p>
            <a:pPr algn="just"/>
            <a:r>
              <a:rPr lang="pt-BR" sz="800" b="1" dirty="0">
                <a:latin typeface="Montserrat Medium" pitchFamily="2" charset="0"/>
              </a:rPr>
              <a:t>Adverso. </a:t>
            </a:r>
            <a:r>
              <a:rPr lang="pt-BR" sz="800" dirty="0">
                <a:latin typeface="Montserrat Medium" pitchFamily="2" charset="0"/>
              </a:rPr>
              <a:t>Ruptura plena a partir de 3/Set sem </a:t>
            </a:r>
            <a:r>
              <a:rPr lang="pt-BR" sz="800" dirty="0" err="1">
                <a:latin typeface="Montserrat Medium" pitchFamily="2" charset="0"/>
              </a:rPr>
              <a:t>ramp</a:t>
            </a:r>
            <a:r>
              <a:rPr lang="pt-BR" sz="800" dirty="0">
                <a:latin typeface="Montserrat Medium" pitchFamily="2" charset="0"/>
              </a:rPr>
              <a:t> de certificação; até ~US$1,8b de receita setorial em risco (US$1,1b bovina + US$762m frango), com pressão de margem e custos de adequação. Frango da BRF é o vetor mais penalizado.</a:t>
            </a:r>
          </a:p>
          <a:p>
            <a:pPr algn="just"/>
            <a:endParaRPr lang="pt-BR" sz="800" b="1" dirty="0">
              <a:latin typeface="Montserrat Medium" pitchFamily="2" charset="0"/>
            </a:endParaRPr>
          </a:p>
          <a:p>
            <a:pPr algn="just"/>
            <a:r>
              <a:rPr lang="pt-BR" sz="800" b="1" dirty="0">
                <a:latin typeface="Montserrat Medium" pitchFamily="2" charset="0"/>
              </a:rPr>
              <a:t>Favorável. </a:t>
            </a:r>
            <a:r>
              <a:rPr lang="pt-BR" sz="800" dirty="0">
                <a:latin typeface="Montserrat Medium" pitchFamily="2" charset="0"/>
              </a:rPr>
              <a:t>Certificação em escala e/ou reabilitação antes de Set/26; o tema sai do radar e a discussão volta aos fundamentos (ciclo do gado nos EUA, demanda asiática, desalavancagem).</a:t>
            </a:r>
          </a:p>
          <a:p>
            <a:pPr algn="just"/>
            <a:endParaRPr lang="pt-BR" sz="800"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25">
            <a:extLst>
              <a:ext uri="{FF2B5EF4-FFF2-40B4-BE49-F238E27FC236}">
                <a16:creationId xmlns:a16="http://schemas.microsoft.com/office/drawing/2014/main" id="{9181B87D-89D7-ABAF-4F69-C60AE761DE8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26 de junho de 2026</a:t>
            </a:r>
          </a:p>
          <a:p>
            <a:r>
              <a:rPr lang="pt-BR" sz="800" dirty="0">
                <a:latin typeface="Montserrat Medium" pitchFamily="2" charset="0"/>
                <a:cs typeface="Arial" panose="020B0604020202020204" pitchFamily="34" charset="0"/>
              </a:rPr>
              <a:t>Genial Institucional S.A. CCTVM</a:t>
            </a:r>
          </a:p>
        </p:txBody>
      </p:sp>
      <p:pic>
        <p:nvPicPr>
          <p:cNvPr id="2" name="Picture 1">
            <a:extLst>
              <a:ext uri="{FF2B5EF4-FFF2-40B4-BE49-F238E27FC236}">
                <a16:creationId xmlns:a16="http://schemas.microsoft.com/office/drawing/2014/main" id="{342E30B3-13F4-8AFF-B540-65D14216B3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4070" y="616744"/>
            <a:ext cx="4506843" cy="1500519"/>
          </a:xfrm>
          <a:prstGeom prst="rect">
            <a:avLst/>
          </a:prstGeom>
        </p:spPr>
      </p:pic>
    </p:spTree>
    <p:extLst>
      <p:ext uri="{BB962C8B-B14F-4D97-AF65-F5344CB8AC3E}">
        <p14:creationId xmlns:p14="http://schemas.microsoft.com/office/powerpoint/2010/main" val="3417501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780" b="1" dirty="0">
                <a:solidFill>
                  <a:srgbClr val="002060"/>
                </a:solidFill>
                <a:latin typeface="Montserrat Medium" pitchFamily="2" charset="0"/>
              </a:rPr>
              <a:t>Seção de Disclosure</a:t>
            </a:r>
            <a:endParaRPr lang="pt-BR" sz="780" b="1" dirty="0">
              <a:solidFill>
                <a:srgbClr val="002060"/>
              </a:solidFill>
              <a:latin typeface="Montserrat Medium" pitchFamily="2" charset="0"/>
            </a:endParaRPr>
          </a:p>
          <a:p>
            <a:pPr algn="just">
              <a:lnSpc>
                <a:spcPct val="115000"/>
              </a:lnSpc>
              <a:spcBef>
                <a:spcPts val="400"/>
              </a:spcBef>
              <a:spcAft>
                <a:spcPts val="400"/>
              </a:spcAf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1.  DISCLAIMER GERAL</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foi produzido pelo departamento de análise (“Genial Institutional Research”) da Genial Institutional </a:t>
            </a:r>
            <a:r>
              <a:rPr lang="en-US" sz="78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78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78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78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78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é uma marca da Genial </a:t>
            </a:r>
            <a:r>
              <a:rPr lang="en-US" sz="78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78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não pode ser reproduzido ou redistribuído a qualquer outra pessoa, no todo ou em parte, para qualquer finalidade, sem o consentimento prévio por escrito da GENIAL INSTITUTIONAL CCTVM. A GENIAL INSTITUTIONAL CCTVM não se responsabiliza por quaisquer atos de terceiros nesse sentido.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destina-se à distribuição apenas nas circunstâncias permitidas pela legislação aplicável. Este relatório não leva em consideração os objetivos de investimento, a situação financeira ou as necessidades específicas de qualquer destinatário, ainda que enviado a um único destinatário. Não há garantia de que constitua declaração ou resumo completo de quaisquer valores mobiliários, mercados, relatórios ou desdobramentos nele referidos. Nem a GENIAL INSTITUTIONAL CCTVM, nem seus diretores, administradores, funcionários ou agentes terão qualquer responsabilidade, a que título for, por erro, imprecisão ou incompletude de fato ou de opinião contidos neste relatório, ou por falta de diligência em sua preparação ou publicação, ou por quaisquer perdas ou danos decorrentes do uso deste relatório.</a:t>
            </a: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pode valer-se de barreiras de informação, como “Chinese Walls”, para controlar o fluxo de informações entre as áreas, unidades, divisões, grupos ou afiliadas da GENIAL INSTITUTIONAL CCTVM.</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Investir em quaisquer valores mobiliários não norte-americanos ou instrumentos financeiros relacionados (inclusive ADRs) discutidos neste relatório pode apresentar certos riscos. Os valores mobiliários de emissores não norte-americanos podem não estar registrados na, ou sujeitos às regulamentações da, U.S. Securities and Exchange Commission. As informações sobre tais valores mobiliários podem ser limitadas. Empresas estrangeiras podem não estar sujeitas a padrões de auditoria e divulgação e a exigências regulatórias comparáveis aos vigentes nos Estados Unidos.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valor de qualquer investimento ou rendimento de quaisquer valores mobiliários ou instrumentos financeiros relacionados discutidos neste relatório denominados em moeda diferente do dólar norte-americano está sujeito a flutuações cambiais que podem ter efeito positivo ou adverso sobre seu valor ou rendimento.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desempenho passado não é necessariamente indicativo de desempenho futuro, e a GENIAL INSTITUTIONAL CCTVM não presta qualquer declaração ou garantia, expressa ou implícita, quanto ao desempenho futuro. Os rendimentos de investimentos podem oscilar. O preço ou valor dos investimentos a que este relatório se refere, direta ou indiretamente, pode cair ou subir contra o interesse dos investidores. Qualquer recomendação ou opinião aqui contida pode tornar-se desatualizada em razão de mudanças no ambiente em que opera o emissor dos valores mobiliários analisados, além de alterações nas estimativas, projeções, premissas e metodologia de avaliação aqui utilizadas.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As ações de companhias brasileiras listadas localmente somente podem ser adquiridas por investidores fora do Brasil que sejam “investidores elegíveis” nos termos das leis e regulamentações aplicáveis.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78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42914"/>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26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107995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78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  DISCLOSURES E CERTIFICAÇÃO DO(S) ANALISTA(S)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LUCA VELLO, é responsável pelo conteúdo deste relatório e pelo cumprimento das exigências da Instrução CVM 598/2018.</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Os analistas certificam que as opiniões expressas neste relatório refletem com precisão suas visões pessoais sobre os valores mobiliários e emissores analisados e que o relatório foi elaborado de forma independente, inclusive em relação à GENIAL INSTITUTIONAL.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não possui qualquer vínculo com qualquer pessoa que trabalhe para o(s) emissor(es) discutido(s) neste relatório.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direta ou indiretamente, em nome próprio ou de terceiros, não detém quaisquer dos valores mobiliários objeto deste relatório.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está direta ou indiretamente envolvido(a) na aquisição, alienação ou intermediação dos valores mobiliários objeto deste relatório.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possui interesse financeiro direto ou indireto no emissor objeto deste relatório (exceto a negociação de cotas de fundos de investimento, nos quais o analista não pode controlar, direta ou indiretamente, a administração ou gestão do fundo, ou que não concentrem investimentos em setores ou empresas cobertos por relatórios produzidos pelo analista).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é, direta ou indiretamente, determinada pelas receitas das operações comerciais e financeiras da GENIAL INSTITUTIONAL.</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Adicionalmente, os analistas certificam que nenhuma parcela de sua remuneração esteve, está ou estará direta ou indiretamente relacionada às recomendações ou visões específicas expressas neste relatório.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que preparou este relatório é determinada pela gestão de análise e pela alta administração (não incluindo o banco de investimento). A remuneração do analista não se baseia em receitas de banco de investimento; contudo, pode relacionar-se às receitas da GENIAL INSTITUTIONAL CCTVM, suas afiliadas e/ou subsidiárias como um todo, das quais banco de investimento, vendas e trading fazem parte. A remuneração paga aos analistas é de responsabilidade exclusiva da GENIAL INSTITUTIONAL CCTVM.</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atua como diretor, conselheiro ou membro de conselho consultivo da companhia objeto deste relatório.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é responsável pelo conteúdo deste relatório e pelo cumprimento das exigências da Instrução CVM 598/2018.</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Salvo indicação em contrário, as pessoas listadas na capa deste relatório são analistas de valores mobiliários.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78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26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5190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3.  DISCLOSURE ADICIONAL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78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foi preparado pela GENIAL INSTITUTIONAL Research e é fornecido com o único propósito de prestar informações sobre companhias e seus valores mobiliários.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As informações aqui contidas são fornecidas apenas para fins informativos e não constituem oferta de compra ou venda, nem devem ser interpretadas como solicitação para adquirir quaisquer valores mobiliários em qualquer jurisdição. As opiniões aqui expressas quanto à compra, venda ou manutenção de valores mobiliários, ou quanto à ponderação de tais ativos em uma carteira real ou hipotética, baseiam-se em análise cuidadosa dos analistas que prepararam este relatório e não devem ser interpretadas por investidores atuais ou futuros como recomendações para qualquer decisão ou ação de investimento específica. A decisão final do investidor deve considerar todos os riscos e custos envolvidos. Este relatório baseia-se em informações obtidas de fontes públicas primárias ou secundárias, ou diretamente das companhias, combinadas com estimativas e cálculos elaborados pela GENIAL INSTITUTIONAL CCTVM. Este relatório não pretende ser uma declaração completa de todos os fatos relevantes relativos a qualquer companhia, indústria, valor mobiliário ou estratégia de mercado mencionados. As informações foram obtidas de fontes consideradas confiáveis, mas a GENIAL INSTITUTIONAL CCTVM não presta qualquer declaração ou garantia, expressa ou implícita, quanto à completude, confiabilidade ou exatidão de tais informações. As informações, opiniões, estimativas e projeções contidas neste documento baseiam-se em dados atuais e estão sujeitas a alterações. Preços e disponibilidade de instrumentos financeiros são meramente indicativos e sujeitos a alteração sem aviso. A GENIAL INSTITUTIONAL CCTVM não tem qualquer obrigação de atualizar ou revisar este documento ou de comunicar quaisquer alterações em tais dados.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Os valores mobiliários discutidos neste relatório, bem como as opiniões e recomendações aqui contidas, podem não ser adequados a todo tipo de investidor. Este relatório não leva em consideração os objetivos de investimento, a situação financeira ou as necessidades específicas de qualquer investidor em particular. Investidores que desejem comprar, vender ou investir nos valores mobiliários cobertos devem buscar assessoria financeira independente que considere suas características e necessidades individuais antes de tomar qualquer decisão de investimento. Cada investidor deve tomar decisões independentes após analisar cuidadosamente os riscos, taxas e comissões envolvidos. Se um instrumento financeiro for denominado em moeda diferente da do investidor, variações cambiais podem afetar adversamente o preço, o valor ou o rendimento do instrumento, e o leitor assume todos os riscos cambiais. Os rendimentos podem variar e, portanto, seu preço ou valor pode subir ou cair, direta ou indiretamente. As informações, opiniões e recomendações aqui contidas não constituem e não devem ser interpretadas como promessa ou garantia de qualquer retorno específico. O desempenho passado não indica necessariamente resultados futuros, e nenhuma declaração ou garantia, expressa ou implícita, é feita quanto ao desempenho futuro. Portanto, a GENIAL INSTITUTIONAL CCTVM, suas empresas afiliadas e os analistas envolvidos não assumem qualquer responsabilidade por perdas diretas, indiretas ou consequenciais decorrentes do uso das informações aqui contidas, e qualquer pessoa que utilize este relatório compromete-se a indenizar de forma irrevogável a GENIAL INSTITUTIONAL CCTVM e suas afiliadas de quaisquer reivindicações e demandas.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78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Os preços neste relatório são considerados confiáveis na data de sua emissão e derivam de uma ou mais das seguintes fontes: (</a:t>
            </a:r>
            <a:r>
              <a:rPr lang="en-US" sz="78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fontes expressamente especificadas junto aos dados relevantes; (ii) o preço cotado no principal mercado regulado para o valor mobiliário em questão; (iii) outras fontes públicas consideradas confiáveis; ou (iv) dados proprietários da GENIAL INSTITUTIONAL CCTVM ou a ela disponíveis.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780" i="1" dirty="0">
              <a:latin typeface="Montserrat Medium" pitchFamily="2" charset="0"/>
            </a:endParaRPr>
          </a:p>
          <a:p>
            <a:pPr algn="just">
              <a:lnSpc>
                <a:spcPct val="107000"/>
              </a:lnSpc>
              <a:spcAft>
                <a:spcPts val="800"/>
              </a:spcAft>
            </a:pPr>
            <a:endParaRPr lang="pt-BR" sz="78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26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951990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Nenhuma declaração ou garantia, expressa ou implícita, é prestada quanto à exatidão, completude ou confiabilidade das informações aqui contidas, exceto quanto às informações relativas à GENIAL INSTITUTIONAL CCTVM, suas subsidiárias e afiliadas. Em todos os casos, os investidores devem conduzir sua própria investigação e análise dessas informações antes de tomar ou deixar de tomar qualquer ação em relação aos valores mobiliários ou mercados analisados neste relatório.</a:t>
            </a:r>
            <a:endParaRPr lang="pt-BR" sz="78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não declara que os investidores obterão lucros. A GENIAL INSTITUTIONAL CCTVM não compartilhará com os investidores quaisquer lucros nem aceitará qualquer responsabilidade por perdas de investimento. Investimentos envolvem riscos e os investidores devem agir com prudência em suas decisões. A GENIAL INSTITUTIONAL CCTVM não assume deveres fiduciários em nome dos destinatários deste relatório e, ao comunicá-lo, não atua na qualidade de fiduciária. Este relatório não deve substituir o exercício do julgamento independente do destinatário. Opiniões, estimativas e projeções aqui expressas constituem o julgamento atual do analista responsável pelo conteúdo na data de emissão e estão sujeitas a alteração sem aviso, podendo diferir ou ser contrárias a opiniões de outras áreas ou grupos da GENIAL INSTITUTIONAL CCTVM em razão do uso de premissas e critérios diferentes. As informações, opiniões e recomendações aqui contidas não constituem e não devem ser interpretadas como promessa ou garantia de retorno específico.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Como as visões pessoais dos analistas podem diferir entre si, a GENIAL INSTITUTIONAL CCTVM, suas subsidiárias e afiliadas podem ter emitido ou vir a emitir relatórios inconsistentes com, e/ou que cheguem a conclusões diferentes das, informações aqui apresentadas. Tais opiniões, estimativas e projeções não devem ser interpretadas como declaração de que os assuntos nelas referidos ocorrerão. Preços e disponibilidade de instrumentos financeiros são meramente indicativos e sujeitos a alteração sem aviso. Os rendimentos podem variar e, portanto, seu preço ou valor pode subir ou cair, direta ou indiretamente.</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Este documento não pode ser: (a) fotocopiado ou duplicado de qualquer forma, no todo ou em parte, e/ou (b) distribuído sem o consentimento prévio por escrito da GENIAL INSTITUTIONAL CCTVM. A GENIAL INSTITUTIONAL CCTVM não se responsabiliza por quaisquer atos de terceiros nesse sentido.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Nem a GENIAL INSTITUTIONAL CCTVM, nem qualquer de suas afiliadas, nem seus respectivos diretores, funcionários ou agentes, aceitam qualquer responsabilidade por perdas ou danos decorrentes do uso de todo ou parte deste relatório.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780" dirty="0">
                <a:solidFill>
                  <a:srgbClr val="231F20"/>
                </a:solidFill>
                <a:effectLst/>
                <a:latin typeface="Montserrat Medium" pitchFamily="2" charset="0"/>
                <a:ea typeface="Times New Roman" panose="02020603050405020304" pitchFamily="18" charset="0"/>
                <a:cs typeface="Arial" panose="020B0604020202020204" pitchFamily="34" charset="0"/>
              </a:rPr>
              <a:t>(ou suas afiliadas, executivos, diretores ou funcionários) pode, na medida permitida por lei, ter agido com base nas informações aqui contidas ou utilizá-las antes da publicação deste relatório, podendo deter posição em valores mobiliários emitidos pelas companhias aqui mencionadas e atuar como formador de mercado ou principal em quaisquer transações com tais valores. </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780" dirty="0">
                <a:solidFill>
                  <a:srgbClr val="231F20"/>
                </a:solidFill>
                <a:effectLst/>
                <a:latin typeface="Montserrat Medium" pitchFamily="2" charset="0"/>
                <a:ea typeface="Times New Roman" panose="02020603050405020304" pitchFamily="18" charset="0"/>
                <a:cs typeface="Arial" panose="020B0604020202020204" pitchFamily="34" charset="0"/>
              </a:rPr>
              <a:t>pode, de tempos em tempos, prestar serviços de banco de investimento ou outros às companhias aqui mencionadas, ou buscar tais negócios junto a elas.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780" i="1" dirty="0">
              <a:latin typeface="Montserrat Medium" pitchFamily="2" charset="0"/>
            </a:endParaRPr>
          </a:p>
          <a:p>
            <a:pPr algn="just">
              <a:lnSpc>
                <a:spcPct val="107000"/>
              </a:lnSpc>
              <a:spcAft>
                <a:spcPts val="800"/>
              </a:spcAft>
            </a:pPr>
            <a:endParaRPr lang="pt-BR" sz="78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26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9508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78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  DIVULGAÇÕES IMPORTANTES PARA PESSOAS NOS EUA</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foi preparado pela Genial Institutional CCTVM, empresa autorizada a exercer atividades de valores mobiliários no Brasil. A Genial Institutional CCTVM não é uma corretora (broker-dealer) registrada nos Estados Unidos e, portanto, não está sujeita às regras dos EUA sobre a preparação de relatórios de análise e a independência de analistas. Este relatório destina-se à distribuição a “major U.S. institutional investors” com base na isenção de registro prevista na Rule 15a-6 do U.S. Securities Exchange Act de 1934, conforme alterado (o “Exchange Act”), e não é fornecido no âmbito de um acordo de soft-dollar.</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Qualquer destinatário nos EUA deste relatório que deseje efetuar qualquer transação de compra ou venda de valores mobiliários ou instrumentos financeiros relacionados com base nas informações aqui fornecidas deve fazê-lo somente por meio da Auerbach Grayson &amp; Company LLC ("AGCO"), uma corretora registrada nos Estados Unidos, com escritório em 20 West 55th Street, New York, NY 10019, (212) 453-3523. Em nenhuma circunstância qualquer destinatário deste relatório deve efetuar transações de compra ou venda de valores mobiliários ou instrumentos relacionados por meio da Genial Institutional CCTVM.</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Caso o relatório seja distribuído a pessoas que não sejam Major U.S. Institutional Investors nos Estados Unidos, a AGCO assume a responsabilidade pelo conteúdo deste relatório, conforme previsto nas releases pertinentes da SEC e nas no-action letters da equipe da SEC.</a:t>
            </a: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cujo nome aparece neste relatório não é registrado nem qualificado como analista de pesquisa junto à Financial Industry Regulatory Authority (“FINRA”) e pode não ser pessoa associada à Auerbach Grayson &amp; Company LLC ("AGCO") e, portanto, pode não estar sujeito às restrições aplicáveis das regras da FINRA sobre comunicações com a companhia objeto, aparições públicas e negociação de valores mobiliários mantidos em conta de analista.</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As divulgações contidas em relatórios produzidos pela GENIAL INSTITUTIONAL CCTVM e distribuídos pela Auerbach Grayson &amp; Company LLC ("AGCO") nos EUA serão regidas e interpretadas de acordo com a lei dos EUA. Este relatório não pode ser reproduzido ou redistribuído a qualquer outra pessoa, no todo ou em parte, para qualquer finalidade, sem o consentimento prévio por escrito da GENIAL INSTITUTIONAL CCTVM. Informações adicionais sobre os instrumentos financeiros discutidos neste relatório estão disponíveis mediante solicitação.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Disclaimer Reino Unido: </a:t>
            </a:r>
            <a:endParaRPr lang="pt-BR" sz="78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78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é ESTRITAMENTE CONFIDENCIAL ao destinatário, não pode ser distribuído à imprensa ou a outros meios e não pode ser reproduzido sob qualquer forma. Este documento é direcionado apenas a pessoas que sejam “INVESTMENT PROFESSIONALS” nos termos do artigo 19(5) da FSMA 2000 (FINANCIAL PROMOTION) ORDER 2005, ou a HIGH NET WORTH BODIES nos termos do ARTIGO 49(2) da referida ordem (em conjunto, as “RELEVANT PERSONS”). Este documento não deve ser utilizado ou invocado por pessoas que não sejam RELEVANT PERSONS.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(ii) A distribuição deste documento em outras jurisdições pode ser restringida por lei, e as pessoas em cuja posse este documento chegar devem informar-se sobre, e observar, tais restrições. O descumprimento dessas restrições pode constituir violação das leis de tais jurisdições.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780" dirty="0">
                <a:effectLst/>
                <a:latin typeface="Montserrat Medium" pitchFamily="2" charset="0"/>
                <a:ea typeface="Times New Roman" panose="02020603050405020304" pitchFamily="18" charset="0"/>
                <a:cs typeface="Arial" panose="020B0604020202020204" pitchFamily="34" charset="0"/>
              </a:rPr>
              <a:t>Copyright 2024 GENIAL </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780" dirty="0">
                <a:effectLst/>
                <a:latin typeface="Montserrat Medium" pitchFamily="2" charset="0"/>
                <a:ea typeface="Times New Roman" panose="02020603050405020304" pitchFamily="18" charset="0"/>
                <a:cs typeface="Arial" panose="020B0604020202020204" pitchFamily="34" charset="0"/>
              </a:rPr>
              <a:t> CCTVM</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780" i="1" dirty="0">
              <a:latin typeface="Montserrat Medium" pitchFamily="2" charset="0"/>
            </a:endParaRPr>
          </a:p>
          <a:p>
            <a:pPr algn="just">
              <a:lnSpc>
                <a:spcPct val="107000"/>
              </a:lnSpc>
              <a:spcAft>
                <a:spcPts val="800"/>
              </a:spcAft>
            </a:pPr>
            <a:endParaRPr lang="pt-BR" sz="78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26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Props1.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FC131D-AB68-4E82-A0AC-63B9EF0ABFA8}">
  <ds:schemaRefs>
    <ds:schemaRef ds:uri="http://schemas.microsoft.com/sharepoint/v3/contenttype/forms"/>
  </ds:schemaRefs>
</ds:datastoreItem>
</file>

<file path=customXml/itemProps3.xml><?xml version="1.0" encoding="utf-8"?>
<ds:datastoreItem xmlns:ds="http://schemas.openxmlformats.org/officeDocument/2006/customXml" ds:itemID="{DB996974-B94E-403B-A101-BBD413EDE307}">
  <ds:schemaRefs>
    <ds:schemaRef ds:uri="http://purl.org/dc/dcmitype/"/>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94dfd066-b0e0-433c-b197-9cd860b93142"/>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1701</TotalTime>
  <Words>3990</Words>
  <Application>Microsoft Office PowerPoint</Application>
  <PresentationFormat>Letter Paper (8.5x11 in)</PresentationFormat>
  <Paragraphs>177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China Quota Cliff</dc:title>
  <dc:creator>Igor Guedes</dc:creator>
  <cp:lastModifiedBy>Luca Vello - Genial</cp:lastModifiedBy>
  <cp:revision>56</cp:revision>
  <dcterms:created xsi:type="dcterms:W3CDTF">2023-03-17T17:27:08Z</dcterms:created>
  <dcterms:modified xsi:type="dcterms:W3CDTF">2026-06-26T17:21:25Z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